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7" d="100"/>
          <a:sy n="67" d="100"/>
        </p:scale>
        <p:origin x="118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Thuraisundaram (Priya)" userId="4143ba17-88bd-4dbe-ad26-898a86fafdba" providerId="ADAL" clId="{4E67F49C-E576-4AA2-BB72-84A51433ECCA}"/>
    <pc:docChg chg="undo custSel modSld">
      <pc:chgData name="PThuraisundaram (Priya)" userId="4143ba17-88bd-4dbe-ad26-898a86fafdba" providerId="ADAL" clId="{4E67F49C-E576-4AA2-BB72-84A51433ECCA}" dt="2021-10-21T21:45:47.215" v="33" actId="27636"/>
      <pc:docMkLst>
        <pc:docMk/>
      </pc:docMkLst>
      <pc:sldChg chg="modSp mod">
        <pc:chgData name="PThuraisundaram (Priya)" userId="4143ba17-88bd-4dbe-ad26-898a86fafdba" providerId="ADAL" clId="{4E67F49C-E576-4AA2-BB72-84A51433ECCA}" dt="2021-10-21T21:45:47.215" v="33" actId="27636"/>
        <pc:sldMkLst>
          <pc:docMk/>
          <pc:sldMk cId="0" sldId="265"/>
        </pc:sldMkLst>
      </pc:sldChg>
      <pc:sldChg chg="addSp delSp modSp mod">
        <pc:chgData name="PThuraisundaram (Priya)" userId="4143ba17-88bd-4dbe-ad26-898a86fafdba" providerId="ADAL" clId="{4E67F49C-E576-4AA2-BB72-84A51433ECCA}" dt="2021-10-21T21:45:47.005" v="18"/>
        <pc:sldMkLst>
          <pc:docMk/>
          <pc:sldMk cId="0" sldId="276"/>
        </pc:sldMkLst>
      </pc:sldChg>
      <pc:sldChg chg="modSp mod">
        <pc:chgData name="PThuraisundaram (Priya)" userId="4143ba17-88bd-4dbe-ad26-898a86fafdba" providerId="ADAL" clId="{4E67F49C-E576-4AA2-BB72-84A51433ECCA}" dt="2021-10-21T21:45:47.088" v="19" actId="27636"/>
        <pc:sldMkLst>
          <pc:docMk/>
          <pc:sldMk cId="0" sldId="281"/>
        </pc:sldMkLst>
      </pc:sldChg>
      <pc:sldChg chg="modSp mod">
        <pc:chgData name="PThuraisundaram (Priya)" userId="4143ba17-88bd-4dbe-ad26-898a86fafdba" providerId="ADAL" clId="{4E67F49C-E576-4AA2-BB72-84A51433ECCA}" dt="2021-10-21T21:45:47.105" v="20" actId="27636"/>
        <pc:sldMkLst>
          <pc:docMk/>
          <pc:sldMk cId="0" sldId="285"/>
        </pc:sldMkLst>
      </pc:sldChg>
      <pc:sldChg chg="modSp mod">
        <pc:chgData name="PThuraisundaram (Priya)" userId="4143ba17-88bd-4dbe-ad26-898a86fafdba" providerId="ADAL" clId="{4E67F49C-E576-4AA2-BB72-84A51433ECCA}" dt="2021-10-21T21:45:47.123" v="21" actId="27636"/>
        <pc:sldMkLst>
          <pc:docMk/>
          <pc:sldMk cId="0" sldId="299"/>
        </pc:sldMkLst>
      </pc:sldChg>
      <pc:sldChg chg="modSp mod">
        <pc:chgData name="PThuraisundaram (Priya)" userId="4143ba17-88bd-4dbe-ad26-898a86fafdba" providerId="ADAL" clId="{4E67F49C-E576-4AA2-BB72-84A51433ECCA}" dt="2021-10-21T21:45:47.141" v="23" actId="27636"/>
        <pc:sldMkLst>
          <pc:docMk/>
          <pc:sldMk cId="0" sldId="300"/>
        </pc:sldMkLst>
      </pc:sldChg>
      <pc:sldChg chg="modSp mod">
        <pc:chgData name="PThuraisundaram (Priya)" userId="4143ba17-88bd-4dbe-ad26-898a86fafdba" providerId="ADAL" clId="{4E67F49C-E576-4AA2-BB72-84A51433ECCA}" dt="2021-10-21T21:45:47.177" v="31" actId="27636"/>
        <pc:sldMkLst>
          <pc:docMk/>
          <pc:sldMk cId="0" sldId="301"/>
        </pc:sldMkLst>
      </pc:sldChg>
      <pc:sldChg chg="modSp mod">
        <pc:chgData name="PThuraisundaram (Priya)" userId="4143ba17-88bd-4dbe-ad26-898a86fafdba" providerId="ADAL" clId="{4E67F49C-E576-4AA2-BB72-84A51433ECCA}" dt="2021-10-21T21:45:47.192" v="32" actId="27636"/>
        <pc:sldMkLst>
          <pc:docMk/>
          <pc:sldMk cId="0" sldId="302"/>
        </pc:sldMkLst>
      </pc:sldChg>
    </pc:docChg>
  </pc:docChgLst>
  <pc:docChgLst>
    <pc:chgData name="PThuraisundaram (Priya)" userId="4143ba17-88bd-4dbe-ad26-898a86fafdba" providerId="ADAL" clId="{E518887E-3806-434D-AEFA-F183D3E29AC3}"/>
    <pc:docChg chg="modSld">
      <pc:chgData name="PThuraisundaram (Priya)" userId="4143ba17-88bd-4dbe-ad26-898a86fafdba" providerId="ADAL" clId="{E518887E-3806-434D-AEFA-F183D3E29AC3}" dt="2020-11-24T21:21:56.907" v="0" actId="20577"/>
      <pc:docMkLst>
        <pc:docMk/>
      </pc:docMkLst>
      <pc:sldChg chg="modSp">
        <pc:chgData name="PThuraisundaram (Priya)" userId="4143ba17-88bd-4dbe-ad26-898a86fafdba" providerId="ADAL" clId="{E518887E-3806-434D-AEFA-F183D3E29AC3}" dt="2020-11-24T21:21:56.907" v="0" actId="20577"/>
        <pc:sldMkLst>
          <pc:docMk/>
          <pc:sldMk cId="0" sldId="27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7F7F7F"/>
            </a:solidFill>
            <a:ln w="12700" cap="flat">
              <a:noFill/>
              <a:miter lim="400000"/>
            </a:ln>
            <a:effectLst>
              <a:outerShdw blurRad="127000" dist="76200" dir="18900000" algn="tl">
                <a:srgbClr val="000000">
                  <a:alpha val="75000"/>
                </a:srgbClr>
              </a:outerShdw>
            </a:effectLst>
          </c:spPr>
          <c:dPt>
            <c:idx val="0"/>
            <c:bubble3D val="0"/>
            <c:extLst>
              <c:ext xmlns:c16="http://schemas.microsoft.com/office/drawing/2014/chart" uri="{C3380CC4-5D6E-409C-BE32-E72D297353CC}">
                <c16:uniqueId val="{00000001-C7C3-4A71-808E-C10AA63CC2F9}"/>
              </c:ext>
            </c:extLst>
          </c:dPt>
          <c:dPt>
            <c:idx val="1"/>
            <c:bubble3D val="0"/>
            <c:spPr>
              <a:solidFill>
                <a:srgbClr val="7EC3EE"/>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3-C7C3-4A71-808E-C10AA63CC2F9}"/>
              </c:ext>
            </c:extLst>
          </c:dPt>
          <c:dPt>
            <c:idx val="2"/>
            <c:bubble3D val="0"/>
            <c:spPr>
              <a:solidFill>
                <a:srgbClr val="3484C9"/>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5-C7C3-4A71-808E-C10AA63CC2F9}"/>
              </c:ext>
            </c:extLst>
          </c:dPt>
          <c:dPt>
            <c:idx val="3"/>
            <c:bubble3D val="0"/>
            <c:spPr>
              <a:solidFill>
                <a:srgbClr val="999999"/>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7-C7C3-4A71-808E-C10AA63CC2F9}"/>
              </c:ext>
            </c:extLst>
          </c:dPt>
          <c:dPt>
            <c:idx val="4"/>
            <c:bubble3D val="0"/>
            <c:spPr>
              <a:solidFill>
                <a:srgbClr val="37A8FA"/>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9-C7C3-4A71-808E-C10AA63CC2F9}"/>
              </c:ext>
            </c:extLst>
          </c:dPt>
          <c:dPt>
            <c:idx val="5"/>
            <c:bubble3D val="0"/>
            <c:spPr>
              <a:solidFill>
                <a:srgbClr val="588DAE"/>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B-C7C3-4A71-808E-C10AA63CC2F9}"/>
              </c:ext>
            </c:extLst>
          </c:dPt>
          <c:dPt>
            <c:idx val="6"/>
            <c:bubble3D val="0"/>
            <c:spPr>
              <a:solidFill>
                <a:srgbClr val="B9B9B9"/>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D-C7C3-4A71-808E-C10AA63CC2F9}"/>
              </c:ext>
            </c:extLst>
          </c:dPt>
          <c:dPt>
            <c:idx val="7"/>
            <c:bubble3D val="0"/>
            <c:spPr>
              <a:solidFill>
                <a:srgbClr val="73B0D7"/>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0F-C7C3-4A71-808E-C10AA63CC2F9}"/>
              </c:ext>
            </c:extLst>
          </c:dPt>
          <c:dPt>
            <c:idx val="8"/>
            <c:bubble3D val="0"/>
            <c:spPr>
              <a:solidFill>
                <a:srgbClr val="3198E1"/>
              </a:solidFill>
              <a:ln w="12700" cap="flat">
                <a:noFill/>
                <a:miter lim="400000"/>
              </a:ln>
              <a:effectLst>
                <a:outerShdw blurRad="127000" dist="76200" dir="18900000" algn="tl">
                  <a:srgbClr val="000000">
                    <a:alpha val="75000"/>
                  </a:srgbClr>
                </a:outerShdw>
              </a:effectLst>
            </c:spPr>
            <c:extLst>
              <c:ext xmlns:c16="http://schemas.microsoft.com/office/drawing/2014/chart" uri="{C3380CC4-5D6E-409C-BE32-E72D297353CC}">
                <c16:uniqueId val="{00000011-C7C3-4A71-808E-C10AA63CC2F9}"/>
              </c:ext>
            </c:extLst>
          </c:dPt>
          <c:cat>
            <c:strRef>
              <c:f>Sheet1!$B$1:$J$1</c:f>
              <c:strCache>
                <c:ptCount val="9"/>
                <c:pt idx="0">
                  <c:v>1</c:v>
                </c:pt>
                <c:pt idx="1">
                  <c:v>2</c:v>
                </c:pt>
                <c:pt idx="2">
                  <c:v>3</c:v>
                </c:pt>
                <c:pt idx="3">
                  <c:v>4</c:v>
                </c:pt>
                <c:pt idx="4">
                  <c:v>5</c:v>
                </c:pt>
                <c:pt idx="5">
                  <c:v>6</c:v>
                </c:pt>
                <c:pt idx="6">
                  <c:v>7</c:v>
                </c:pt>
                <c:pt idx="7">
                  <c:v>8</c:v>
                </c:pt>
                <c:pt idx="8">
                  <c:v>9</c:v>
                </c:pt>
              </c:strCache>
            </c:strRef>
          </c:cat>
          <c:val>
            <c:numRef>
              <c:f>Sheet1!$B$2:$J$2</c:f>
              <c:numCache>
                <c:formatCode>General</c:formatCode>
                <c:ptCount val="9"/>
                <c:pt idx="0">
                  <c:v>11</c:v>
                </c:pt>
                <c:pt idx="1">
                  <c:v>11</c:v>
                </c:pt>
                <c:pt idx="2">
                  <c:v>11</c:v>
                </c:pt>
                <c:pt idx="3">
                  <c:v>11</c:v>
                </c:pt>
                <c:pt idx="4">
                  <c:v>11</c:v>
                </c:pt>
                <c:pt idx="5">
                  <c:v>11</c:v>
                </c:pt>
                <c:pt idx="6">
                  <c:v>11</c:v>
                </c:pt>
                <c:pt idx="7">
                  <c:v>11</c:v>
                </c:pt>
                <c:pt idx="8">
                  <c:v>11</c:v>
                </c:pt>
              </c:numCache>
            </c:numRef>
          </c:val>
          <c:extLst>
            <c:ext xmlns:c16="http://schemas.microsoft.com/office/drawing/2014/chart" uri="{C3380CC4-5D6E-409C-BE32-E72D297353CC}">
              <c16:uniqueId val="{00000012-C7C3-4A71-808E-C10AA63CC2F9}"/>
            </c:ext>
          </c:extLst>
        </c:ser>
        <c:dLbls>
          <c:showLegendKey val="0"/>
          <c:showVal val="0"/>
          <c:showCatName val="0"/>
          <c:showSerName val="0"/>
          <c:showPercent val="0"/>
          <c:showBubbleSize val="0"/>
          <c:showLeaderLines val="0"/>
        </c:dLbls>
        <c:firstSliceAng val="12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slide">
    <p:spTree>
      <p:nvGrpSpPr>
        <p:cNvPr id="1" name=""/>
        <p:cNvGrpSpPr/>
        <p:nvPr/>
      </p:nvGrpSpPr>
      <p:grpSpPr>
        <a:xfrm>
          <a:off x="0" y="0"/>
          <a:ext cx="0" cy="0"/>
          <a:chOff x="0" y="0"/>
          <a:chExt cx="0" cy="0"/>
        </a:xfrm>
      </p:grpSpPr>
      <p:sp>
        <p:nvSpPr>
          <p:cNvPr id="15" name="Rectangle 6"/>
          <p:cNvSpPr/>
          <p:nvPr/>
        </p:nvSpPr>
        <p:spPr>
          <a:xfrm>
            <a:off x="0" y="-1"/>
            <a:ext cx="9144000" cy="6957394"/>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16" name="Picture 5" descr="Picture 5"/>
          <p:cNvPicPr>
            <a:picLocks noChangeAspect="1"/>
          </p:cNvPicPr>
          <p:nvPr/>
        </p:nvPicPr>
        <p:blipFill>
          <a:blip r:embed="rId2"/>
          <a:stretch>
            <a:fillRect/>
          </a:stretch>
        </p:blipFill>
        <p:spPr>
          <a:xfrm>
            <a:off x="0" y="0"/>
            <a:ext cx="9144000" cy="5957316"/>
          </a:xfrm>
          <a:prstGeom prst="rect">
            <a:avLst/>
          </a:prstGeom>
          <a:ln w="12700">
            <a:miter lim="400000"/>
          </a:ln>
        </p:spPr>
      </p:pic>
      <p:pic>
        <p:nvPicPr>
          <p:cNvPr id="17" name="Picture 3" descr="Picture 3"/>
          <p:cNvPicPr>
            <a:picLocks noChangeAspect="1"/>
          </p:cNvPicPr>
          <p:nvPr/>
        </p:nvPicPr>
        <p:blipFill>
          <a:blip r:embed="rId3"/>
          <a:stretch>
            <a:fillRect/>
          </a:stretch>
        </p:blipFill>
        <p:spPr>
          <a:xfrm>
            <a:off x="6400798" y="6229024"/>
            <a:ext cx="2131192" cy="493170"/>
          </a:xfrm>
          <a:prstGeom prst="rect">
            <a:avLst/>
          </a:prstGeom>
          <a:ln w="12700">
            <a:miter lim="400000"/>
          </a:ln>
        </p:spPr>
      </p:pic>
      <p:sp>
        <p:nvSpPr>
          <p:cNvPr id="18" name="Title Text"/>
          <p:cNvSpPr txBox="1">
            <a:spLocks noGrp="1"/>
          </p:cNvSpPr>
          <p:nvPr>
            <p:ph type="title"/>
          </p:nvPr>
        </p:nvSpPr>
        <p:spPr>
          <a:xfrm>
            <a:off x="4230092" y="2087534"/>
            <a:ext cx="4270095" cy="1143001"/>
          </a:xfrm>
          <a:prstGeom prst="rect">
            <a:avLst/>
          </a:prstGeom>
        </p:spPr>
        <p:txBody>
          <a:bodyPr lIns="0" tIns="0" rIns="0" bIns="0" anchor="b"/>
          <a:lstStyle>
            <a:lvl1pPr algn="r">
              <a:defRPr sz="2800">
                <a:solidFill>
                  <a:srgbClr val="FFFFFF"/>
                </a:solidFill>
              </a:defRPr>
            </a:lvl1pPr>
          </a:lstStyle>
          <a:p>
            <a:r>
              <a:t>Title Text</a:t>
            </a:r>
          </a:p>
        </p:txBody>
      </p:sp>
      <p:sp>
        <p:nvSpPr>
          <p:cNvPr id="19" name="Body Level One…"/>
          <p:cNvSpPr txBox="1">
            <a:spLocks noGrp="1"/>
          </p:cNvSpPr>
          <p:nvPr>
            <p:ph type="body" sz="quarter" idx="1"/>
          </p:nvPr>
        </p:nvSpPr>
        <p:spPr>
          <a:xfrm>
            <a:off x="4230092" y="3357474"/>
            <a:ext cx="4270095" cy="906465"/>
          </a:xfrm>
          <a:prstGeom prst="rect">
            <a:avLst/>
          </a:prstGeom>
        </p:spPr>
        <p:txBody>
          <a:bodyPr lIns="0" tIns="0" rIns="0" bIns="0"/>
          <a:lstStyle>
            <a:lvl1pPr marL="0" indent="0" algn="r">
              <a:spcBef>
                <a:spcPts val="400"/>
              </a:spcBef>
              <a:buSzTx/>
              <a:buFontTx/>
              <a:buNone/>
              <a:defRPr sz="1800">
                <a:solidFill>
                  <a:srgbClr val="FFFFFF"/>
                </a:solidFill>
              </a:defRPr>
            </a:lvl1pPr>
            <a:lvl2pPr marL="0" indent="0" algn="r">
              <a:spcBef>
                <a:spcPts val="400"/>
              </a:spcBef>
              <a:buSzTx/>
              <a:buFontTx/>
              <a:buNone/>
              <a:defRPr sz="1800">
                <a:solidFill>
                  <a:srgbClr val="FFFFFF"/>
                </a:solidFill>
              </a:defRPr>
            </a:lvl2pPr>
            <a:lvl3pPr marL="0" indent="0" algn="r">
              <a:spcBef>
                <a:spcPts val="400"/>
              </a:spcBef>
              <a:buSzTx/>
              <a:buFontTx/>
              <a:buNone/>
              <a:defRPr sz="1800">
                <a:solidFill>
                  <a:srgbClr val="FFFFFF"/>
                </a:solidFill>
              </a:defRPr>
            </a:lvl3pPr>
            <a:lvl4pPr marL="0" indent="0" algn="r">
              <a:spcBef>
                <a:spcPts val="400"/>
              </a:spcBef>
              <a:buSzTx/>
              <a:buFontTx/>
              <a:buNone/>
              <a:defRPr sz="1800">
                <a:solidFill>
                  <a:srgbClr val="FFFFFF"/>
                </a:solidFill>
              </a:defRPr>
            </a:lvl4pPr>
            <a:lvl5pPr marL="0" indent="0" algn="r">
              <a:spcBef>
                <a:spcPts val="400"/>
              </a:spcBef>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8" name="Title 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99"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100"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8422821" y="6404293"/>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08" name="Rectangle 11"/>
          <p:cNvSpPr/>
          <p:nvPr/>
        </p:nvSpPr>
        <p:spPr>
          <a:xfrm>
            <a:off x="0" y="-2"/>
            <a:ext cx="9144000" cy="1041625"/>
          </a:xfrm>
          <a:prstGeom prst="rect">
            <a:avLst/>
          </a:prstGeom>
          <a:solidFill>
            <a:srgbClr val="E4E5E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109" name="Picture 13" descr="Picture 13"/>
          <p:cNvPicPr>
            <a:picLocks noChangeAspect="1"/>
          </p:cNvPicPr>
          <p:nvPr/>
        </p:nvPicPr>
        <p:blipFill>
          <a:blip r:embed="rId2"/>
          <a:stretch>
            <a:fillRect/>
          </a:stretch>
        </p:blipFill>
        <p:spPr>
          <a:xfrm>
            <a:off x="6660232" y="6286572"/>
            <a:ext cx="2322228" cy="431953"/>
          </a:xfrm>
          <a:prstGeom prst="rect">
            <a:avLst/>
          </a:prstGeom>
          <a:ln w="12700">
            <a:miter lim="400000"/>
          </a:ln>
        </p:spPr>
      </p:pic>
      <p:pic>
        <p:nvPicPr>
          <p:cNvPr id="110" name="Picture 9" descr="Picture 9"/>
          <p:cNvPicPr>
            <a:picLocks noChangeAspect="1"/>
          </p:cNvPicPr>
          <p:nvPr/>
        </p:nvPicPr>
        <p:blipFill>
          <a:blip r:embed="rId3"/>
          <a:stretch>
            <a:fillRect/>
          </a:stretch>
        </p:blipFill>
        <p:spPr>
          <a:xfrm>
            <a:off x="0" y="5984214"/>
            <a:ext cx="9144000" cy="900687"/>
          </a:xfrm>
          <a:prstGeom prst="rect">
            <a:avLst/>
          </a:prstGeom>
          <a:ln w="12700">
            <a:miter lim="400000"/>
          </a:ln>
        </p:spPr>
      </p:pic>
      <p:pic>
        <p:nvPicPr>
          <p:cNvPr id="111" name="Picture 10" descr="Picture 10"/>
          <p:cNvPicPr>
            <a:picLocks noChangeAspect="1"/>
          </p:cNvPicPr>
          <p:nvPr/>
        </p:nvPicPr>
        <p:blipFill>
          <a:blip r:embed="rId4"/>
          <a:stretch>
            <a:fillRect/>
          </a:stretch>
        </p:blipFill>
        <p:spPr>
          <a:xfrm>
            <a:off x="6520881" y="6267251"/>
            <a:ext cx="1979306" cy="344097"/>
          </a:xfrm>
          <a:prstGeom prst="rect">
            <a:avLst/>
          </a:prstGeom>
          <a:ln w="12700">
            <a:miter lim="400000"/>
          </a:ln>
        </p:spPr>
      </p:pic>
      <p:sp>
        <p:nvSpPr>
          <p:cNvPr id="112" name="Title Text"/>
          <p:cNvSpPr txBox="1">
            <a:spLocks noGrp="1"/>
          </p:cNvSpPr>
          <p:nvPr>
            <p:ph type="title"/>
          </p:nvPr>
        </p:nvSpPr>
        <p:spPr>
          <a:xfrm>
            <a:off x="457200" y="274638"/>
            <a:ext cx="8229600" cy="631813"/>
          </a:xfrm>
          <a:prstGeom prst="rect">
            <a:avLst/>
          </a:prstGeom>
        </p:spPr>
        <p:txBody>
          <a:bodyPr lIns="45718" tIns="45718" rIns="45718" bIns="45718"/>
          <a:lstStyle/>
          <a:p>
            <a:r>
              <a:t>Title Text</a:t>
            </a:r>
          </a:p>
        </p:txBody>
      </p:sp>
      <p:sp>
        <p:nvSpPr>
          <p:cNvPr id="113" name="Slide Number"/>
          <p:cNvSpPr txBox="1">
            <a:spLocks noGrp="1"/>
          </p:cNvSpPr>
          <p:nvPr>
            <p:ph type="sldNum" sz="quarter" idx="2"/>
          </p:nvPr>
        </p:nvSpPr>
        <p:spPr>
          <a:xfrm>
            <a:off x="8422823" y="6404294"/>
            <a:ext cx="263978"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 name="Title Text"/>
          <p:cNvSpPr txBox="1">
            <a:spLocks noGrp="1"/>
          </p:cNvSpPr>
          <p:nvPr>
            <p:ph type="title"/>
          </p:nvPr>
        </p:nvSpPr>
        <p:spPr>
          <a:xfrm>
            <a:off x="685800" y="2130425"/>
            <a:ext cx="7772400" cy="1470025"/>
          </a:xfrm>
          <a:prstGeom prst="rect">
            <a:avLst/>
          </a:prstGeom>
        </p:spPr>
        <p:txBody>
          <a:bodyPr/>
          <a:lstStyle>
            <a:lvl1pPr>
              <a:defRPr b="1"/>
            </a:lvl1pPr>
          </a:lstStyle>
          <a:p>
            <a:r>
              <a:t>Title Text</a:t>
            </a:r>
          </a:p>
        </p:txBody>
      </p:sp>
      <p:sp>
        <p:nvSpPr>
          <p:cNvPr id="28"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46"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lvl1pPr>
            <a:lvl2pPr marL="0" indent="0">
              <a:spcBef>
                <a:spcPts val="400"/>
              </a:spcBef>
              <a:buSzTx/>
              <a:buFontTx/>
              <a:buNone/>
              <a:defRPr sz="2000"/>
            </a:lvl2pPr>
            <a:lvl3pPr marL="0" indent="0">
              <a:spcBef>
                <a:spcPts val="400"/>
              </a:spcBef>
              <a:buSzTx/>
              <a:buFontTx/>
              <a:buNone/>
              <a:defRPr sz="2000"/>
            </a:lvl3pPr>
            <a:lvl4pPr marL="0" indent="0">
              <a:spcBef>
                <a:spcPts val="400"/>
              </a:spcBef>
              <a:buSzTx/>
              <a:buFontTx/>
              <a:buNone/>
              <a:defRPr sz="2000"/>
            </a:lvl4pPr>
            <a:lvl5pPr marL="0" indent="0">
              <a:spcBef>
                <a:spcPts val="400"/>
              </a:spcBef>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lvl1pPr>
              <a:defRPr>
                <a:solidFill>
                  <a:srgbClr val="336491"/>
                </a:solidFill>
              </a:defRPr>
            </a:lvl1pPr>
          </a:lstStyle>
          <a:p>
            <a:r>
              <a:t>Title Text</a:t>
            </a:r>
          </a:p>
        </p:txBody>
      </p:sp>
      <p:sp>
        <p:nvSpPr>
          <p:cNvPr id="55"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5" name="Text Placeholder 4"/>
          <p:cNvSpPr>
            <a:spLocks noGrp="1"/>
          </p:cNvSpPr>
          <p:nvPr>
            <p:ph type="body" sz="quarter" idx="13"/>
          </p:nvPr>
        </p:nvSpPr>
        <p:spPr>
          <a:xfrm>
            <a:off x="4645025" y="1535112"/>
            <a:ext cx="4041775" cy="639764"/>
          </a:xfrm>
          <a:prstGeom prst="rect">
            <a:avLst/>
          </a:prstGeom>
        </p:spPr>
        <p:txBody>
          <a:bodyPr anchor="b"/>
          <a:lstStyle/>
          <a:p>
            <a:endParaRPr/>
          </a:p>
        </p:txBody>
      </p:sp>
      <p:sp>
        <p:nvSpPr>
          <p:cNvPr id="66" name="Slide Number"/>
          <p:cNvSpPr txBox="1">
            <a:spLocks noGrp="1"/>
          </p:cNvSpPr>
          <p:nvPr>
            <p:ph type="sldNum" sz="quarter" idx="2"/>
          </p:nvPr>
        </p:nvSpPr>
        <p:spPr>
          <a:xfrm>
            <a:off x="8422821" y="6404293"/>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Slide Number"/>
          <p:cNvSpPr txBox="1">
            <a:spLocks noGrp="1"/>
          </p:cNvSpPr>
          <p:nvPr>
            <p:ph type="sldNum" sz="quarter" idx="2"/>
          </p:nvPr>
        </p:nvSpPr>
        <p:spPr>
          <a:xfrm>
            <a:off x="8422821" y="6404293"/>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8422821" y="6404293"/>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89"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Text Placeholder 3"/>
          <p:cNvSpPr>
            <a:spLocks noGrp="1"/>
          </p:cNvSpPr>
          <p:nvPr>
            <p:ph type="body" sz="half" idx="13"/>
          </p:nvPr>
        </p:nvSpPr>
        <p:spPr>
          <a:xfrm>
            <a:off x="457198" y="1435100"/>
            <a:ext cx="3008317" cy="4691063"/>
          </a:xfrm>
          <a:prstGeom prst="rect">
            <a:avLst/>
          </a:prstGeom>
        </p:spPr>
        <p:txBody>
          <a:bodyPr/>
          <a:lstStyle/>
          <a:p>
            <a:endParaRPr/>
          </a:p>
        </p:txBody>
      </p:sp>
      <p:sp>
        <p:nvSpPr>
          <p:cNvPr id="91" name="Slide Number"/>
          <p:cNvSpPr txBox="1">
            <a:spLocks noGrp="1"/>
          </p:cNvSpPr>
          <p:nvPr>
            <p:ph type="sldNum" sz="quarter" idx="2"/>
          </p:nvPr>
        </p:nvSpPr>
        <p:spPr>
          <a:xfrm>
            <a:off x="8422821" y="6404293"/>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1"/>
          <p:cNvSpPr/>
          <p:nvPr/>
        </p:nvSpPr>
        <p:spPr>
          <a:xfrm>
            <a:off x="0" y="-2"/>
            <a:ext cx="9144000" cy="1041625"/>
          </a:xfrm>
          <a:prstGeom prst="rect">
            <a:avLst/>
          </a:prstGeom>
          <a:solidFill>
            <a:srgbClr val="E4E5E3"/>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pic>
        <p:nvPicPr>
          <p:cNvPr id="3" name="Picture 13" descr="Picture 13"/>
          <p:cNvPicPr>
            <a:picLocks noChangeAspect="1"/>
          </p:cNvPicPr>
          <p:nvPr/>
        </p:nvPicPr>
        <p:blipFill>
          <a:blip r:embed="rId13"/>
          <a:stretch>
            <a:fillRect/>
          </a:stretch>
        </p:blipFill>
        <p:spPr>
          <a:xfrm>
            <a:off x="6660232" y="6286572"/>
            <a:ext cx="2322227" cy="431952"/>
          </a:xfrm>
          <a:prstGeom prst="rect">
            <a:avLst/>
          </a:prstGeom>
          <a:ln w="12700">
            <a:miter lim="400000"/>
          </a:ln>
        </p:spPr>
      </p:pic>
      <p:pic>
        <p:nvPicPr>
          <p:cNvPr id="4" name="Picture 9" descr="Picture 9"/>
          <p:cNvPicPr>
            <a:picLocks noChangeAspect="1"/>
          </p:cNvPicPr>
          <p:nvPr/>
        </p:nvPicPr>
        <p:blipFill>
          <a:blip r:embed="rId14"/>
          <a:stretch>
            <a:fillRect/>
          </a:stretch>
        </p:blipFill>
        <p:spPr>
          <a:xfrm>
            <a:off x="0" y="5984214"/>
            <a:ext cx="9144000" cy="900686"/>
          </a:xfrm>
          <a:prstGeom prst="rect">
            <a:avLst/>
          </a:prstGeom>
          <a:ln w="12700">
            <a:miter lim="400000"/>
          </a:ln>
        </p:spPr>
      </p:pic>
      <p:pic>
        <p:nvPicPr>
          <p:cNvPr id="5" name="Picture 10" descr="Picture 10"/>
          <p:cNvPicPr>
            <a:picLocks noChangeAspect="1"/>
          </p:cNvPicPr>
          <p:nvPr/>
        </p:nvPicPr>
        <p:blipFill>
          <a:blip r:embed="rId15"/>
          <a:stretch>
            <a:fillRect/>
          </a:stretch>
        </p:blipFill>
        <p:spPr>
          <a:xfrm>
            <a:off x="6520881" y="6267251"/>
            <a:ext cx="1979306" cy="344096"/>
          </a:xfrm>
          <a:prstGeom prst="rect">
            <a:avLst/>
          </a:prstGeom>
          <a:ln w="12700">
            <a:miter lim="400000"/>
          </a:ln>
        </p:spPr>
      </p:pic>
      <p:sp>
        <p:nvSpPr>
          <p:cNvPr id="6" name="Title Text"/>
          <p:cNvSpPr txBox="1">
            <a:spLocks noGrp="1"/>
          </p:cNvSpPr>
          <p:nvPr>
            <p:ph type="title"/>
          </p:nvPr>
        </p:nvSpPr>
        <p:spPr>
          <a:xfrm>
            <a:off x="457200" y="274638"/>
            <a:ext cx="8229600" cy="631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7" name="Body Level One…"/>
          <p:cNvSpPr txBox="1">
            <a:spLocks noGrp="1"/>
          </p:cNvSpPr>
          <p:nvPr>
            <p:ph type="body" idx="1"/>
          </p:nvPr>
        </p:nvSpPr>
        <p:spPr>
          <a:xfrm>
            <a:off x="457200" y="1600200"/>
            <a:ext cx="8229600" cy="4217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6289220" y="6221731"/>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3600" b="0" i="0" u="none" strike="noStrike" cap="none" spc="0" baseline="0">
          <a:ln>
            <a:noFill/>
          </a:ln>
          <a:solidFill>
            <a:srgbClr val="213D58"/>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555652"/>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png"/><Relationship Id="rId7" Type="http://schemas.openxmlformats.org/officeDocument/2006/relationships/image" Target="../media/image12.t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png"/><Relationship Id="rId7" Type="http://schemas.openxmlformats.org/officeDocument/2006/relationships/image" Target="../media/image12.t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Title 1"/>
          <p:cNvSpPr txBox="1">
            <a:spLocks noGrp="1"/>
          </p:cNvSpPr>
          <p:nvPr>
            <p:ph type="ctrTitle"/>
          </p:nvPr>
        </p:nvSpPr>
        <p:spPr>
          <a:prstGeom prst="rect">
            <a:avLst/>
          </a:prstGeom>
        </p:spPr>
        <p:txBody>
          <a:bodyPr/>
          <a:lstStyle>
            <a:lvl1pPr>
              <a:defRPr sz="3000">
                <a:latin typeface="Arial Rounded MT Bold"/>
                <a:ea typeface="Arial Rounded MT Bold"/>
                <a:cs typeface="Arial Rounded MT Bold"/>
                <a:sym typeface="Arial Rounded MT Bold"/>
              </a:defRPr>
            </a:lvl1pPr>
          </a:lstStyle>
          <a:p>
            <a:r>
              <a:t>Customer strategy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Rectangle"/>
          <p:cNvSpPr/>
          <p:nvPr/>
        </p:nvSpPr>
        <p:spPr>
          <a:xfrm>
            <a:off x="-8286" y="515541"/>
            <a:ext cx="9160572" cy="52705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468" name="How do we detect and resolve leaks?"/>
          <p:cNvSpPr txBox="1"/>
          <p:nvPr/>
        </p:nvSpPr>
        <p:spPr>
          <a:xfrm>
            <a:off x="1757922" y="38166"/>
            <a:ext cx="5628156"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How do we detect and resolve leaks?</a:t>
            </a:r>
          </a:p>
        </p:txBody>
      </p:sp>
      <p:sp>
        <p:nvSpPr>
          <p:cNvPr id="469" name="Shape"/>
          <p:cNvSpPr/>
          <p:nvPr/>
        </p:nvSpPr>
        <p:spPr>
          <a:xfrm>
            <a:off x="666049" y="3533605"/>
            <a:ext cx="2931593" cy="1832744"/>
          </a:xfrm>
          <a:custGeom>
            <a:avLst/>
            <a:gdLst/>
            <a:ahLst/>
            <a:cxnLst>
              <a:cxn ang="0">
                <a:pos x="wd2" y="hd2"/>
              </a:cxn>
              <a:cxn ang="5400000">
                <a:pos x="wd2" y="hd2"/>
              </a:cxn>
              <a:cxn ang="10800000">
                <a:pos x="wd2" y="hd2"/>
              </a:cxn>
              <a:cxn ang="16200000">
                <a:pos x="wd2" y="hd2"/>
              </a:cxn>
            </a:cxnLst>
            <a:rect l="0" t="0" r="r" b="b"/>
            <a:pathLst>
              <a:path w="21600" h="21600" extrusionOk="0">
                <a:moveTo>
                  <a:pt x="19846" y="0"/>
                </a:moveTo>
                <a:lnTo>
                  <a:pt x="19846" y="11"/>
                </a:lnTo>
                <a:cubicBezTo>
                  <a:pt x="19313" y="10"/>
                  <a:pt x="18782" y="323"/>
                  <a:pt x="18377" y="971"/>
                </a:cubicBezTo>
                <a:cubicBezTo>
                  <a:pt x="17972" y="1618"/>
                  <a:pt x="17770" y="2466"/>
                  <a:pt x="17770" y="3314"/>
                </a:cubicBezTo>
                <a:lnTo>
                  <a:pt x="17763" y="3314"/>
                </a:lnTo>
                <a:lnTo>
                  <a:pt x="17763" y="15460"/>
                </a:lnTo>
                <a:lnTo>
                  <a:pt x="17774" y="15460"/>
                </a:lnTo>
                <a:lnTo>
                  <a:pt x="17774" y="18268"/>
                </a:lnTo>
                <a:lnTo>
                  <a:pt x="17771" y="18268"/>
                </a:lnTo>
                <a:cubicBezTo>
                  <a:pt x="17773" y="18939"/>
                  <a:pt x="17611" y="19609"/>
                  <a:pt x="17288" y="20114"/>
                </a:cubicBezTo>
                <a:cubicBezTo>
                  <a:pt x="16962" y="20624"/>
                  <a:pt x="16538" y="20866"/>
                  <a:pt x="16115" y="20871"/>
                </a:cubicBezTo>
                <a:lnTo>
                  <a:pt x="9527" y="20871"/>
                </a:lnTo>
                <a:cubicBezTo>
                  <a:pt x="9101" y="20866"/>
                  <a:pt x="8673" y="20629"/>
                  <a:pt x="8345" y="20116"/>
                </a:cubicBezTo>
                <a:cubicBezTo>
                  <a:pt x="8026" y="19616"/>
                  <a:pt x="7867" y="18951"/>
                  <a:pt x="7871" y="18288"/>
                </a:cubicBezTo>
                <a:lnTo>
                  <a:pt x="7872" y="18288"/>
                </a:lnTo>
                <a:lnTo>
                  <a:pt x="7872" y="11179"/>
                </a:lnTo>
                <a:cubicBezTo>
                  <a:pt x="7867" y="10317"/>
                  <a:pt x="7656" y="9461"/>
                  <a:pt x="7245" y="8809"/>
                </a:cubicBezTo>
                <a:cubicBezTo>
                  <a:pt x="6838" y="8165"/>
                  <a:pt x="6309" y="7837"/>
                  <a:pt x="5778" y="7836"/>
                </a:cubicBezTo>
                <a:cubicBezTo>
                  <a:pt x="5247" y="7835"/>
                  <a:pt x="4717" y="8161"/>
                  <a:pt x="4312" y="8809"/>
                </a:cubicBezTo>
                <a:cubicBezTo>
                  <a:pt x="3917" y="9442"/>
                  <a:pt x="3719" y="10266"/>
                  <a:pt x="3709" y="11094"/>
                </a:cubicBezTo>
                <a:lnTo>
                  <a:pt x="3705" y="11094"/>
                </a:lnTo>
                <a:cubicBezTo>
                  <a:pt x="3716" y="11793"/>
                  <a:pt x="3553" y="12498"/>
                  <a:pt x="3219" y="13029"/>
                </a:cubicBezTo>
                <a:cubicBezTo>
                  <a:pt x="2902" y="13533"/>
                  <a:pt x="2489" y="13786"/>
                  <a:pt x="2075" y="13786"/>
                </a:cubicBezTo>
                <a:cubicBezTo>
                  <a:pt x="1660" y="13787"/>
                  <a:pt x="1245" y="13535"/>
                  <a:pt x="929" y="13029"/>
                </a:cubicBezTo>
                <a:cubicBezTo>
                  <a:pt x="602" y="12506"/>
                  <a:pt x="445" y="11815"/>
                  <a:pt x="456" y="11129"/>
                </a:cubicBezTo>
                <a:lnTo>
                  <a:pt x="456" y="6274"/>
                </a:lnTo>
                <a:lnTo>
                  <a:pt x="0" y="6274"/>
                </a:lnTo>
                <a:lnTo>
                  <a:pt x="0" y="11188"/>
                </a:lnTo>
                <a:lnTo>
                  <a:pt x="3" y="11188"/>
                </a:lnTo>
                <a:cubicBezTo>
                  <a:pt x="2" y="12040"/>
                  <a:pt x="203" y="12892"/>
                  <a:pt x="608" y="13542"/>
                </a:cubicBezTo>
                <a:cubicBezTo>
                  <a:pt x="1013" y="14190"/>
                  <a:pt x="1544" y="14516"/>
                  <a:pt x="2075" y="14515"/>
                </a:cubicBezTo>
                <a:cubicBezTo>
                  <a:pt x="2605" y="14514"/>
                  <a:pt x="3135" y="14186"/>
                  <a:pt x="3541" y="13542"/>
                </a:cubicBezTo>
                <a:cubicBezTo>
                  <a:pt x="3956" y="12885"/>
                  <a:pt x="4163" y="12020"/>
                  <a:pt x="4167" y="11153"/>
                </a:cubicBezTo>
                <a:lnTo>
                  <a:pt x="4171" y="11153"/>
                </a:lnTo>
                <a:cubicBezTo>
                  <a:pt x="4167" y="10492"/>
                  <a:pt x="4320" y="9828"/>
                  <a:pt x="4634" y="9322"/>
                </a:cubicBezTo>
                <a:cubicBezTo>
                  <a:pt x="4949" y="8814"/>
                  <a:pt x="5364" y="8564"/>
                  <a:pt x="5778" y="8565"/>
                </a:cubicBezTo>
                <a:cubicBezTo>
                  <a:pt x="6192" y="8567"/>
                  <a:pt x="6607" y="8820"/>
                  <a:pt x="6924" y="9322"/>
                </a:cubicBezTo>
                <a:cubicBezTo>
                  <a:pt x="7248" y="9835"/>
                  <a:pt x="7411" y="10511"/>
                  <a:pt x="7414" y="11188"/>
                </a:cubicBezTo>
                <a:lnTo>
                  <a:pt x="7417" y="11188"/>
                </a:lnTo>
                <a:lnTo>
                  <a:pt x="7417" y="18288"/>
                </a:lnTo>
                <a:cubicBezTo>
                  <a:pt x="7417" y="19135"/>
                  <a:pt x="7620" y="19982"/>
                  <a:pt x="8024" y="20629"/>
                </a:cubicBezTo>
                <a:cubicBezTo>
                  <a:pt x="8429" y="21278"/>
                  <a:pt x="8961" y="21596"/>
                  <a:pt x="9494" y="21593"/>
                </a:cubicBezTo>
                <a:lnTo>
                  <a:pt x="9494" y="21600"/>
                </a:lnTo>
                <a:lnTo>
                  <a:pt x="16170" y="21600"/>
                </a:lnTo>
                <a:lnTo>
                  <a:pt x="16170" y="21589"/>
                </a:lnTo>
                <a:cubicBezTo>
                  <a:pt x="16690" y="21564"/>
                  <a:pt x="17209" y="21258"/>
                  <a:pt x="17610" y="20629"/>
                </a:cubicBezTo>
                <a:cubicBezTo>
                  <a:pt x="18022" y="19982"/>
                  <a:pt x="18229" y="19125"/>
                  <a:pt x="18228" y="18268"/>
                </a:cubicBezTo>
                <a:lnTo>
                  <a:pt x="18228" y="15460"/>
                </a:lnTo>
                <a:lnTo>
                  <a:pt x="18218" y="15460"/>
                </a:lnTo>
                <a:lnTo>
                  <a:pt x="18218" y="3314"/>
                </a:lnTo>
                <a:cubicBezTo>
                  <a:pt x="18226" y="2650"/>
                  <a:pt x="18388" y="1993"/>
                  <a:pt x="18699" y="1486"/>
                </a:cubicBezTo>
                <a:cubicBezTo>
                  <a:pt x="19027" y="949"/>
                  <a:pt x="19465" y="679"/>
                  <a:pt x="19907" y="681"/>
                </a:cubicBezTo>
                <a:lnTo>
                  <a:pt x="19907" y="674"/>
                </a:lnTo>
                <a:lnTo>
                  <a:pt x="21600" y="674"/>
                </a:lnTo>
                <a:lnTo>
                  <a:pt x="21600" y="0"/>
                </a:lnTo>
                <a:lnTo>
                  <a:pt x="19846" y="0"/>
                </a:lnTo>
                <a:close/>
              </a:path>
            </a:pathLst>
          </a:custGeom>
          <a:solidFill>
            <a:srgbClr val="E5E5E5"/>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0" name="Shape"/>
          <p:cNvSpPr/>
          <p:nvPr/>
        </p:nvSpPr>
        <p:spPr>
          <a:xfrm>
            <a:off x="3281050" y="3248424"/>
            <a:ext cx="539306" cy="474611"/>
          </a:xfrm>
          <a:custGeom>
            <a:avLst/>
            <a:gdLst/>
            <a:ahLst/>
            <a:cxnLst>
              <a:cxn ang="0">
                <a:pos x="wd2" y="hd2"/>
              </a:cxn>
              <a:cxn ang="5400000">
                <a:pos x="wd2" y="hd2"/>
              </a:cxn>
              <a:cxn ang="10800000">
                <a:pos x="wd2" y="hd2"/>
              </a:cxn>
              <a:cxn ang="16200000">
                <a:pos x="wd2" y="hd2"/>
              </a:cxn>
            </a:cxnLst>
            <a:rect l="0" t="0" r="r" b="b"/>
            <a:pathLst>
              <a:path w="21600" h="21082" extrusionOk="0">
                <a:moveTo>
                  <a:pt x="7328" y="0"/>
                </a:moveTo>
                <a:lnTo>
                  <a:pt x="7328" y="1065"/>
                </a:lnTo>
                <a:cubicBezTo>
                  <a:pt x="4898" y="86"/>
                  <a:pt x="638" y="-518"/>
                  <a:pt x="638" y="2190"/>
                </a:cubicBezTo>
                <a:cubicBezTo>
                  <a:pt x="638" y="4899"/>
                  <a:pt x="4898" y="4297"/>
                  <a:pt x="7328" y="3318"/>
                </a:cubicBezTo>
                <a:lnTo>
                  <a:pt x="7328" y="4383"/>
                </a:lnTo>
                <a:lnTo>
                  <a:pt x="8291" y="4383"/>
                </a:lnTo>
                <a:lnTo>
                  <a:pt x="8291" y="7987"/>
                </a:lnTo>
                <a:cubicBezTo>
                  <a:pt x="7124" y="7960"/>
                  <a:pt x="6073" y="8763"/>
                  <a:pt x="5682" y="9983"/>
                </a:cubicBezTo>
                <a:cubicBezTo>
                  <a:pt x="5483" y="10604"/>
                  <a:pt x="5483" y="11285"/>
                  <a:pt x="5682" y="11907"/>
                </a:cubicBezTo>
                <a:lnTo>
                  <a:pt x="700" y="11907"/>
                </a:lnTo>
                <a:cubicBezTo>
                  <a:pt x="599" y="11509"/>
                  <a:pt x="339" y="11190"/>
                  <a:pt x="0" y="11042"/>
                </a:cubicBezTo>
                <a:lnTo>
                  <a:pt x="0" y="16965"/>
                </a:lnTo>
                <a:cubicBezTo>
                  <a:pt x="354" y="16810"/>
                  <a:pt x="617" y="16466"/>
                  <a:pt x="708" y="16043"/>
                </a:cubicBezTo>
                <a:lnTo>
                  <a:pt x="14322" y="16043"/>
                </a:lnTo>
                <a:cubicBezTo>
                  <a:pt x="14833" y="16043"/>
                  <a:pt x="15246" y="16214"/>
                  <a:pt x="15529" y="16531"/>
                </a:cubicBezTo>
                <a:cubicBezTo>
                  <a:pt x="15812" y="16848"/>
                  <a:pt x="15967" y="17309"/>
                  <a:pt x="15967" y="17882"/>
                </a:cubicBezTo>
                <a:lnTo>
                  <a:pt x="15967" y="18497"/>
                </a:lnTo>
                <a:cubicBezTo>
                  <a:pt x="15340" y="18521"/>
                  <a:pt x="14834" y="19082"/>
                  <a:pt x="14834" y="19784"/>
                </a:cubicBezTo>
                <a:cubicBezTo>
                  <a:pt x="14834" y="20500"/>
                  <a:pt x="15358" y="21082"/>
                  <a:pt x="16004" y="21082"/>
                </a:cubicBezTo>
                <a:lnTo>
                  <a:pt x="20429" y="21082"/>
                </a:lnTo>
                <a:cubicBezTo>
                  <a:pt x="21076" y="21082"/>
                  <a:pt x="21600" y="20500"/>
                  <a:pt x="21600" y="19784"/>
                </a:cubicBezTo>
                <a:cubicBezTo>
                  <a:pt x="21600" y="19110"/>
                  <a:pt x="21131" y="18580"/>
                  <a:pt x="20538" y="18516"/>
                </a:cubicBezTo>
                <a:lnTo>
                  <a:pt x="20538" y="15365"/>
                </a:lnTo>
                <a:cubicBezTo>
                  <a:pt x="20539" y="14417"/>
                  <a:pt x="20196" y="13550"/>
                  <a:pt x="19633" y="12919"/>
                </a:cubicBezTo>
                <a:cubicBezTo>
                  <a:pt x="19073" y="12293"/>
                  <a:pt x="18302" y="11907"/>
                  <a:pt x="17450" y="11907"/>
                </a:cubicBezTo>
                <a:lnTo>
                  <a:pt x="13134" y="11907"/>
                </a:lnTo>
                <a:cubicBezTo>
                  <a:pt x="13333" y="11285"/>
                  <a:pt x="13333" y="10604"/>
                  <a:pt x="13134" y="9983"/>
                </a:cubicBezTo>
                <a:cubicBezTo>
                  <a:pt x="12742" y="8762"/>
                  <a:pt x="11687" y="7961"/>
                  <a:pt x="10520" y="7987"/>
                </a:cubicBezTo>
                <a:lnTo>
                  <a:pt x="10520" y="4383"/>
                </a:lnTo>
                <a:lnTo>
                  <a:pt x="11490" y="4383"/>
                </a:lnTo>
                <a:lnTo>
                  <a:pt x="11490" y="3318"/>
                </a:lnTo>
                <a:cubicBezTo>
                  <a:pt x="13921" y="4297"/>
                  <a:pt x="18180" y="4899"/>
                  <a:pt x="18180" y="2190"/>
                </a:cubicBezTo>
                <a:cubicBezTo>
                  <a:pt x="18180" y="-518"/>
                  <a:pt x="13921" y="86"/>
                  <a:pt x="11490" y="1065"/>
                </a:cubicBezTo>
                <a:lnTo>
                  <a:pt x="11490" y="0"/>
                </a:lnTo>
                <a:lnTo>
                  <a:pt x="7328" y="0"/>
                </a:lnTo>
                <a:close/>
              </a:path>
            </a:pathLst>
          </a:custGeom>
          <a:solidFill>
            <a:srgbClr val="B9B9B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1" name="Shape"/>
          <p:cNvSpPr/>
          <p:nvPr/>
        </p:nvSpPr>
        <p:spPr>
          <a:xfrm>
            <a:off x="3658942" y="3754231"/>
            <a:ext cx="149617" cy="23819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476" name="Group"/>
          <p:cNvGrpSpPr/>
          <p:nvPr/>
        </p:nvGrpSpPr>
        <p:grpSpPr>
          <a:xfrm>
            <a:off x="1381894" y="2605515"/>
            <a:ext cx="1488539" cy="1289925"/>
            <a:chOff x="0" y="0"/>
            <a:chExt cx="1488537" cy="1289923"/>
          </a:xfrm>
        </p:grpSpPr>
        <p:sp>
          <p:nvSpPr>
            <p:cNvPr id="472" name="Shape"/>
            <p:cNvSpPr/>
            <p:nvPr/>
          </p:nvSpPr>
          <p:spPr>
            <a:xfrm>
              <a:off x="765801" y="178393"/>
              <a:ext cx="425817" cy="77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5504" y="18379"/>
                  </a:lnTo>
                  <a:lnTo>
                    <a:pt x="17107" y="18379"/>
                  </a:lnTo>
                  <a:lnTo>
                    <a:pt x="21600" y="15781"/>
                  </a:lnTo>
                  <a:lnTo>
                    <a:pt x="21600" y="0"/>
                  </a:lnTo>
                  <a:lnTo>
                    <a:pt x="0" y="0"/>
                  </a:lnTo>
                  <a:close/>
                  <a:moveTo>
                    <a:pt x="3776" y="1683"/>
                  </a:moveTo>
                  <a:lnTo>
                    <a:pt x="8638" y="1683"/>
                  </a:lnTo>
                  <a:lnTo>
                    <a:pt x="8638" y="4369"/>
                  </a:lnTo>
                  <a:lnTo>
                    <a:pt x="3776" y="4369"/>
                  </a:lnTo>
                  <a:lnTo>
                    <a:pt x="3776" y="1683"/>
                  </a:lnTo>
                  <a:close/>
                  <a:moveTo>
                    <a:pt x="12920" y="1683"/>
                  </a:moveTo>
                  <a:lnTo>
                    <a:pt x="17782" y="1683"/>
                  </a:lnTo>
                  <a:lnTo>
                    <a:pt x="17782" y="4369"/>
                  </a:lnTo>
                  <a:lnTo>
                    <a:pt x="12920" y="4369"/>
                  </a:lnTo>
                  <a:lnTo>
                    <a:pt x="12920" y="1683"/>
                  </a:lnTo>
                  <a:close/>
                  <a:moveTo>
                    <a:pt x="3776" y="7177"/>
                  </a:moveTo>
                  <a:lnTo>
                    <a:pt x="8638" y="7177"/>
                  </a:lnTo>
                  <a:lnTo>
                    <a:pt x="8638" y="9868"/>
                  </a:lnTo>
                  <a:lnTo>
                    <a:pt x="3776" y="9868"/>
                  </a:lnTo>
                  <a:lnTo>
                    <a:pt x="3776" y="7177"/>
                  </a:lnTo>
                  <a:close/>
                  <a:moveTo>
                    <a:pt x="12920" y="7177"/>
                  </a:moveTo>
                  <a:lnTo>
                    <a:pt x="17782" y="7177"/>
                  </a:lnTo>
                  <a:lnTo>
                    <a:pt x="17782" y="9868"/>
                  </a:lnTo>
                  <a:lnTo>
                    <a:pt x="12920" y="9868"/>
                  </a:lnTo>
                  <a:lnTo>
                    <a:pt x="12920" y="7177"/>
                  </a:lnTo>
                  <a:close/>
                  <a:moveTo>
                    <a:pt x="3776" y="12676"/>
                  </a:moveTo>
                  <a:lnTo>
                    <a:pt x="8638" y="12676"/>
                  </a:lnTo>
                  <a:lnTo>
                    <a:pt x="8638" y="15384"/>
                  </a:lnTo>
                  <a:lnTo>
                    <a:pt x="3776" y="15384"/>
                  </a:lnTo>
                  <a:lnTo>
                    <a:pt x="3776" y="12676"/>
                  </a:lnTo>
                  <a:close/>
                  <a:moveTo>
                    <a:pt x="12920" y="12676"/>
                  </a:moveTo>
                  <a:lnTo>
                    <a:pt x="17782" y="12676"/>
                  </a:lnTo>
                  <a:lnTo>
                    <a:pt x="17782" y="15384"/>
                  </a:lnTo>
                  <a:lnTo>
                    <a:pt x="12920" y="15384"/>
                  </a:lnTo>
                  <a:lnTo>
                    <a:pt x="12920" y="12676"/>
                  </a:lnTo>
                  <a:close/>
                </a:path>
              </a:pathLst>
            </a:cu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3" name="Shape"/>
            <p:cNvSpPr/>
            <p:nvPr/>
          </p:nvSpPr>
          <p:spPr>
            <a:xfrm>
              <a:off x="289615" y="0"/>
              <a:ext cx="447480" cy="1289924"/>
            </a:xfrm>
            <a:custGeom>
              <a:avLst/>
              <a:gdLst/>
              <a:ahLst/>
              <a:cxnLst>
                <a:cxn ang="0">
                  <a:pos x="wd2" y="hd2"/>
                </a:cxn>
                <a:cxn ang="5400000">
                  <a:pos x="wd2" y="hd2"/>
                </a:cxn>
                <a:cxn ang="10800000">
                  <a:pos x="wd2" y="hd2"/>
                </a:cxn>
                <a:cxn ang="16200000">
                  <a:pos x="wd2" y="hd2"/>
                </a:cxn>
              </a:cxnLst>
              <a:rect l="0" t="0" r="r" b="b"/>
              <a:pathLst>
                <a:path w="21600" h="21600" extrusionOk="0">
                  <a:moveTo>
                    <a:pt x="32" y="0"/>
                  </a:moveTo>
                  <a:lnTo>
                    <a:pt x="0" y="9522"/>
                  </a:lnTo>
                  <a:lnTo>
                    <a:pt x="4948" y="9522"/>
                  </a:lnTo>
                  <a:lnTo>
                    <a:pt x="4980" y="21600"/>
                  </a:lnTo>
                  <a:lnTo>
                    <a:pt x="21600" y="21600"/>
                  </a:lnTo>
                  <a:cubicBezTo>
                    <a:pt x="21600" y="18953"/>
                    <a:pt x="21600" y="16313"/>
                    <a:pt x="21600" y="13665"/>
                  </a:cubicBezTo>
                  <a:cubicBezTo>
                    <a:pt x="21600" y="11055"/>
                    <a:pt x="21600" y="8438"/>
                    <a:pt x="21600" y="5828"/>
                  </a:cubicBezTo>
                  <a:lnTo>
                    <a:pt x="32" y="0"/>
                  </a:lnTo>
                  <a:close/>
                  <a:moveTo>
                    <a:pt x="4518" y="3663"/>
                  </a:moveTo>
                  <a:lnTo>
                    <a:pt x="8703" y="3663"/>
                  </a:lnTo>
                  <a:lnTo>
                    <a:pt x="8703" y="5128"/>
                  </a:lnTo>
                  <a:lnTo>
                    <a:pt x="4518" y="5128"/>
                  </a:lnTo>
                  <a:lnTo>
                    <a:pt x="4518" y="3663"/>
                  </a:lnTo>
                  <a:close/>
                  <a:moveTo>
                    <a:pt x="4518" y="6438"/>
                  </a:moveTo>
                  <a:lnTo>
                    <a:pt x="8703" y="6438"/>
                  </a:lnTo>
                  <a:lnTo>
                    <a:pt x="8703" y="7886"/>
                  </a:lnTo>
                  <a:lnTo>
                    <a:pt x="4518" y="7886"/>
                  </a:lnTo>
                  <a:lnTo>
                    <a:pt x="4518" y="6438"/>
                  </a:lnTo>
                  <a:close/>
                  <a:moveTo>
                    <a:pt x="12919" y="6438"/>
                  </a:moveTo>
                  <a:lnTo>
                    <a:pt x="17104" y="6438"/>
                  </a:lnTo>
                  <a:lnTo>
                    <a:pt x="17104" y="7886"/>
                  </a:lnTo>
                  <a:lnTo>
                    <a:pt x="12919" y="7886"/>
                  </a:lnTo>
                  <a:lnTo>
                    <a:pt x="12919" y="6438"/>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4" name="Shape"/>
            <p:cNvSpPr/>
            <p:nvPr/>
          </p:nvSpPr>
          <p:spPr>
            <a:xfrm>
              <a:off x="0" y="598394"/>
              <a:ext cx="362331" cy="691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3769" y="1806"/>
                  </a:moveTo>
                  <a:lnTo>
                    <a:pt x="8640" y="1806"/>
                  </a:lnTo>
                  <a:lnTo>
                    <a:pt x="8640" y="4358"/>
                  </a:lnTo>
                  <a:lnTo>
                    <a:pt x="3769" y="4358"/>
                  </a:lnTo>
                  <a:lnTo>
                    <a:pt x="3769" y="1806"/>
                  </a:lnTo>
                  <a:close/>
                  <a:moveTo>
                    <a:pt x="12918" y="1806"/>
                  </a:moveTo>
                  <a:lnTo>
                    <a:pt x="17788" y="1806"/>
                  </a:lnTo>
                  <a:lnTo>
                    <a:pt x="17788" y="4358"/>
                  </a:lnTo>
                  <a:lnTo>
                    <a:pt x="12918" y="4358"/>
                  </a:lnTo>
                  <a:lnTo>
                    <a:pt x="12918" y="1806"/>
                  </a:lnTo>
                  <a:close/>
                  <a:moveTo>
                    <a:pt x="3769" y="7020"/>
                  </a:moveTo>
                  <a:lnTo>
                    <a:pt x="8640" y="7020"/>
                  </a:lnTo>
                  <a:lnTo>
                    <a:pt x="8640" y="9572"/>
                  </a:lnTo>
                  <a:lnTo>
                    <a:pt x="3769" y="9572"/>
                  </a:lnTo>
                  <a:lnTo>
                    <a:pt x="3769" y="7020"/>
                  </a:lnTo>
                  <a:close/>
                  <a:moveTo>
                    <a:pt x="12918" y="7020"/>
                  </a:moveTo>
                  <a:lnTo>
                    <a:pt x="17788" y="7020"/>
                  </a:lnTo>
                  <a:lnTo>
                    <a:pt x="17788" y="9572"/>
                  </a:lnTo>
                  <a:lnTo>
                    <a:pt x="12918" y="9572"/>
                  </a:lnTo>
                  <a:lnTo>
                    <a:pt x="12918" y="7020"/>
                  </a:lnTo>
                  <a:close/>
                  <a:moveTo>
                    <a:pt x="3769" y="12235"/>
                  </a:moveTo>
                  <a:lnTo>
                    <a:pt x="8640" y="12235"/>
                  </a:lnTo>
                  <a:lnTo>
                    <a:pt x="8640" y="14810"/>
                  </a:lnTo>
                  <a:lnTo>
                    <a:pt x="3769" y="14810"/>
                  </a:lnTo>
                  <a:lnTo>
                    <a:pt x="3769" y="12235"/>
                  </a:lnTo>
                  <a:close/>
                  <a:moveTo>
                    <a:pt x="12918" y="12235"/>
                  </a:moveTo>
                  <a:lnTo>
                    <a:pt x="17788" y="12235"/>
                  </a:lnTo>
                  <a:lnTo>
                    <a:pt x="17788" y="14810"/>
                  </a:lnTo>
                  <a:lnTo>
                    <a:pt x="12918" y="14810"/>
                  </a:lnTo>
                  <a:lnTo>
                    <a:pt x="12918" y="12235"/>
                  </a:lnTo>
                  <a:close/>
                  <a:moveTo>
                    <a:pt x="3769" y="17472"/>
                  </a:moveTo>
                  <a:lnTo>
                    <a:pt x="8640" y="17472"/>
                  </a:lnTo>
                  <a:lnTo>
                    <a:pt x="8640" y="20024"/>
                  </a:lnTo>
                  <a:lnTo>
                    <a:pt x="3769" y="20024"/>
                  </a:lnTo>
                  <a:lnTo>
                    <a:pt x="3769" y="17472"/>
                  </a:lnTo>
                  <a:close/>
                  <a:moveTo>
                    <a:pt x="12918" y="17472"/>
                  </a:moveTo>
                  <a:lnTo>
                    <a:pt x="17788" y="17472"/>
                  </a:lnTo>
                  <a:lnTo>
                    <a:pt x="17788" y="20024"/>
                  </a:lnTo>
                  <a:lnTo>
                    <a:pt x="12918" y="20024"/>
                  </a:lnTo>
                  <a:lnTo>
                    <a:pt x="12918" y="17472"/>
                  </a:lnTo>
                  <a:close/>
                </a:path>
              </a:pathLst>
            </a:cu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5" name="Shape"/>
            <p:cNvSpPr/>
            <p:nvPr/>
          </p:nvSpPr>
          <p:spPr>
            <a:xfrm>
              <a:off x="746201" y="732286"/>
              <a:ext cx="742337" cy="557638"/>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477" name="Shape"/>
          <p:cNvSpPr/>
          <p:nvPr/>
        </p:nvSpPr>
        <p:spPr>
          <a:xfrm>
            <a:off x="589638" y="2780070"/>
            <a:ext cx="532272" cy="11153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043" y="1596"/>
                </a:moveTo>
                <a:lnTo>
                  <a:pt x="4771" y="1596"/>
                </a:lnTo>
                <a:lnTo>
                  <a:pt x="4771" y="2902"/>
                </a:lnTo>
                <a:lnTo>
                  <a:pt x="2043" y="2902"/>
                </a:lnTo>
                <a:lnTo>
                  <a:pt x="2043" y="1596"/>
                </a:lnTo>
                <a:close/>
                <a:moveTo>
                  <a:pt x="7171" y="1596"/>
                </a:moveTo>
                <a:lnTo>
                  <a:pt x="9561" y="1596"/>
                </a:lnTo>
                <a:lnTo>
                  <a:pt x="9561" y="2902"/>
                </a:lnTo>
                <a:lnTo>
                  <a:pt x="7171" y="2902"/>
                </a:lnTo>
                <a:lnTo>
                  <a:pt x="7171" y="1596"/>
                </a:lnTo>
                <a:close/>
                <a:moveTo>
                  <a:pt x="12039" y="1596"/>
                </a:moveTo>
                <a:lnTo>
                  <a:pt x="14333" y="1596"/>
                </a:lnTo>
                <a:lnTo>
                  <a:pt x="14333" y="2902"/>
                </a:lnTo>
                <a:lnTo>
                  <a:pt x="12039" y="2902"/>
                </a:lnTo>
                <a:lnTo>
                  <a:pt x="12039" y="1596"/>
                </a:lnTo>
                <a:close/>
                <a:moveTo>
                  <a:pt x="16733" y="1596"/>
                </a:moveTo>
                <a:lnTo>
                  <a:pt x="19460" y="1596"/>
                </a:lnTo>
                <a:lnTo>
                  <a:pt x="19460" y="2902"/>
                </a:lnTo>
                <a:lnTo>
                  <a:pt x="16733" y="2902"/>
                </a:lnTo>
                <a:lnTo>
                  <a:pt x="16733" y="1596"/>
                </a:lnTo>
                <a:close/>
                <a:moveTo>
                  <a:pt x="2043" y="4259"/>
                </a:moveTo>
                <a:lnTo>
                  <a:pt x="4771" y="4259"/>
                </a:lnTo>
                <a:lnTo>
                  <a:pt x="4771" y="5560"/>
                </a:lnTo>
                <a:lnTo>
                  <a:pt x="2043" y="5560"/>
                </a:lnTo>
                <a:lnTo>
                  <a:pt x="2043" y="4259"/>
                </a:lnTo>
                <a:close/>
                <a:moveTo>
                  <a:pt x="7171" y="4259"/>
                </a:moveTo>
                <a:lnTo>
                  <a:pt x="9561" y="4259"/>
                </a:lnTo>
                <a:lnTo>
                  <a:pt x="9561" y="5560"/>
                </a:lnTo>
                <a:lnTo>
                  <a:pt x="7171" y="5560"/>
                </a:lnTo>
                <a:lnTo>
                  <a:pt x="7171" y="4259"/>
                </a:lnTo>
                <a:close/>
                <a:moveTo>
                  <a:pt x="12039" y="4259"/>
                </a:moveTo>
                <a:lnTo>
                  <a:pt x="14333" y="4259"/>
                </a:lnTo>
                <a:lnTo>
                  <a:pt x="14333" y="5560"/>
                </a:lnTo>
                <a:lnTo>
                  <a:pt x="12039" y="5560"/>
                </a:lnTo>
                <a:lnTo>
                  <a:pt x="12039" y="4259"/>
                </a:lnTo>
                <a:close/>
                <a:moveTo>
                  <a:pt x="16733" y="4259"/>
                </a:moveTo>
                <a:lnTo>
                  <a:pt x="19460" y="4259"/>
                </a:lnTo>
                <a:lnTo>
                  <a:pt x="19460" y="5560"/>
                </a:lnTo>
                <a:lnTo>
                  <a:pt x="16733" y="5560"/>
                </a:lnTo>
                <a:lnTo>
                  <a:pt x="16733" y="4259"/>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8" name="Rectangle"/>
          <p:cNvSpPr/>
          <p:nvPr/>
        </p:nvSpPr>
        <p:spPr>
          <a:xfrm>
            <a:off x="1153431" y="2450282"/>
            <a:ext cx="196942" cy="1445158"/>
          </a:xfrm>
          <a:prstGeom prst="rect">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79" name="Rectangle"/>
          <p:cNvSpPr/>
          <p:nvPr/>
        </p:nvSpPr>
        <p:spPr>
          <a:xfrm>
            <a:off x="1381894" y="2731408"/>
            <a:ext cx="258757" cy="441453"/>
          </a:xfrm>
          <a:prstGeom prst="rect">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0" name="Rectangle"/>
          <p:cNvSpPr/>
          <p:nvPr/>
        </p:nvSpPr>
        <p:spPr>
          <a:xfrm>
            <a:off x="471595" y="3892981"/>
            <a:ext cx="2516881" cy="200271"/>
          </a:xfrm>
          <a:prstGeom prst="rect">
            <a:avLst/>
          </a:pr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1" name="Shape"/>
          <p:cNvSpPr/>
          <p:nvPr/>
        </p:nvSpPr>
        <p:spPr>
          <a:xfrm>
            <a:off x="2933657" y="5406930"/>
            <a:ext cx="149617" cy="23819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2" name="Shape"/>
          <p:cNvSpPr/>
          <p:nvPr/>
        </p:nvSpPr>
        <p:spPr>
          <a:xfrm>
            <a:off x="1387966" y="4330878"/>
            <a:ext cx="149617" cy="23819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79797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3" name="Shape"/>
          <p:cNvSpPr/>
          <p:nvPr/>
        </p:nvSpPr>
        <p:spPr>
          <a:xfrm>
            <a:off x="876699" y="4884418"/>
            <a:ext cx="149617" cy="23819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79797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4" name="Shape"/>
          <p:cNvSpPr/>
          <p:nvPr/>
        </p:nvSpPr>
        <p:spPr>
          <a:xfrm>
            <a:off x="1820443" y="5490160"/>
            <a:ext cx="149617" cy="23819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5" name="Line"/>
          <p:cNvSpPr/>
          <p:nvPr/>
        </p:nvSpPr>
        <p:spPr>
          <a:xfrm flipV="1">
            <a:off x="4572000" y="1877096"/>
            <a:ext cx="0" cy="4104492"/>
          </a:xfrm>
          <a:prstGeom prst="line">
            <a:avLst/>
          </a:prstGeom>
          <a:ln w="25400">
            <a:solidFill>
              <a:srgbClr val="000000"/>
            </a:solidFill>
            <a:prstDash val="sysDot"/>
            <a:miter lim="400000"/>
          </a:ln>
        </p:spPr>
        <p:txBody>
          <a:bodyPr lIns="45718" tIns="45718" rIns="45718" bIns="45718"/>
          <a:lstStyle/>
          <a:p>
            <a:endParaRPr/>
          </a:p>
        </p:txBody>
      </p:sp>
      <p:sp>
        <p:nvSpPr>
          <p:cNvPr id="486" name="Line"/>
          <p:cNvSpPr/>
          <p:nvPr/>
        </p:nvSpPr>
        <p:spPr>
          <a:xfrm>
            <a:off x="11718" y="1879365"/>
            <a:ext cx="9144004" cy="1"/>
          </a:xfrm>
          <a:prstGeom prst="line">
            <a:avLst/>
          </a:prstGeom>
          <a:ln w="25400">
            <a:solidFill>
              <a:srgbClr val="000000"/>
            </a:solidFill>
            <a:prstDash val="sysDot"/>
            <a:miter lim="400000"/>
          </a:ln>
        </p:spPr>
        <p:txBody>
          <a:bodyPr lIns="45718" tIns="45718" rIns="45718" bIns="45718"/>
          <a:lstStyle/>
          <a:p>
            <a:endParaRPr/>
          </a:p>
        </p:txBody>
      </p:sp>
      <p:sp>
        <p:nvSpPr>
          <p:cNvPr id="487" name="Water Leaks"/>
          <p:cNvSpPr txBox="1"/>
          <p:nvPr/>
        </p:nvSpPr>
        <p:spPr>
          <a:xfrm>
            <a:off x="408099" y="1998913"/>
            <a:ext cx="2787522"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Water Leaks and Wastewater Overflows</a:t>
            </a:r>
          </a:p>
        </p:txBody>
      </p:sp>
      <p:grpSp>
        <p:nvGrpSpPr>
          <p:cNvPr id="490" name="Group"/>
          <p:cNvGrpSpPr/>
          <p:nvPr/>
        </p:nvGrpSpPr>
        <p:grpSpPr>
          <a:xfrm>
            <a:off x="6391869" y="3304086"/>
            <a:ext cx="1309552" cy="588721"/>
            <a:chOff x="0" y="-1"/>
            <a:chExt cx="1309551" cy="588720"/>
          </a:xfrm>
        </p:grpSpPr>
        <p:sp>
          <p:nvSpPr>
            <p:cNvPr id="488" name="Shape"/>
            <p:cNvSpPr/>
            <p:nvPr/>
          </p:nvSpPr>
          <p:spPr>
            <a:xfrm>
              <a:off x="-1" y="-2"/>
              <a:ext cx="1309552" cy="517918"/>
            </a:xfrm>
            <a:custGeom>
              <a:avLst/>
              <a:gdLst/>
              <a:ahLst/>
              <a:cxnLst>
                <a:cxn ang="0">
                  <a:pos x="wd2" y="hd2"/>
                </a:cxn>
                <a:cxn ang="5400000">
                  <a:pos x="wd2" y="hd2"/>
                </a:cxn>
                <a:cxn ang="10800000">
                  <a:pos x="wd2" y="hd2"/>
                </a:cxn>
                <a:cxn ang="16200000">
                  <a:pos x="wd2" y="hd2"/>
                </a:cxn>
              </a:cxnLst>
              <a:rect l="0" t="0" r="r" b="b"/>
              <a:pathLst>
                <a:path w="21600" h="21600" extrusionOk="0">
                  <a:moveTo>
                    <a:pt x="20314" y="7364"/>
                  </a:moveTo>
                  <a:cubicBezTo>
                    <a:pt x="20151" y="6502"/>
                    <a:pt x="19928" y="5721"/>
                    <a:pt x="19657" y="5049"/>
                  </a:cubicBezTo>
                  <a:cubicBezTo>
                    <a:pt x="18937" y="3259"/>
                    <a:pt x="17957" y="2416"/>
                    <a:pt x="16984" y="1746"/>
                  </a:cubicBezTo>
                  <a:cubicBezTo>
                    <a:pt x="15893" y="995"/>
                    <a:pt x="14784" y="421"/>
                    <a:pt x="13665" y="19"/>
                  </a:cubicBezTo>
                  <a:cubicBezTo>
                    <a:pt x="13639" y="1559"/>
                    <a:pt x="13369" y="3014"/>
                    <a:pt x="12918" y="4026"/>
                  </a:cubicBezTo>
                  <a:cubicBezTo>
                    <a:pt x="12405" y="5173"/>
                    <a:pt x="11725" y="5730"/>
                    <a:pt x="10838" y="5730"/>
                  </a:cubicBezTo>
                  <a:lnTo>
                    <a:pt x="10829" y="5730"/>
                  </a:lnTo>
                  <a:cubicBezTo>
                    <a:pt x="9952" y="5727"/>
                    <a:pt x="9249" y="5154"/>
                    <a:pt x="8740" y="4028"/>
                  </a:cubicBezTo>
                  <a:cubicBezTo>
                    <a:pt x="8282" y="3012"/>
                    <a:pt x="8011" y="1548"/>
                    <a:pt x="7991" y="0"/>
                  </a:cubicBezTo>
                  <a:cubicBezTo>
                    <a:pt x="6853" y="402"/>
                    <a:pt x="5725" y="983"/>
                    <a:pt x="4616" y="1746"/>
                  </a:cubicBezTo>
                  <a:cubicBezTo>
                    <a:pt x="3643" y="2416"/>
                    <a:pt x="2663" y="3259"/>
                    <a:pt x="1943" y="5049"/>
                  </a:cubicBezTo>
                  <a:cubicBezTo>
                    <a:pt x="1672" y="5721"/>
                    <a:pt x="1449" y="6502"/>
                    <a:pt x="1286" y="7364"/>
                  </a:cubicBezTo>
                  <a:lnTo>
                    <a:pt x="0" y="15577"/>
                  </a:lnTo>
                  <a:cubicBezTo>
                    <a:pt x="1338" y="18065"/>
                    <a:pt x="2815" y="20102"/>
                    <a:pt x="4396" y="21600"/>
                  </a:cubicBezTo>
                  <a:lnTo>
                    <a:pt x="17204" y="21600"/>
                  </a:lnTo>
                  <a:cubicBezTo>
                    <a:pt x="18785" y="20102"/>
                    <a:pt x="20262" y="18065"/>
                    <a:pt x="21600" y="15577"/>
                  </a:cubicBezTo>
                  <a:cubicBezTo>
                    <a:pt x="21600" y="15577"/>
                    <a:pt x="20314" y="7364"/>
                    <a:pt x="20314" y="7364"/>
                  </a:cubicBezTo>
                  <a:close/>
                </a:path>
              </a:pathLst>
            </a:custGeom>
            <a:solidFill>
              <a:srgbClr val="3197E0"/>
            </a:solidFill>
            <a:ln w="12700" cap="flat">
              <a:noFill/>
              <a:miter lim="400000"/>
            </a:ln>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89" name="Shape"/>
            <p:cNvSpPr/>
            <p:nvPr/>
          </p:nvSpPr>
          <p:spPr>
            <a:xfrm>
              <a:off x="247690" y="6880"/>
              <a:ext cx="819720" cy="581839"/>
            </a:xfrm>
            <a:custGeom>
              <a:avLst/>
              <a:gdLst/>
              <a:ahLst/>
              <a:cxnLst>
                <a:cxn ang="0">
                  <a:pos x="wd2" y="hd2"/>
                </a:cxn>
                <a:cxn ang="5400000">
                  <a:pos x="wd2" y="hd2"/>
                </a:cxn>
                <a:cxn ang="10800000">
                  <a:pos x="wd2" y="hd2"/>
                </a:cxn>
                <a:cxn ang="16200000">
                  <a:pos x="wd2" y="hd2"/>
                </a:cxn>
              </a:cxnLst>
              <a:rect l="0" t="0" r="r" b="b"/>
              <a:pathLst>
                <a:path w="21600" h="21600" extrusionOk="0">
                  <a:moveTo>
                    <a:pt x="17789" y="0"/>
                  </a:moveTo>
                  <a:lnTo>
                    <a:pt x="15923" y="14224"/>
                  </a:lnTo>
                  <a:cubicBezTo>
                    <a:pt x="14228" y="14620"/>
                    <a:pt x="12518" y="14819"/>
                    <a:pt x="10803" y="14819"/>
                  </a:cubicBezTo>
                  <a:cubicBezTo>
                    <a:pt x="9087" y="14819"/>
                    <a:pt x="7373" y="14620"/>
                    <a:pt x="5680" y="14224"/>
                  </a:cubicBezTo>
                  <a:lnTo>
                    <a:pt x="3812" y="0"/>
                  </a:lnTo>
                  <a:cubicBezTo>
                    <a:pt x="3157" y="54"/>
                    <a:pt x="2507" y="199"/>
                    <a:pt x="1871" y="431"/>
                  </a:cubicBezTo>
                  <a:cubicBezTo>
                    <a:pt x="1229" y="667"/>
                    <a:pt x="602" y="992"/>
                    <a:pt x="0" y="1403"/>
                  </a:cubicBezTo>
                  <a:lnTo>
                    <a:pt x="571" y="18999"/>
                  </a:lnTo>
                  <a:cubicBezTo>
                    <a:pt x="3754" y="20679"/>
                    <a:pt x="7201" y="21600"/>
                    <a:pt x="10800" y="21600"/>
                  </a:cubicBezTo>
                  <a:cubicBezTo>
                    <a:pt x="14400" y="21600"/>
                    <a:pt x="17846" y="20679"/>
                    <a:pt x="21029" y="18999"/>
                  </a:cubicBezTo>
                  <a:lnTo>
                    <a:pt x="21600" y="1403"/>
                  </a:lnTo>
                  <a:cubicBezTo>
                    <a:pt x="20998" y="992"/>
                    <a:pt x="20372" y="667"/>
                    <a:pt x="19729" y="431"/>
                  </a:cubicBezTo>
                  <a:cubicBezTo>
                    <a:pt x="19094" y="199"/>
                    <a:pt x="18444" y="54"/>
                    <a:pt x="17789" y="0"/>
                  </a:cubicBezTo>
                </a:path>
              </a:pathLst>
            </a:custGeom>
            <a:solidFill>
              <a:srgbClr val="FFFFFF"/>
            </a:solidFill>
            <a:ln w="12700" cap="flat">
              <a:noFill/>
              <a:miter lim="400000"/>
            </a:ln>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91" name="Shape"/>
          <p:cNvSpPr/>
          <p:nvPr/>
        </p:nvSpPr>
        <p:spPr>
          <a:xfrm>
            <a:off x="6741157" y="2843073"/>
            <a:ext cx="611003" cy="569643"/>
          </a:xfrm>
          <a:custGeom>
            <a:avLst/>
            <a:gdLst/>
            <a:ahLst/>
            <a:cxnLst>
              <a:cxn ang="0">
                <a:pos x="wd2" y="hd2"/>
              </a:cxn>
              <a:cxn ang="5400000">
                <a:pos x="wd2" y="hd2"/>
              </a:cxn>
              <a:cxn ang="10800000">
                <a:pos x="wd2" y="hd2"/>
              </a:cxn>
              <a:cxn ang="16200000">
                <a:pos x="wd2" y="hd2"/>
              </a:cxn>
            </a:cxnLst>
            <a:rect l="0" t="0" r="r" b="b"/>
            <a:pathLst>
              <a:path w="21384" h="21588" extrusionOk="0">
                <a:moveTo>
                  <a:pt x="1587" y="0"/>
                </a:moveTo>
                <a:cubicBezTo>
                  <a:pt x="1573" y="388"/>
                  <a:pt x="1565" y="1037"/>
                  <a:pt x="1562" y="1440"/>
                </a:cubicBezTo>
                <a:cubicBezTo>
                  <a:pt x="1561" y="1601"/>
                  <a:pt x="1312" y="949"/>
                  <a:pt x="871" y="1117"/>
                </a:cubicBezTo>
                <a:cubicBezTo>
                  <a:pt x="648" y="1201"/>
                  <a:pt x="392" y="1474"/>
                  <a:pt x="220" y="2074"/>
                </a:cubicBezTo>
                <a:cubicBezTo>
                  <a:pt x="-106" y="3212"/>
                  <a:pt x="-108" y="4698"/>
                  <a:pt x="478" y="5924"/>
                </a:cubicBezTo>
                <a:cubicBezTo>
                  <a:pt x="1149" y="7327"/>
                  <a:pt x="1887" y="6931"/>
                  <a:pt x="1927" y="7143"/>
                </a:cubicBezTo>
                <a:cubicBezTo>
                  <a:pt x="2361" y="9440"/>
                  <a:pt x="3380" y="13538"/>
                  <a:pt x="5966" y="15952"/>
                </a:cubicBezTo>
                <a:lnTo>
                  <a:pt x="5843" y="18389"/>
                </a:lnTo>
                <a:cubicBezTo>
                  <a:pt x="6032" y="19130"/>
                  <a:pt x="6409" y="19801"/>
                  <a:pt x="6948" y="20312"/>
                </a:cubicBezTo>
                <a:cubicBezTo>
                  <a:pt x="7848" y="21166"/>
                  <a:pt x="9078" y="21585"/>
                  <a:pt x="10708" y="21588"/>
                </a:cubicBezTo>
                <a:cubicBezTo>
                  <a:pt x="12342" y="21600"/>
                  <a:pt x="13566" y="21174"/>
                  <a:pt x="14461" y="20317"/>
                </a:cubicBezTo>
                <a:cubicBezTo>
                  <a:pt x="14976" y="19823"/>
                  <a:pt x="15343" y="19175"/>
                  <a:pt x="15541" y="18464"/>
                </a:cubicBezTo>
                <a:lnTo>
                  <a:pt x="15468" y="15903"/>
                </a:lnTo>
                <a:cubicBezTo>
                  <a:pt x="18015" y="13483"/>
                  <a:pt x="19026" y="9425"/>
                  <a:pt x="19457" y="7143"/>
                </a:cubicBezTo>
                <a:cubicBezTo>
                  <a:pt x="19497" y="6931"/>
                  <a:pt x="20235" y="7327"/>
                  <a:pt x="20906" y="5924"/>
                </a:cubicBezTo>
                <a:cubicBezTo>
                  <a:pt x="21492" y="4698"/>
                  <a:pt x="21490" y="3212"/>
                  <a:pt x="21164" y="2074"/>
                </a:cubicBezTo>
                <a:cubicBezTo>
                  <a:pt x="20992" y="1474"/>
                  <a:pt x="20736" y="1201"/>
                  <a:pt x="20513" y="1117"/>
                </a:cubicBezTo>
                <a:cubicBezTo>
                  <a:pt x="20072" y="949"/>
                  <a:pt x="19823" y="1601"/>
                  <a:pt x="19822" y="1440"/>
                </a:cubicBezTo>
                <a:cubicBezTo>
                  <a:pt x="19819" y="1037"/>
                  <a:pt x="19811" y="388"/>
                  <a:pt x="19797" y="0"/>
                </a:cubicBezTo>
                <a:lnTo>
                  <a:pt x="1587" y="0"/>
                </a:lnTo>
                <a:close/>
              </a:path>
            </a:pathLst>
          </a:custGeom>
          <a:solidFill>
            <a:srgbClr val="E5E5E5"/>
          </a:solidFill>
          <a:ln w="12700">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92" name="Shape"/>
          <p:cNvSpPr/>
          <p:nvPr/>
        </p:nvSpPr>
        <p:spPr>
          <a:xfrm>
            <a:off x="6757554" y="2444106"/>
            <a:ext cx="578182" cy="327428"/>
          </a:xfrm>
          <a:custGeom>
            <a:avLst/>
            <a:gdLst/>
            <a:ahLst/>
            <a:cxnLst>
              <a:cxn ang="0">
                <a:pos x="wd2" y="hd2"/>
              </a:cxn>
              <a:cxn ang="5400000">
                <a:pos x="wd2" y="hd2"/>
              </a:cxn>
              <a:cxn ang="10800000">
                <a:pos x="wd2" y="hd2"/>
              </a:cxn>
              <a:cxn ang="16200000">
                <a:pos x="wd2" y="hd2"/>
              </a:cxn>
            </a:cxnLst>
            <a:rect l="0" t="0" r="r" b="b"/>
            <a:pathLst>
              <a:path w="21600" h="21600" extrusionOk="0">
                <a:moveTo>
                  <a:pt x="10738" y="0"/>
                </a:moveTo>
                <a:cubicBezTo>
                  <a:pt x="9918" y="0"/>
                  <a:pt x="9255" y="1170"/>
                  <a:pt x="9255" y="2618"/>
                </a:cubicBezTo>
                <a:lnTo>
                  <a:pt x="9255" y="2744"/>
                </a:lnTo>
                <a:cubicBezTo>
                  <a:pt x="7027" y="3310"/>
                  <a:pt x="4878" y="5084"/>
                  <a:pt x="3164" y="8112"/>
                </a:cubicBezTo>
                <a:cubicBezTo>
                  <a:pt x="1055" y="11836"/>
                  <a:pt x="0" y="16719"/>
                  <a:pt x="0" y="21600"/>
                </a:cubicBezTo>
                <a:lnTo>
                  <a:pt x="21600" y="21600"/>
                </a:lnTo>
                <a:cubicBezTo>
                  <a:pt x="21600" y="16719"/>
                  <a:pt x="20545" y="11836"/>
                  <a:pt x="18436" y="8112"/>
                </a:cubicBezTo>
                <a:cubicBezTo>
                  <a:pt x="16692" y="5031"/>
                  <a:pt x="14495" y="3243"/>
                  <a:pt x="12225" y="2711"/>
                </a:cubicBezTo>
                <a:lnTo>
                  <a:pt x="12225" y="2618"/>
                </a:lnTo>
                <a:cubicBezTo>
                  <a:pt x="12225" y="1170"/>
                  <a:pt x="11558" y="0"/>
                  <a:pt x="10738" y="0"/>
                </a:cubicBezTo>
              </a:path>
            </a:pathLst>
          </a:custGeom>
          <a:solidFill>
            <a:srgbClr val="3197E0"/>
          </a:solidFill>
          <a:ln w="12700">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93" name="Shape"/>
          <p:cNvSpPr/>
          <p:nvPr/>
        </p:nvSpPr>
        <p:spPr>
          <a:xfrm>
            <a:off x="6883021" y="2529140"/>
            <a:ext cx="327246" cy="200606"/>
          </a:xfrm>
          <a:custGeom>
            <a:avLst/>
            <a:gdLst/>
            <a:ahLst/>
            <a:cxnLst>
              <a:cxn ang="0">
                <a:pos x="wd2" y="hd2"/>
              </a:cxn>
              <a:cxn ang="5400000">
                <a:pos x="wd2" y="hd2"/>
              </a:cxn>
              <a:cxn ang="10800000">
                <a:pos x="wd2" y="hd2"/>
              </a:cxn>
              <a:cxn ang="16200000">
                <a:pos x="wd2" y="hd2"/>
              </a:cxn>
            </a:cxnLst>
            <a:rect l="0" t="0" r="r" b="b"/>
            <a:pathLst>
              <a:path w="21600" h="21600" extrusionOk="0">
                <a:moveTo>
                  <a:pt x="5180" y="0"/>
                </a:moveTo>
                <a:cubicBezTo>
                  <a:pt x="3361" y="938"/>
                  <a:pt x="1613" y="2340"/>
                  <a:pt x="0" y="4190"/>
                </a:cubicBezTo>
                <a:lnTo>
                  <a:pt x="0" y="17224"/>
                </a:lnTo>
                <a:cubicBezTo>
                  <a:pt x="0" y="19588"/>
                  <a:pt x="1177" y="21507"/>
                  <a:pt x="2625" y="21507"/>
                </a:cubicBezTo>
                <a:cubicBezTo>
                  <a:pt x="4074" y="21507"/>
                  <a:pt x="5251" y="19588"/>
                  <a:pt x="5251" y="17224"/>
                </a:cubicBezTo>
                <a:lnTo>
                  <a:pt x="5251" y="926"/>
                </a:lnTo>
                <a:cubicBezTo>
                  <a:pt x="5251" y="607"/>
                  <a:pt x="5221" y="299"/>
                  <a:pt x="5180" y="0"/>
                </a:cubicBezTo>
                <a:close/>
                <a:moveTo>
                  <a:pt x="16434" y="0"/>
                </a:moveTo>
                <a:cubicBezTo>
                  <a:pt x="16383" y="333"/>
                  <a:pt x="16349" y="683"/>
                  <a:pt x="16349" y="1042"/>
                </a:cubicBezTo>
                <a:lnTo>
                  <a:pt x="16349" y="17340"/>
                </a:lnTo>
                <a:cubicBezTo>
                  <a:pt x="16349" y="19703"/>
                  <a:pt x="17526" y="21600"/>
                  <a:pt x="18975" y="21600"/>
                </a:cubicBezTo>
                <a:cubicBezTo>
                  <a:pt x="20423" y="21600"/>
                  <a:pt x="21600" y="19703"/>
                  <a:pt x="21600" y="17340"/>
                </a:cubicBezTo>
                <a:lnTo>
                  <a:pt x="21600" y="4051"/>
                </a:lnTo>
                <a:cubicBezTo>
                  <a:pt x="19987" y="2254"/>
                  <a:pt x="18244" y="901"/>
                  <a:pt x="16434" y="0"/>
                </a:cubicBezTo>
                <a:close/>
              </a:path>
            </a:pathLst>
          </a:custGeom>
          <a:solidFill>
            <a:srgbClr val="FFFFFF"/>
          </a:solidFill>
          <a:ln w="12700">
            <a:miter lim="400000"/>
          </a:ln>
        </p:spPr>
        <p:txBody>
          <a:bodyPr lIns="45718" tIns="45718" rIns="45718" bIns="45718"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4" name="Shape"/>
          <p:cNvSpPr/>
          <p:nvPr/>
        </p:nvSpPr>
        <p:spPr>
          <a:xfrm>
            <a:off x="6730540" y="2753043"/>
            <a:ext cx="632210" cy="63238"/>
          </a:xfrm>
          <a:custGeom>
            <a:avLst/>
            <a:gdLst/>
            <a:ahLst/>
            <a:cxnLst>
              <a:cxn ang="0">
                <a:pos x="wd2" y="hd2"/>
              </a:cxn>
              <a:cxn ang="5400000">
                <a:pos x="wd2" y="hd2"/>
              </a:cxn>
              <a:cxn ang="10800000">
                <a:pos x="wd2" y="hd2"/>
              </a:cxn>
              <a:cxn ang="16200000">
                <a:pos x="wd2" y="hd2"/>
              </a:cxn>
            </a:cxnLst>
            <a:rect l="0" t="0" r="r" b="b"/>
            <a:pathLst>
              <a:path w="21600" h="21600" extrusionOk="0">
                <a:moveTo>
                  <a:pt x="1082" y="0"/>
                </a:moveTo>
                <a:cubicBezTo>
                  <a:pt x="485" y="0"/>
                  <a:pt x="0" y="4848"/>
                  <a:pt x="0" y="10818"/>
                </a:cubicBezTo>
                <a:cubicBezTo>
                  <a:pt x="0" y="16787"/>
                  <a:pt x="485" y="21600"/>
                  <a:pt x="1082" y="21600"/>
                </a:cubicBezTo>
                <a:lnTo>
                  <a:pt x="20518" y="21600"/>
                </a:lnTo>
                <a:cubicBezTo>
                  <a:pt x="21115" y="21600"/>
                  <a:pt x="21600" y="16787"/>
                  <a:pt x="21600" y="10818"/>
                </a:cubicBezTo>
                <a:cubicBezTo>
                  <a:pt x="21600" y="4848"/>
                  <a:pt x="21115" y="0"/>
                  <a:pt x="20518" y="0"/>
                </a:cubicBezTo>
                <a:cubicBezTo>
                  <a:pt x="20518" y="0"/>
                  <a:pt x="1082" y="0"/>
                  <a:pt x="1082" y="0"/>
                </a:cubicBezTo>
                <a:close/>
              </a:path>
            </a:pathLst>
          </a:custGeom>
          <a:solidFill>
            <a:srgbClr val="3484C9"/>
          </a:solidFill>
          <a:ln w="12700">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495" name="Image" descr="Image"/>
          <p:cNvPicPr>
            <a:picLocks noChangeAspect="1"/>
          </p:cNvPicPr>
          <p:nvPr/>
        </p:nvPicPr>
        <p:blipFill>
          <a:blip r:embed="rId2"/>
          <a:stretch>
            <a:fillRect/>
          </a:stretch>
        </p:blipFill>
        <p:spPr>
          <a:xfrm>
            <a:off x="6721860" y="3737290"/>
            <a:ext cx="649570" cy="126884"/>
          </a:xfrm>
          <a:prstGeom prst="rect">
            <a:avLst/>
          </a:prstGeom>
          <a:ln w="12700">
            <a:miter lim="400000"/>
          </a:ln>
        </p:spPr>
      </p:pic>
      <p:grpSp>
        <p:nvGrpSpPr>
          <p:cNvPr id="507" name="Group"/>
          <p:cNvGrpSpPr/>
          <p:nvPr/>
        </p:nvGrpSpPr>
        <p:grpSpPr>
          <a:xfrm>
            <a:off x="4705237" y="2444140"/>
            <a:ext cx="1566042" cy="1566052"/>
            <a:chOff x="-8" y="34"/>
            <a:chExt cx="1566040" cy="1566051"/>
          </a:xfrm>
        </p:grpSpPr>
        <p:sp>
          <p:nvSpPr>
            <p:cNvPr id="496" name="Shape"/>
            <p:cNvSpPr/>
            <p:nvPr/>
          </p:nvSpPr>
          <p:spPr>
            <a:xfrm>
              <a:off x="684545" y="46391"/>
              <a:ext cx="192309" cy="136351"/>
            </a:xfrm>
            <a:custGeom>
              <a:avLst/>
              <a:gdLst/>
              <a:ahLst/>
              <a:cxnLst>
                <a:cxn ang="0">
                  <a:pos x="wd2" y="hd2"/>
                </a:cxn>
                <a:cxn ang="5400000">
                  <a:pos x="wd2" y="hd2"/>
                </a:cxn>
                <a:cxn ang="10800000">
                  <a:pos x="wd2" y="hd2"/>
                </a:cxn>
                <a:cxn ang="16200000">
                  <a:pos x="wd2" y="hd2"/>
                </a:cxn>
              </a:cxnLst>
              <a:rect l="0" t="0" r="r" b="b"/>
              <a:pathLst>
                <a:path w="21600" h="21600" extrusionOk="0">
                  <a:moveTo>
                    <a:pt x="5544" y="0"/>
                  </a:moveTo>
                  <a:cubicBezTo>
                    <a:pt x="4017" y="0"/>
                    <a:pt x="2631" y="868"/>
                    <a:pt x="1627" y="2275"/>
                  </a:cubicBezTo>
                  <a:cubicBezTo>
                    <a:pt x="622" y="3681"/>
                    <a:pt x="0" y="5627"/>
                    <a:pt x="0" y="7781"/>
                  </a:cubicBezTo>
                  <a:lnTo>
                    <a:pt x="0" y="21600"/>
                  </a:lnTo>
                  <a:lnTo>
                    <a:pt x="21600" y="21600"/>
                  </a:lnTo>
                  <a:lnTo>
                    <a:pt x="21600" y="7781"/>
                  </a:lnTo>
                  <a:cubicBezTo>
                    <a:pt x="21600" y="5627"/>
                    <a:pt x="20984" y="3681"/>
                    <a:pt x="19987" y="2275"/>
                  </a:cubicBezTo>
                  <a:cubicBezTo>
                    <a:pt x="18990" y="868"/>
                    <a:pt x="17611" y="0"/>
                    <a:pt x="16083" y="0"/>
                  </a:cubicBezTo>
                  <a:lnTo>
                    <a:pt x="5544" y="0"/>
                  </a:ln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97" name="Shape"/>
            <p:cNvSpPr/>
            <p:nvPr/>
          </p:nvSpPr>
          <p:spPr>
            <a:xfrm rot="18300000">
              <a:off x="587968" y="742573"/>
              <a:ext cx="197004" cy="448146"/>
            </a:xfrm>
            <a:custGeom>
              <a:avLst/>
              <a:gdLst/>
              <a:ahLst/>
              <a:cxnLst>
                <a:cxn ang="0">
                  <a:pos x="wd2" y="hd2"/>
                </a:cxn>
                <a:cxn ang="5400000">
                  <a:pos x="wd2" y="hd2"/>
                </a:cxn>
                <a:cxn ang="10800000">
                  <a:pos x="wd2" y="hd2"/>
                </a:cxn>
                <a:cxn ang="16200000">
                  <a:pos x="wd2" y="hd2"/>
                </a:cxn>
              </a:cxnLst>
              <a:rect l="0" t="0" r="r" b="b"/>
              <a:pathLst>
                <a:path w="19678" h="21600" extrusionOk="0">
                  <a:moveTo>
                    <a:pt x="9839" y="0"/>
                  </a:moveTo>
                  <a:cubicBezTo>
                    <a:pt x="9071" y="0"/>
                    <a:pt x="8448" y="301"/>
                    <a:pt x="8448" y="671"/>
                  </a:cubicBezTo>
                  <a:lnTo>
                    <a:pt x="5812" y="12531"/>
                  </a:lnTo>
                  <a:cubicBezTo>
                    <a:pt x="4751" y="12761"/>
                    <a:pt x="3754" y="13077"/>
                    <a:pt x="2883" y="13497"/>
                  </a:cubicBezTo>
                  <a:cubicBezTo>
                    <a:pt x="-961" y="15352"/>
                    <a:pt x="-961" y="18356"/>
                    <a:pt x="2883" y="20210"/>
                  </a:cubicBezTo>
                  <a:cubicBezTo>
                    <a:pt x="4805" y="21138"/>
                    <a:pt x="7320" y="21600"/>
                    <a:pt x="9839" y="21600"/>
                  </a:cubicBezTo>
                  <a:cubicBezTo>
                    <a:pt x="12358" y="21600"/>
                    <a:pt x="14873" y="21138"/>
                    <a:pt x="16795" y="20210"/>
                  </a:cubicBezTo>
                  <a:cubicBezTo>
                    <a:pt x="20639" y="18356"/>
                    <a:pt x="20639" y="15352"/>
                    <a:pt x="16795" y="13497"/>
                  </a:cubicBezTo>
                  <a:cubicBezTo>
                    <a:pt x="15924" y="13077"/>
                    <a:pt x="14927" y="12761"/>
                    <a:pt x="13866" y="12531"/>
                  </a:cubicBezTo>
                  <a:lnTo>
                    <a:pt x="11230" y="671"/>
                  </a:lnTo>
                  <a:cubicBezTo>
                    <a:pt x="11230" y="301"/>
                    <a:pt x="10607" y="0"/>
                    <a:pt x="9839" y="0"/>
                  </a:cubicBez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98" name="Shape"/>
            <p:cNvSpPr/>
            <p:nvPr/>
          </p:nvSpPr>
          <p:spPr>
            <a:xfrm rot="18300000">
              <a:off x="220778" y="220848"/>
              <a:ext cx="1124468" cy="1124424"/>
            </a:xfrm>
            <a:custGeom>
              <a:avLst/>
              <a:gdLst/>
              <a:ahLst/>
              <a:cxnLst>
                <a:cxn ang="0">
                  <a:pos x="wd2" y="hd2"/>
                </a:cxn>
                <a:cxn ang="5400000">
                  <a:pos x="wd2" y="hd2"/>
                </a:cxn>
                <a:cxn ang="10800000">
                  <a:pos x="wd2" y="hd2"/>
                </a:cxn>
                <a:cxn ang="16200000">
                  <a:pos x="wd2" y="hd2"/>
                </a:cxn>
              </a:cxnLst>
              <a:rect l="0" t="0" r="r" b="b"/>
              <a:pathLst>
                <a:path w="19678" h="20594" extrusionOk="0">
                  <a:moveTo>
                    <a:pt x="9841" y="0"/>
                  </a:moveTo>
                  <a:cubicBezTo>
                    <a:pt x="7322"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59" y="0"/>
                    <a:pt x="9841" y="0"/>
                  </a:cubicBezTo>
                  <a:close/>
                  <a:moveTo>
                    <a:pt x="9841" y="1580"/>
                  </a:moveTo>
                  <a:cubicBezTo>
                    <a:pt x="11972" y="1580"/>
                    <a:pt x="14103" y="2430"/>
                    <a:pt x="15729" y="4132"/>
                  </a:cubicBezTo>
                  <a:cubicBezTo>
                    <a:pt x="18982" y="7536"/>
                    <a:pt x="18982" y="13057"/>
                    <a:pt x="15729" y="16461"/>
                  </a:cubicBezTo>
                  <a:cubicBezTo>
                    <a:pt x="12476" y="19866"/>
                    <a:pt x="7202" y="19866"/>
                    <a:pt x="3949" y="16461"/>
                  </a:cubicBezTo>
                  <a:cubicBezTo>
                    <a:pt x="696" y="13057"/>
                    <a:pt x="696" y="7536"/>
                    <a:pt x="3949" y="4132"/>
                  </a:cubicBezTo>
                  <a:cubicBezTo>
                    <a:pt x="5575" y="2430"/>
                    <a:pt x="7709" y="1580"/>
                    <a:pt x="9841" y="158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99" name="Rectangle"/>
            <p:cNvSpPr/>
            <p:nvPr/>
          </p:nvSpPr>
          <p:spPr>
            <a:xfrm>
              <a:off x="451495" y="498019"/>
              <a:ext cx="663089" cy="208566"/>
            </a:xfrm>
            <a:prstGeom prst="rect">
              <a:avLst/>
            </a:prstGeom>
            <a:solidFill>
              <a:srgbClr val="FFFFFF"/>
            </a:solidFill>
            <a:ln w="254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00" name="2"/>
            <p:cNvSpPr txBox="1"/>
            <p:nvPr/>
          </p:nvSpPr>
          <p:spPr>
            <a:xfrm>
              <a:off x="624567" y="497440"/>
              <a:ext cx="160970"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2</a:t>
              </a:r>
            </a:p>
          </p:txBody>
        </p:sp>
        <p:sp>
          <p:nvSpPr>
            <p:cNvPr id="501" name="1"/>
            <p:cNvSpPr txBox="1"/>
            <p:nvPr/>
          </p:nvSpPr>
          <p:spPr>
            <a:xfrm>
              <a:off x="453270" y="505140"/>
              <a:ext cx="160970"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1</a:t>
              </a:r>
            </a:p>
          </p:txBody>
        </p:sp>
        <p:sp>
          <p:nvSpPr>
            <p:cNvPr id="502" name="1"/>
            <p:cNvSpPr txBox="1"/>
            <p:nvPr/>
          </p:nvSpPr>
          <p:spPr>
            <a:xfrm>
              <a:off x="775862" y="496862"/>
              <a:ext cx="160969"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1</a:t>
              </a:r>
            </a:p>
          </p:txBody>
        </p:sp>
        <p:sp>
          <p:nvSpPr>
            <p:cNvPr id="503" name="Line"/>
            <p:cNvSpPr/>
            <p:nvPr/>
          </p:nvSpPr>
          <p:spPr>
            <a:xfrm flipV="1">
              <a:off x="617668" y="496231"/>
              <a:ext cx="2" cy="201219"/>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504" name="Line"/>
            <p:cNvSpPr/>
            <p:nvPr/>
          </p:nvSpPr>
          <p:spPr>
            <a:xfrm flipV="1">
              <a:off x="783038" y="505367"/>
              <a:ext cx="2" cy="201218"/>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505" name="Line"/>
            <p:cNvSpPr/>
            <p:nvPr/>
          </p:nvSpPr>
          <p:spPr>
            <a:xfrm flipV="1">
              <a:off x="948409" y="501693"/>
              <a:ext cx="2" cy="201218"/>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506" name="3"/>
            <p:cNvSpPr txBox="1"/>
            <p:nvPr/>
          </p:nvSpPr>
          <p:spPr>
            <a:xfrm>
              <a:off x="959333" y="497440"/>
              <a:ext cx="160969"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3</a:t>
              </a:r>
            </a:p>
          </p:txBody>
        </p:sp>
      </p:grpSp>
      <p:sp>
        <p:nvSpPr>
          <p:cNvPr id="508" name="Rounded Rectangle"/>
          <p:cNvSpPr/>
          <p:nvPr/>
        </p:nvSpPr>
        <p:spPr>
          <a:xfrm>
            <a:off x="8012465" y="2963623"/>
            <a:ext cx="855281" cy="527053"/>
          </a:xfrm>
          <a:prstGeom prst="roundRect">
            <a:avLst>
              <a:gd name="adj" fmla="val 9506"/>
            </a:avLst>
          </a:prstGeom>
          <a:solidFill>
            <a:srgbClr val="FFFFFF"/>
          </a:solidFill>
          <a:ln w="25400">
            <a:solidFill>
              <a:srgbClr val="005493"/>
            </a:solidFill>
          </a:ln>
        </p:spPr>
        <p:txBody>
          <a:bodyPr lIns="45718" tIns="45718" rIns="45718" bIns="45718"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09" name="Image" descr="Image"/>
          <p:cNvPicPr>
            <a:picLocks noChangeAspect="1"/>
          </p:cNvPicPr>
          <p:nvPr/>
        </p:nvPicPr>
        <p:blipFill>
          <a:blip r:embed="rId2"/>
          <a:stretch>
            <a:fillRect/>
          </a:stretch>
        </p:blipFill>
        <p:spPr>
          <a:xfrm>
            <a:off x="8115320" y="3027123"/>
            <a:ext cx="649571" cy="126884"/>
          </a:xfrm>
          <a:prstGeom prst="rect">
            <a:avLst/>
          </a:prstGeom>
          <a:ln w="12700">
            <a:miter lim="400000"/>
          </a:ln>
        </p:spPr>
      </p:pic>
      <p:sp>
        <p:nvSpPr>
          <p:cNvPr id="510" name="High Water Consumption"/>
          <p:cNvSpPr txBox="1"/>
          <p:nvPr/>
        </p:nvSpPr>
        <p:spPr>
          <a:xfrm>
            <a:off x="7999765" y="3180401"/>
            <a:ext cx="880680" cy="26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3483C9"/>
                </a:solidFill>
                <a:latin typeface="Helvetica Neue"/>
                <a:ea typeface="Helvetica Neue"/>
                <a:cs typeface="Helvetica Neue"/>
                <a:sym typeface="Helvetica Neue"/>
              </a:defRPr>
            </a:lvl1pPr>
          </a:lstStyle>
          <a:p>
            <a:r>
              <a:t>High Water Consumption</a:t>
            </a:r>
          </a:p>
        </p:txBody>
      </p:sp>
      <p:sp>
        <p:nvSpPr>
          <p:cNvPr id="511" name="Leak Detection"/>
          <p:cNvSpPr txBox="1"/>
          <p:nvPr/>
        </p:nvSpPr>
        <p:spPr>
          <a:xfrm>
            <a:off x="5036246" y="1998913"/>
            <a:ext cx="1566079"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Leak Detection</a:t>
            </a:r>
          </a:p>
        </p:txBody>
      </p:sp>
      <p:sp>
        <p:nvSpPr>
          <p:cNvPr id="512" name="OR"/>
          <p:cNvSpPr txBox="1"/>
          <p:nvPr/>
        </p:nvSpPr>
        <p:spPr>
          <a:xfrm>
            <a:off x="6263606" y="4165169"/>
            <a:ext cx="1566079" cy="235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600" b="1">
                <a:latin typeface="Helvetica Neue"/>
                <a:ea typeface="Helvetica Neue"/>
                <a:cs typeface="Helvetica Neue"/>
                <a:sym typeface="Helvetica Neue"/>
              </a:defRPr>
            </a:lvl1pPr>
          </a:lstStyle>
          <a:p>
            <a:r>
              <a:t>OR</a:t>
            </a:r>
          </a:p>
        </p:txBody>
      </p:sp>
      <p:sp>
        <p:nvSpPr>
          <p:cNvPr id="513" name="Group"/>
          <p:cNvSpPr/>
          <p:nvPr/>
        </p:nvSpPr>
        <p:spPr>
          <a:xfrm>
            <a:off x="6823161" y="4622141"/>
            <a:ext cx="446969" cy="952501"/>
          </a:xfrm>
          <a:custGeom>
            <a:avLst/>
            <a:gdLst/>
            <a:ahLst/>
            <a:cxnLst>
              <a:cxn ang="0">
                <a:pos x="wd2" y="hd2"/>
              </a:cxn>
              <a:cxn ang="5400000">
                <a:pos x="wd2" y="hd2"/>
              </a:cxn>
              <a:cxn ang="10800000">
                <a:pos x="wd2" y="hd2"/>
              </a:cxn>
              <a:cxn ang="16200000">
                <a:pos x="wd2" y="hd2"/>
              </a:cxn>
            </a:cxnLst>
            <a:rect l="0" t="0" r="r" b="b"/>
            <a:pathLst>
              <a:path w="21600" h="21600" extrusionOk="0">
                <a:moveTo>
                  <a:pt x="3725" y="0"/>
                </a:moveTo>
                <a:cubicBezTo>
                  <a:pt x="1668" y="0"/>
                  <a:pt x="0" y="778"/>
                  <a:pt x="0" y="1740"/>
                </a:cubicBezTo>
                <a:lnTo>
                  <a:pt x="0" y="19860"/>
                </a:lnTo>
                <a:cubicBezTo>
                  <a:pt x="0" y="20822"/>
                  <a:pt x="1669" y="21600"/>
                  <a:pt x="3725" y="21600"/>
                </a:cubicBezTo>
                <a:lnTo>
                  <a:pt x="17875" y="21600"/>
                </a:lnTo>
                <a:cubicBezTo>
                  <a:pt x="19932" y="21600"/>
                  <a:pt x="21600" y="20822"/>
                  <a:pt x="21600" y="19860"/>
                </a:cubicBezTo>
                <a:lnTo>
                  <a:pt x="21600" y="1740"/>
                </a:lnTo>
                <a:cubicBezTo>
                  <a:pt x="21600" y="778"/>
                  <a:pt x="19932" y="0"/>
                  <a:pt x="17875" y="0"/>
                </a:cubicBezTo>
                <a:lnTo>
                  <a:pt x="3725" y="0"/>
                </a:lnTo>
                <a:close/>
                <a:moveTo>
                  <a:pt x="7819" y="1566"/>
                </a:moveTo>
                <a:cubicBezTo>
                  <a:pt x="8025" y="1566"/>
                  <a:pt x="8189" y="1644"/>
                  <a:pt x="8189" y="1740"/>
                </a:cubicBezTo>
                <a:cubicBezTo>
                  <a:pt x="8189" y="1836"/>
                  <a:pt x="8025" y="1917"/>
                  <a:pt x="7819" y="1917"/>
                </a:cubicBezTo>
                <a:cubicBezTo>
                  <a:pt x="7614" y="1917"/>
                  <a:pt x="7450" y="1836"/>
                  <a:pt x="7449" y="1740"/>
                </a:cubicBezTo>
                <a:cubicBezTo>
                  <a:pt x="7449" y="1644"/>
                  <a:pt x="7614" y="1566"/>
                  <a:pt x="7819" y="1566"/>
                </a:cubicBezTo>
                <a:close/>
                <a:moveTo>
                  <a:pt x="9686" y="1566"/>
                </a:moveTo>
                <a:lnTo>
                  <a:pt x="13411" y="1566"/>
                </a:lnTo>
                <a:cubicBezTo>
                  <a:pt x="13617" y="1566"/>
                  <a:pt x="13781" y="1644"/>
                  <a:pt x="13781" y="1740"/>
                </a:cubicBezTo>
                <a:cubicBezTo>
                  <a:pt x="13781" y="1836"/>
                  <a:pt x="13617" y="1917"/>
                  <a:pt x="13411" y="1917"/>
                </a:cubicBezTo>
                <a:lnTo>
                  <a:pt x="9686" y="1917"/>
                </a:lnTo>
                <a:cubicBezTo>
                  <a:pt x="9481" y="1917"/>
                  <a:pt x="9307" y="1836"/>
                  <a:pt x="9307" y="1740"/>
                </a:cubicBezTo>
                <a:cubicBezTo>
                  <a:pt x="9307" y="1644"/>
                  <a:pt x="9481" y="1566"/>
                  <a:pt x="9686" y="1566"/>
                </a:cubicBezTo>
                <a:close/>
                <a:moveTo>
                  <a:pt x="1488" y="3136"/>
                </a:moveTo>
                <a:lnTo>
                  <a:pt x="20112" y="3136"/>
                </a:lnTo>
                <a:lnTo>
                  <a:pt x="20112" y="18468"/>
                </a:lnTo>
                <a:lnTo>
                  <a:pt x="1488" y="18468"/>
                </a:lnTo>
                <a:lnTo>
                  <a:pt x="1488" y="3136"/>
                </a:lnTo>
                <a:close/>
                <a:moveTo>
                  <a:pt x="10857" y="19335"/>
                </a:moveTo>
                <a:cubicBezTo>
                  <a:pt x="11710" y="19335"/>
                  <a:pt x="12398" y="19660"/>
                  <a:pt x="12398" y="20059"/>
                </a:cubicBezTo>
                <a:cubicBezTo>
                  <a:pt x="12398" y="20458"/>
                  <a:pt x="11710" y="20782"/>
                  <a:pt x="10857" y="20782"/>
                </a:cubicBezTo>
                <a:cubicBezTo>
                  <a:pt x="10005" y="20782"/>
                  <a:pt x="9307" y="20458"/>
                  <a:pt x="9307" y="20059"/>
                </a:cubicBezTo>
                <a:cubicBezTo>
                  <a:pt x="9307" y="19660"/>
                  <a:pt x="10005" y="19335"/>
                  <a:pt x="10857" y="19335"/>
                </a:cubicBezTo>
                <a:close/>
              </a:path>
            </a:pathLst>
          </a:custGeom>
          <a:solidFill>
            <a:srgbClr val="B9B9B9"/>
          </a:solidFill>
          <a:ln w="12700">
            <a:miter lim="400000"/>
          </a:ln>
        </p:spPr>
        <p:txBody>
          <a:bodyPr lIns="45718" tIns="45718" rIns="45718" bIns="45718" anchor="ct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grpSp>
        <p:nvGrpSpPr>
          <p:cNvPr id="517" name="Group"/>
          <p:cNvGrpSpPr/>
          <p:nvPr/>
        </p:nvGrpSpPr>
        <p:grpSpPr>
          <a:xfrm>
            <a:off x="8136941" y="4717391"/>
            <a:ext cx="606330" cy="762003"/>
            <a:chOff x="0" y="0"/>
            <a:chExt cx="606329" cy="762001"/>
          </a:xfrm>
        </p:grpSpPr>
        <p:sp>
          <p:nvSpPr>
            <p:cNvPr id="514" name="Shape"/>
            <p:cNvSpPr/>
            <p:nvPr/>
          </p:nvSpPr>
          <p:spPr>
            <a:xfrm>
              <a:off x="108318" y="0"/>
              <a:ext cx="393801" cy="530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7F7F7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15" name="Shape"/>
            <p:cNvSpPr/>
            <p:nvPr/>
          </p:nvSpPr>
          <p:spPr>
            <a:xfrm>
              <a:off x="114097" y="78793"/>
              <a:ext cx="382224" cy="447871"/>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16" name="Shape"/>
            <p:cNvSpPr/>
            <p:nvPr/>
          </p:nvSpPr>
          <p:spPr>
            <a:xfrm>
              <a:off x="-1" y="510226"/>
              <a:ext cx="606331" cy="251776"/>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518" name="Circle"/>
          <p:cNvSpPr/>
          <p:nvPr/>
        </p:nvSpPr>
        <p:spPr>
          <a:xfrm>
            <a:off x="4909056" y="4519162"/>
            <a:ext cx="1158459" cy="1158459"/>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pic>
        <p:nvPicPr>
          <p:cNvPr id="519" name="Image" descr="Image"/>
          <p:cNvPicPr>
            <a:picLocks noChangeAspect="1"/>
          </p:cNvPicPr>
          <p:nvPr/>
        </p:nvPicPr>
        <p:blipFill>
          <a:blip r:embed="rId2"/>
          <a:stretch>
            <a:fillRect/>
          </a:stretch>
        </p:blipFill>
        <p:spPr>
          <a:xfrm>
            <a:off x="5033338" y="4805124"/>
            <a:ext cx="909893" cy="177734"/>
          </a:xfrm>
          <a:prstGeom prst="rect">
            <a:avLst/>
          </a:prstGeom>
          <a:ln w="12700">
            <a:miter lim="400000"/>
          </a:ln>
        </p:spPr>
      </p:pic>
      <p:sp>
        <p:nvSpPr>
          <p:cNvPr id="520" name="Faults Team"/>
          <p:cNvSpPr txBox="1"/>
          <p:nvPr/>
        </p:nvSpPr>
        <p:spPr>
          <a:xfrm>
            <a:off x="5047946" y="5052054"/>
            <a:ext cx="880680"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Faults Team</a:t>
            </a:r>
          </a:p>
        </p:txBody>
      </p:sp>
      <p:sp>
        <p:nvSpPr>
          <p:cNvPr id="521" name="(09) 442 2222"/>
          <p:cNvSpPr txBox="1"/>
          <p:nvPr/>
        </p:nvSpPr>
        <p:spPr>
          <a:xfrm>
            <a:off x="5047946" y="5245337"/>
            <a:ext cx="880680"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(09) 442 2222</a:t>
            </a:r>
          </a:p>
        </p:txBody>
      </p:sp>
      <p:sp>
        <p:nvSpPr>
          <p:cNvPr id="522" name="Rounded Rectangle"/>
          <p:cNvSpPr/>
          <p:nvPr/>
        </p:nvSpPr>
        <p:spPr>
          <a:xfrm>
            <a:off x="1663385" y="657682"/>
            <a:ext cx="5840670" cy="752450"/>
          </a:xfrm>
          <a:prstGeom prst="roundRect">
            <a:avLst>
              <a:gd name="adj" fmla="val 25317"/>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523" name="Currently, Watercare is dependent on meter readers identifying high meter reads and leaving an information card in the letterbox of the customer. Or, we’re reliant on the customer identifying a leak and notifying us."/>
          <p:cNvSpPr txBox="1"/>
          <p:nvPr/>
        </p:nvSpPr>
        <p:spPr>
          <a:xfrm>
            <a:off x="1812696" y="737538"/>
            <a:ext cx="5518608" cy="567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lnSpcReduction="10000"/>
          </a:bodyPr>
          <a:lstStyle>
            <a:lvl1pPr defTabSz="896111">
              <a:defRPr sz="1078">
                <a:latin typeface="Helvetica Neue Light"/>
                <a:ea typeface="Helvetica Neue Light"/>
                <a:cs typeface="Helvetica Neue Light"/>
                <a:sym typeface="Helvetica Neue Light"/>
              </a:defRPr>
            </a:lvl1pPr>
          </a:lstStyle>
          <a:p>
            <a:r>
              <a:t>Currently, Watercare is dependent on meter readers identifying high meter reads and leaving an information card in the letterbox of the customer. Or customers will identify and report a leak, or an overflow creating a reactive service delivery. </a:t>
            </a:r>
          </a:p>
        </p:txBody>
      </p:sp>
      <p:sp>
        <p:nvSpPr>
          <p:cNvPr id="524" name="Line"/>
          <p:cNvSpPr/>
          <p:nvPr/>
        </p:nvSpPr>
        <p:spPr>
          <a:xfrm flipH="1">
            <a:off x="7496560" y="5098391"/>
            <a:ext cx="413951" cy="2"/>
          </a:xfrm>
          <a:prstGeom prst="line">
            <a:avLst/>
          </a:prstGeom>
          <a:ln w="25400">
            <a:solidFill>
              <a:srgbClr val="000000"/>
            </a:solidFill>
            <a:tailEnd type="triangle"/>
          </a:ln>
        </p:spPr>
        <p:txBody>
          <a:bodyPr lIns="45718" tIns="45718" rIns="45718" bIns="45718"/>
          <a:lstStyle/>
          <a:p>
            <a:endParaRPr/>
          </a:p>
        </p:txBody>
      </p:sp>
      <p:sp>
        <p:nvSpPr>
          <p:cNvPr id="525" name="Line"/>
          <p:cNvSpPr/>
          <p:nvPr/>
        </p:nvSpPr>
        <p:spPr>
          <a:xfrm flipH="1">
            <a:off x="6244711" y="5098391"/>
            <a:ext cx="413951" cy="2"/>
          </a:xfrm>
          <a:prstGeom prst="line">
            <a:avLst/>
          </a:prstGeom>
          <a:ln w="25400">
            <a:solidFill>
              <a:srgbClr val="000000"/>
            </a:solidFill>
            <a:tailEnd type="triangle"/>
          </a:ln>
        </p:spPr>
        <p:txBody>
          <a:bodyPr lIns="45718" tIns="45718" rIns="45718" bIns="45718"/>
          <a:lstStyle/>
          <a:p>
            <a:endParaRPr/>
          </a:p>
        </p:txBody>
      </p:sp>
      <p:sp>
        <p:nvSpPr>
          <p:cNvPr id="526" name="Customer"/>
          <p:cNvSpPr txBox="1"/>
          <p:nvPr/>
        </p:nvSpPr>
        <p:spPr>
          <a:xfrm>
            <a:off x="7918780" y="5557036"/>
            <a:ext cx="1042651"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Customer</a:t>
            </a:r>
          </a:p>
        </p:txBody>
      </p:sp>
      <p:sp>
        <p:nvSpPr>
          <p:cNvPr id="527" name="Meter Reader"/>
          <p:cNvSpPr txBox="1"/>
          <p:nvPr/>
        </p:nvSpPr>
        <p:spPr>
          <a:xfrm>
            <a:off x="6525320" y="3923501"/>
            <a:ext cx="1042649"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Meter Reader</a:t>
            </a:r>
          </a:p>
        </p:txBody>
      </p:sp>
      <p:sp>
        <p:nvSpPr>
          <p:cNvPr id="528" name="Line"/>
          <p:cNvSpPr/>
          <p:nvPr/>
        </p:nvSpPr>
        <p:spPr>
          <a:xfrm flipH="1">
            <a:off x="6143035" y="3127904"/>
            <a:ext cx="413951" cy="2"/>
          </a:xfrm>
          <a:prstGeom prst="line">
            <a:avLst/>
          </a:prstGeom>
          <a:ln w="25400">
            <a:solidFill>
              <a:srgbClr val="000000"/>
            </a:solidFill>
            <a:tailEnd type="triangle"/>
          </a:ln>
        </p:spPr>
        <p:txBody>
          <a:bodyPr lIns="45718" tIns="45718" rIns="45718" bIns="45718"/>
          <a:lstStyle/>
          <a:p>
            <a:endParaRPr/>
          </a:p>
        </p:txBody>
      </p:sp>
      <p:sp>
        <p:nvSpPr>
          <p:cNvPr id="529" name="Line"/>
          <p:cNvSpPr/>
          <p:nvPr/>
        </p:nvSpPr>
        <p:spPr>
          <a:xfrm>
            <a:off x="7468975" y="3138544"/>
            <a:ext cx="413951" cy="2"/>
          </a:xfrm>
          <a:prstGeom prst="line">
            <a:avLst/>
          </a:prstGeom>
          <a:ln w="25400">
            <a:solidFill>
              <a:srgbClr val="000000"/>
            </a:solidFill>
            <a:tailEnd type="triangle"/>
          </a:ln>
        </p:spPr>
        <p:txBody>
          <a:bodyPr lIns="45718" tIns="45718" rIns="45718" bIns="45718"/>
          <a:lstStyle/>
          <a:p>
            <a:endParaRPr/>
          </a:p>
        </p:txBody>
      </p:sp>
      <p:sp>
        <p:nvSpPr>
          <p:cNvPr id="530" name="Slide Number"/>
          <p:cNvSpPr txBox="1">
            <a:spLocks noGrp="1"/>
          </p:cNvSpPr>
          <p:nvPr>
            <p:ph type="sldNum" sz="quarter" idx="2"/>
          </p:nvPr>
        </p:nvSpPr>
        <p:spPr>
          <a:xfrm>
            <a:off x="8888925" y="5986781"/>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10</a:t>
            </a:fld>
            <a:endParaRPr/>
          </a:p>
        </p:txBody>
      </p:sp>
      <p:sp>
        <p:nvSpPr>
          <p:cNvPr id="531" name="Shape"/>
          <p:cNvSpPr/>
          <p:nvPr/>
        </p:nvSpPr>
        <p:spPr>
          <a:xfrm>
            <a:off x="426408" y="560571"/>
            <a:ext cx="730042" cy="729745"/>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72B1D7"/>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32" name="Customer Expectations"/>
          <p:cNvSpPr txBox="1"/>
          <p:nvPr/>
        </p:nvSpPr>
        <p:spPr>
          <a:xfrm>
            <a:off x="288567" y="1364481"/>
            <a:ext cx="904077" cy="402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3483C9"/>
                </a:solidFill>
                <a:latin typeface="Helvetica Neue"/>
                <a:ea typeface="Helvetica Neue"/>
                <a:cs typeface="Helvetica Neue"/>
                <a:sym typeface="Helvetica Neue"/>
              </a:defRPr>
            </a:lvl1pPr>
          </a:lstStyle>
          <a:p>
            <a:r>
              <a:t>People and Infrastructure Resilience</a:t>
            </a:r>
          </a:p>
        </p:txBody>
      </p:sp>
      <p:grpSp>
        <p:nvGrpSpPr>
          <p:cNvPr id="550" name="Group"/>
          <p:cNvGrpSpPr/>
          <p:nvPr/>
        </p:nvGrpSpPr>
        <p:grpSpPr>
          <a:xfrm>
            <a:off x="500848" y="753396"/>
            <a:ext cx="581162" cy="379517"/>
            <a:chOff x="0" y="0"/>
            <a:chExt cx="581161" cy="379516"/>
          </a:xfrm>
        </p:grpSpPr>
        <p:grpSp>
          <p:nvGrpSpPr>
            <p:cNvPr id="542" name="Group"/>
            <p:cNvGrpSpPr/>
            <p:nvPr/>
          </p:nvGrpSpPr>
          <p:grpSpPr>
            <a:xfrm>
              <a:off x="275654" y="-1"/>
              <a:ext cx="305508" cy="379518"/>
              <a:chOff x="0" y="0"/>
              <a:chExt cx="305506" cy="379516"/>
            </a:xfrm>
          </p:grpSpPr>
          <p:grpSp>
            <p:nvGrpSpPr>
              <p:cNvPr id="540" name="Group"/>
              <p:cNvGrpSpPr/>
              <p:nvPr/>
            </p:nvGrpSpPr>
            <p:grpSpPr>
              <a:xfrm>
                <a:off x="-1" y="-1"/>
                <a:ext cx="305507" cy="277603"/>
                <a:chOff x="0" y="0"/>
                <a:chExt cx="305506" cy="277601"/>
              </a:xfrm>
            </p:grpSpPr>
            <p:grpSp>
              <p:nvGrpSpPr>
                <p:cNvPr id="537" name="Group"/>
                <p:cNvGrpSpPr/>
                <p:nvPr/>
              </p:nvGrpSpPr>
              <p:grpSpPr>
                <a:xfrm>
                  <a:off x="-1" y="17438"/>
                  <a:ext cx="305508" cy="240403"/>
                  <a:chOff x="0" y="0"/>
                  <a:chExt cx="305506" cy="240401"/>
                </a:xfrm>
              </p:grpSpPr>
              <p:sp>
                <p:nvSpPr>
                  <p:cNvPr id="533" name="Shape"/>
                  <p:cNvSpPr/>
                  <p:nvPr/>
                </p:nvSpPr>
                <p:spPr>
                  <a:xfrm flipH="1">
                    <a:off x="218673" y="96170"/>
                    <a:ext cx="86834" cy="14415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34" name="Shape"/>
                  <p:cNvSpPr/>
                  <p:nvPr/>
                </p:nvSpPr>
                <p:spPr>
                  <a:xfrm flipH="1">
                    <a:off x="86382" y="192351"/>
                    <a:ext cx="136495" cy="48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35" name="Shape"/>
                  <p:cNvSpPr/>
                  <p:nvPr/>
                </p:nvSpPr>
                <p:spPr>
                  <a:xfrm flipH="1">
                    <a:off x="86144" y="96035"/>
                    <a:ext cx="133599" cy="480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36" name="Shape"/>
                  <p:cNvSpPr/>
                  <p:nvPr/>
                </p:nvSpPr>
                <p:spPr>
                  <a:xfrm flipH="1">
                    <a:off x="-1" y="0"/>
                    <a:ext cx="86833" cy="14415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538" name="Rectangle"/>
                <p:cNvSpPr/>
                <p:nvPr/>
              </p:nvSpPr>
              <p:spPr>
                <a:xfrm>
                  <a:off x="66217" y="191436"/>
                  <a:ext cx="23005" cy="86166"/>
                </a:xfrm>
                <a:prstGeom prst="rect">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539" name="Rectangle"/>
                <p:cNvSpPr/>
                <p:nvPr/>
              </p:nvSpPr>
              <p:spPr>
                <a:xfrm>
                  <a:off x="90378" y="-1"/>
                  <a:ext cx="23005" cy="86166"/>
                </a:xfrm>
                <a:prstGeom prst="rect">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sp>
            <p:nvSpPr>
              <p:cNvPr id="541" name="Shape"/>
              <p:cNvSpPr/>
              <p:nvPr/>
            </p:nvSpPr>
            <p:spPr>
              <a:xfrm>
                <a:off x="199097" y="293351"/>
                <a:ext cx="54124" cy="86166"/>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549" name="Group"/>
            <p:cNvGrpSpPr/>
            <p:nvPr/>
          </p:nvGrpSpPr>
          <p:grpSpPr>
            <a:xfrm>
              <a:off x="0" y="12025"/>
              <a:ext cx="270263" cy="298980"/>
              <a:chOff x="0" y="0"/>
              <a:chExt cx="270262" cy="298978"/>
            </a:xfrm>
          </p:grpSpPr>
          <p:sp>
            <p:nvSpPr>
              <p:cNvPr id="543" name="Shape"/>
              <p:cNvSpPr/>
              <p:nvPr/>
            </p:nvSpPr>
            <p:spPr>
              <a:xfrm>
                <a:off x="0" y="177480"/>
                <a:ext cx="270263" cy="106887"/>
              </a:xfrm>
              <a:custGeom>
                <a:avLst/>
                <a:gdLst/>
                <a:ahLst/>
                <a:cxnLst>
                  <a:cxn ang="0">
                    <a:pos x="wd2" y="hd2"/>
                  </a:cxn>
                  <a:cxn ang="5400000">
                    <a:pos x="wd2" y="hd2"/>
                  </a:cxn>
                  <a:cxn ang="10800000">
                    <a:pos x="wd2" y="hd2"/>
                  </a:cxn>
                  <a:cxn ang="16200000">
                    <a:pos x="wd2" y="hd2"/>
                  </a:cxn>
                </a:cxnLst>
                <a:rect l="0" t="0" r="r" b="b"/>
                <a:pathLst>
                  <a:path w="21600" h="21600" extrusionOk="0">
                    <a:moveTo>
                      <a:pt x="20314" y="7364"/>
                    </a:moveTo>
                    <a:cubicBezTo>
                      <a:pt x="20151" y="6502"/>
                      <a:pt x="19928" y="5721"/>
                      <a:pt x="19657" y="5049"/>
                    </a:cubicBezTo>
                    <a:cubicBezTo>
                      <a:pt x="18937" y="3259"/>
                      <a:pt x="17957" y="2416"/>
                      <a:pt x="16984" y="1746"/>
                    </a:cubicBezTo>
                    <a:cubicBezTo>
                      <a:pt x="15893" y="995"/>
                      <a:pt x="14784" y="421"/>
                      <a:pt x="13665" y="19"/>
                    </a:cubicBezTo>
                    <a:cubicBezTo>
                      <a:pt x="13639" y="1559"/>
                      <a:pt x="13369" y="3014"/>
                      <a:pt x="12918" y="4026"/>
                    </a:cubicBezTo>
                    <a:cubicBezTo>
                      <a:pt x="12405" y="5173"/>
                      <a:pt x="11725" y="5730"/>
                      <a:pt x="10838" y="5730"/>
                    </a:cubicBezTo>
                    <a:lnTo>
                      <a:pt x="10829" y="5730"/>
                    </a:lnTo>
                    <a:cubicBezTo>
                      <a:pt x="9952" y="5727"/>
                      <a:pt x="9249" y="5154"/>
                      <a:pt x="8740" y="4028"/>
                    </a:cubicBezTo>
                    <a:cubicBezTo>
                      <a:pt x="8282" y="3012"/>
                      <a:pt x="8011" y="1548"/>
                      <a:pt x="7991" y="0"/>
                    </a:cubicBezTo>
                    <a:cubicBezTo>
                      <a:pt x="6853" y="402"/>
                      <a:pt x="5725" y="983"/>
                      <a:pt x="4616" y="1746"/>
                    </a:cubicBezTo>
                    <a:cubicBezTo>
                      <a:pt x="3643" y="2416"/>
                      <a:pt x="2663" y="3259"/>
                      <a:pt x="1943" y="5049"/>
                    </a:cubicBezTo>
                    <a:cubicBezTo>
                      <a:pt x="1672" y="5721"/>
                      <a:pt x="1449" y="6502"/>
                      <a:pt x="1286" y="7364"/>
                    </a:cubicBezTo>
                    <a:lnTo>
                      <a:pt x="0" y="15577"/>
                    </a:lnTo>
                    <a:cubicBezTo>
                      <a:pt x="1338" y="18065"/>
                      <a:pt x="2815" y="20102"/>
                      <a:pt x="4396" y="21600"/>
                    </a:cubicBezTo>
                    <a:lnTo>
                      <a:pt x="17204" y="21600"/>
                    </a:lnTo>
                    <a:cubicBezTo>
                      <a:pt x="18785" y="20102"/>
                      <a:pt x="20262" y="18065"/>
                      <a:pt x="21600" y="15577"/>
                    </a:cubicBezTo>
                    <a:cubicBezTo>
                      <a:pt x="21600" y="15577"/>
                      <a:pt x="20314" y="7364"/>
                      <a:pt x="20314" y="7364"/>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44" name="Shape"/>
              <p:cNvSpPr/>
              <p:nvPr/>
            </p:nvSpPr>
            <p:spPr>
              <a:xfrm>
                <a:off x="51117" y="178900"/>
                <a:ext cx="169173" cy="120079"/>
              </a:xfrm>
              <a:custGeom>
                <a:avLst/>
                <a:gdLst/>
                <a:ahLst/>
                <a:cxnLst>
                  <a:cxn ang="0">
                    <a:pos x="wd2" y="hd2"/>
                  </a:cxn>
                  <a:cxn ang="5400000">
                    <a:pos x="wd2" y="hd2"/>
                  </a:cxn>
                  <a:cxn ang="10800000">
                    <a:pos x="wd2" y="hd2"/>
                  </a:cxn>
                  <a:cxn ang="16200000">
                    <a:pos x="wd2" y="hd2"/>
                  </a:cxn>
                </a:cxnLst>
                <a:rect l="0" t="0" r="r" b="b"/>
                <a:pathLst>
                  <a:path w="21600" h="21600" extrusionOk="0">
                    <a:moveTo>
                      <a:pt x="17789" y="0"/>
                    </a:moveTo>
                    <a:lnTo>
                      <a:pt x="15923" y="14224"/>
                    </a:lnTo>
                    <a:cubicBezTo>
                      <a:pt x="14228" y="14620"/>
                      <a:pt x="12518" y="14819"/>
                      <a:pt x="10803" y="14819"/>
                    </a:cubicBezTo>
                    <a:cubicBezTo>
                      <a:pt x="9087" y="14819"/>
                      <a:pt x="7373" y="14620"/>
                      <a:pt x="5680" y="14224"/>
                    </a:cubicBezTo>
                    <a:lnTo>
                      <a:pt x="3812" y="0"/>
                    </a:lnTo>
                    <a:cubicBezTo>
                      <a:pt x="3157" y="54"/>
                      <a:pt x="2507" y="199"/>
                      <a:pt x="1871" y="431"/>
                    </a:cubicBezTo>
                    <a:cubicBezTo>
                      <a:pt x="1229" y="667"/>
                      <a:pt x="602" y="992"/>
                      <a:pt x="0" y="1403"/>
                    </a:cubicBezTo>
                    <a:lnTo>
                      <a:pt x="571" y="18999"/>
                    </a:lnTo>
                    <a:cubicBezTo>
                      <a:pt x="3754" y="20679"/>
                      <a:pt x="7201" y="21600"/>
                      <a:pt x="10800" y="21600"/>
                    </a:cubicBezTo>
                    <a:cubicBezTo>
                      <a:pt x="14400" y="21600"/>
                      <a:pt x="17846" y="20679"/>
                      <a:pt x="21029" y="18999"/>
                    </a:cubicBezTo>
                    <a:lnTo>
                      <a:pt x="21600" y="1403"/>
                    </a:lnTo>
                    <a:cubicBezTo>
                      <a:pt x="20998" y="992"/>
                      <a:pt x="20372" y="667"/>
                      <a:pt x="19729" y="431"/>
                    </a:cubicBezTo>
                    <a:cubicBezTo>
                      <a:pt x="19094" y="199"/>
                      <a:pt x="18444" y="54"/>
                      <a:pt x="17789" y="0"/>
                    </a:cubicBezTo>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5" name="Shape"/>
              <p:cNvSpPr/>
              <p:nvPr/>
            </p:nvSpPr>
            <p:spPr>
              <a:xfrm>
                <a:off x="72085" y="82338"/>
                <a:ext cx="126098" cy="117562"/>
              </a:xfrm>
              <a:custGeom>
                <a:avLst/>
                <a:gdLst/>
                <a:ahLst/>
                <a:cxnLst>
                  <a:cxn ang="0">
                    <a:pos x="wd2" y="hd2"/>
                  </a:cxn>
                  <a:cxn ang="5400000">
                    <a:pos x="wd2" y="hd2"/>
                  </a:cxn>
                  <a:cxn ang="10800000">
                    <a:pos x="wd2" y="hd2"/>
                  </a:cxn>
                  <a:cxn ang="16200000">
                    <a:pos x="wd2" y="hd2"/>
                  </a:cxn>
                </a:cxnLst>
                <a:rect l="0" t="0" r="r" b="b"/>
                <a:pathLst>
                  <a:path w="21384" h="21588" extrusionOk="0">
                    <a:moveTo>
                      <a:pt x="1587" y="0"/>
                    </a:moveTo>
                    <a:cubicBezTo>
                      <a:pt x="1573" y="388"/>
                      <a:pt x="1565" y="1037"/>
                      <a:pt x="1562" y="1440"/>
                    </a:cubicBezTo>
                    <a:cubicBezTo>
                      <a:pt x="1561" y="1601"/>
                      <a:pt x="1312" y="949"/>
                      <a:pt x="871" y="1117"/>
                    </a:cubicBezTo>
                    <a:cubicBezTo>
                      <a:pt x="648" y="1201"/>
                      <a:pt x="392" y="1474"/>
                      <a:pt x="220" y="2074"/>
                    </a:cubicBezTo>
                    <a:cubicBezTo>
                      <a:pt x="-106" y="3212"/>
                      <a:pt x="-108" y="4698"/>
                      <a:pt x="478" y="5924"/>
                    </a:cubicBezTo>
                    <a:cubicBezTo>
                      <a:pt x="1149" y="7327"/>
                      <a:pt x="1887" y="6931"/>
                      <a:pt x="1927" y="7143"/>
                    </a:cubicBezTo>
                    <a:cubicBezTo>
                      <a:pt x="2361" y="9440"/>
                      <a:pt x="3380" y="13538"/>
                      <a:pt x="5966" y="15952"/>
                    </a:cubicBezTo>
                    <a:lnTo>
                      <a:pt x="5843" y="18389"/>
                    </a:lnTo>
                    <a:cubicBezTo>
                      <a:pt x="6032" y="19130"/>
                      <a:pt x="6409" y="19801"/>
                      <a:pt x="6948" y="20312"/>
                    </a:cubicBezTo>
                    <a:cubicBezTo>
                      <a:pt x="7848" y="21166"/>
                      <a:pt x="9078" y="21585"/>
                      <a:pt x="10708" y="21588"/>
                    </a:cubicBezTo>
                    <a:cubicBezTo>
                      <a:pt x="12342" y="21600"/>
                      <a:pt x="13566" y="21174"/>
                      <a:pt x="14461" y="20317"/>
                    </a:cubicBezTo>
                    <a:cubicBezTo>
                      <a:pt x="14976" y="19823"/>
                      <a:pt x="15343" y="19175"/>
                      <a:pt x="15541" y="18464"/>
                    </a:cubicBezTo>
                    <a:lnTo>
                      <a:pt x="15468" y="15903"/>
                    </a:lnTo>
                    <a:cubicBezTo>
                      <a:pt x="18015" y="13483"/>
                      <a:pt x="19026" y="9425"/>
                      <a:pt x="19457" y="7143"/>
                    </a:cubicBezTo>
                    <a:cubicBezTo>
                      <a:pt x="19497" y="6931"/>
                      <a:pt x="20235" y="7327"/>
                      <a:pt x="20906" y="5924"/>
                    </a:cubicBezTo>
                    <a:cubicBezTo>
                      <a:pt x="21492" y="4698"/>
                      <a:pt x="21490" y="3212"/>
                      <a:pt x="21164" y="2074"/>
                    </a:cubicBezTo>
                    <a:cubicBezTo>
                      <a:pt x="20992" y="1474"/>
                      <a:pt x="20736" y="1201"/>
                      <a:pt x="20513" y="1117"/>
                    </a:cubicBezTo>
                    <a:cubicBezTo>
                      <a:pt x="20072" y="949"/>
                      <a:pt x="19823" y="1601"/>
                      <a:pt x="19822" y="1440"/>
                    </a:cubicBezTo>
                    <a:cubicBezTo>
                      <a:pt x="19819" y="1037"/>
                      <a:pt x="19811" y="388"/>
                      <a:pt x="19797" y="0"/>
                    </a:cubicBezTo>
                    <a:lnTo>
                      <a:pt x="1587" y="0"/>
                    </a:lnTo>
                    <a:close/>
                  </a:path>
                </a:pathLst>
              </a:cu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46" name="Shape"/>
              <p:cNvSpPr/>
              <p:nvPr/>
            </p:nvSpPr>
            <p:spPr>
              <a:xfrm>
                <a:off x="75469" y="0"/>
                <a:ext cx="119324" cy="67574"/>
              </a:xfrm>
              <a:custGeom>
                <a:avLst/>
                <a:gdLst/>
                <a:ahLst/>
                <a:cxnLst>
                  <a:cxn ang="0">
                    <a:pos x="wd2" y="hd2"/>
                  </a:cxn>
                  <a:cxn ang="5400000">
                    <a:pos x="wd2" y="hd2"/>
                  </a:cxn>
                  <a:cxn ang="10800000">
                    <a:pos x="wd2" y="hd2"/>
                  </a:cxn>
                  <a:cxn ang="16200000">
                    <a:pos x="wd2" y="hd2"/>
                  </a:cxn>
                </a:cxnLst>
                <a:rect l="0" t="0" r="r" b="b"/>
                <a:pathLst>
                  <a:path w="21600" h="21600" extrusionOk="0">
                    <a:moveTo>
                      <a:pt x="10738" y="0"/>
                    </a:moveTo>
                    <a:cubicBezTo>
                      <a:pt x="9918" y="0"/>
                      <a:pt x="9255" y="1170"/>
                      <a:pt x="9255" y="2618"/>
                    </a:cubicBezTo>
                    <a:lnTo>
                      <a:pt x="9255" y="2744"/>
                    </a:lnTo>
                    <a:cubicBezTo>
                      <a:pt x="7027" y="3310"/>
                      <a:pt x="4878" y="5084"/>
                      <a:pt x="3164" y="8112"/>
                    </a:cubicBezTo>
                    <a:cubicBezTo>
                      <a:pt x="1055" y="11836"/>
                      <a:pt x="0" y="16719"/>
                      <a:pt x="0" y="21600"/>
                    </a:cubicBezTo>
                    <a:lnTo>
                      <a:pt x="21600" y="21600"/>
                    </a:lnTo>
                    <a:cubicBezTo>
                      <a:pt x="21600" y="16719"/>
                      <a:pt x="20545" y="11836"/>
                      <a:pt x="18436" y="8112"/>
                    </a:cubicBezTo>
                    <a:cubicBezTo>
                      <a:pt x="16692" y="5031"/>
                      <a:pt x="14495" y="3243"/>
                      <a:pt x="12225" y="2711"/>
                    </a:cubicBezTo>
                    <a:lnTo>
                      <a:pt x="12225" y="2618"/>
                    </a:lnTo>
                    <a:cubicBezTo>
                      <a:pt x="12225" y="1170"/>
                      <a:pt x="11558" y="0"/>
                      <a:pt x="10738" y="0"/>
                    </a:cubicBezTo>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47" name="Shape"/>
              <p:cNvSpPr/>
              <p:nvPr/>
            </p:nvSpPr>
            <p:spPr>
              <a:xfrm>
                <a:off x="101362" y="17549"/>
                <a:ext cx="67537" cy="41401"/>
              </a:xfrm>
              <a:custGeom>
                <a:avLst/>
                <a:gdLst/>
                <a:ahLst/>
                <a:cxnLst>
                  <a:cxn ang="0">
                    <a:pos x="wd2" y="hd2"/>
                  </a:cxn>
                  <a:cxn ang="5400000">
                    <a:pos x="wd2" y="hd2"/>
                  </a:cxn>
                  <a:cxn ang="10800000">
                    <a:pos x="wd2" y="hd2"/>
                  </a:cxn>
                  <a:cxn ang="16200000">
                    <a:pos x="wd2" y="hd2"/>
                  </a:cxn>
                </a:cxnLst>
                <a:rect l="0" t="0" r="r" b="b"/>
                <a:pathLst>
                  <a:path w="21600" h="21600" extrusionOk="0">
                    <a:moveTo>
                      <a:pt x="5180" y="0"/>
                    </a:moveTo>
                    <a:cubicBezTo>
                      <a:pt x="3361" y="938"/>
                      <a:pt x="1613" y="2340"/>
                      <a:pt x="0" y="4190"/>
                    </a:cubicBezTo>
                    <a:lnTo>
                      <a:pt x="0" y="17224"/>
                    </a:lnTo>
                    <a:cubicBezTo>
                      <a:pt x="0" y="19588"/>
                      <a:pt x="1177" y="21507"/>
                      <a:pt x="2625" y="21507"/>
                    </a:cubicBezTo>
                    <a:cubicBezTo>
                      <a:pt x="4074" y="21507"/>
                      <a:pt x="5251" y="19588"/>
                      <a:pt x="5251" y="17224"/>
                    </a:cubicBezTo>
                    <a:lnTo>
                      <a:pt x="5251" y="926"/>
                    </a:lnTo>
                    <a:cubicBezTo>
                      <a:pt x="5251" y="607"/>
                      <a:pt x="5221" y="299"/>
                      <a:pt x="5180" y="0"/>
                    </a:cubicBezTo>
                    <a:close/>
                    <a:moveTo>
                      <a:pt x="16434" y="0"/>
                    </a:moveTo>
                    <a:cubicBezTo>
                      <a:pt x="16383" y="333"/>
                      <a:pt x="16349" y="683"/>
                      <a:pt x="16349" y="1042"/>
                    </a:cubicBezTo>
                    <a:lnTo>
                      <a:pt x="16349" y="17340"/>
                    </a:lnTo>
                    <a:cubicBezTo>
                      <a:pt x="16349" y="19703"/>
                      <a:pt x="17526" y="21600"/>
                      <a:pt x="18975" y="21600"/>
                    </a:cubicBezTo>
                    <a:cubicBezTo>
                      <a:pt x="20423" y="21600"/>
                      <a:pt x="21600" y="19703"/>
                      <a:pt x="21600" y="17340"/>
                    </a:cubicBezTo>
                    <a:lnTo>
                      <a:pt x="21600" y="4051"/>
                    </a:lnTo>
                    <a:cubicBezTo>
                      <a:pt x="19987" y="2254"/>
                      <a:pt x="18244" y="901"/>
                      <a:pt x="16434" y="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8" name="Shape"/>
              <p:cNvSpPr/>
              <p:nvPr/>
            </p:nvSpPr>
            <p:spPr>
              <a:xfrm>
                <a:off x="69894" y="63757"/>
                <a:ext cx="130474" cy="13052"/>
              </a:xfrm>
              <a:custGeom>
                <a:avLst/>
                <a:gdLst/>
                <a:ahLst/>
                <a:cxnLst>
                  <a:cxn ang="0">
                    <a:pos x="wd2" y="hd2"/>
                  </a:cxn>
                  <a:cxn ang="5400000">
                    <a:pos x="wd2" y="hd2"/>
                  </a:cxn>
                  <a:cxn ang="10800000">
                    <a:pos x="wd2" y="hd2"/>
                  </a:cxn>
                  <a:cxn ang="16200000">
                    <a:pos x="wd2" y="hd2"/>
                  </a:cxn>
                </a:cxnLst>
                <a:rect l="0" t="0" r="r" b="b"/>
                <a:pathLst>
                  <a:path w="21600" h="21600" extrusionOk="0">
                    <a:moveTo>
                      <a:pt x="1082" y="0"/>
                    </a:moveTo>
                    <a:cubicBezTo>
                      <a:pt x="485" y="0"/>
                      <a:pt x="0" y="4848"/>
                      <a:pt x="0" y="10818"/>
                    </a:cubicBezTo>
                    <a:cubicBezTo>
                      <a:pt x="0" y="16787"/>
                      <a:pt x="485" y="21600"/>
                      <a:pt x="1082" y="21600"/>
                    </a:cubicBezTo>
                    <a:lnTo>
                      <a:pt x="20518" y="21600"/>
                    </a:lnTo>
                    <a:cubicBezTo>
                      <a:pt x="21115" y="21600"/>
                      <a:pt x="21600" y="16787"/>
                      <a:pt x="21600" y="10818"/>
                    </a:cubicBezTo>
                    <a:cubicBezTo>
                      <a:pt x="21600" y="4848"/>
                      <a:pt x="21115" y="0"/>
                      <a:pt x="20518" y="0"/>
                    </a:cubicBezTo>
                    <a:cubicBezTo>
                      <a:pt x="20518" y="0"/>
                      <a:pt x="1082" y="0"/>
                      <a:pt x="1082"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lide Number"/>
          <p:cNvSpPr txBox="1">
            <a:spLocks noGrp="1"/>
          </p:cNvSpPr>
          <p:nvPr>
            <p:ph type="sldNum" sz="quarter" idx="2"/>
          </p:nvPr>
        </p:nvSpPr>
        <p:spPr>
          <a:xfrm>
            <a:off x="8693483" y="6051385"/>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11</a:t>
            </a:fld>
            <a:endParaRPr/>
          </a:p>
        </p:txBody>
      </p:sp>
      <p:sp>
        <p:nvSpPr>
          <p:cNvPr id="553" name="Shape"/>
          <p:cNvSpPr/>
          <p:nvPr/>
        </p:nvSpPr>
        <p:spPr>
          <a:xfrm>
            <a:off x="6580938" y="3036726"/>
            <a:ext cx="1724462" cy="1724462"/>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54" name="Shape"/>
          <p:cNvSpPr/>
          <p:nvPr/>
        </p:nvSpPr>
        <p:spPr>
          <a:xfrm>
            <a:off x="5423534" y="3968074"/>
            <a:ext cx="1085734" cy="1085734"/>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55" name="Shape"/>
          <p:cNvSpPr/>
          <p:nvPr/>
        </p:nvSpPr>
        <p:spPr>
          <a:xfrm>
            <a:off x="7531150" y="2273487"/>
            <a:ext cx="640183" cy="640183"/>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56" name="Understand our customers needs and document customer journeys;"/>
          <p:cNvSpPr txBox="1"/>
          <p:nvPr/>
        </p:nvSpPr>
        <p:spPr>
          <a:xfrm>
            <a:off x="2129162" y="1414977"/>
            <a:ext cx="2188668" cy="46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400">
                <a:latin typeface="Helvetica Neue Light"/>
                <a:ea typeface="Helvetica Neue Light"/>
                <a:cs typeface="Helvetica Neue Light"/>
                <a:sym typeface="Helvetica Neue Light"/>
              </a:defRPr>
            </a:lvl1pPr>
          </a:lstStyle>
          <a:p>
            <a:r>
              <a:t>Universal Treatment of drinking water;</a:t>
            </a:r>
          </a:p>
        </p:txBody>
      </p:sp>
      <p:grpSp>
        <p:nvGrpSpPr>
          <p:cNvPr id="559" name="Group"/>
          <p:cNvGrpSpPr/>
          <p:nvPr/>
        </p:nvGrpSpPr>
        <p:grpSpPr>
          <a:xfrm>
            <a:off x="1440873" y="1389577"/>
            <a:ext cx="540119" cy="540119"/>
            <a:chOff x="0" y="0"/>
            <a:chExt cx="540118" cy="540118"/>
          </a:xfrm>
        </p:grpSpPr>
        <p:sp>
          <p:nvSpPr>
            <p:cNvPr id="557" name="Circle"/>
            <p:cNvSpPr/>
            <p:nvPr/>
          </p:nvSpPr>
          <p:spPr>
            <a:xfrm>
              <a:off x="0" y="0"/>
              <a:ext cx="540119" cy="540119"/>
            </a:xfrm>
            <a:prstGeom prst="ellipse">
              <a:avLst/>
            </a:prstGeom>
            <a:solidFill>
              <a:srgbClr val="3484C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58" name="#1"/>
            <p:cNvSpPr txBox="1"/>
            <p:nvPr/>
          </p:nvSpPr>
          <p:spPr>
            <a:xfrm>
              <a:off x="84042"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#1</a:t>
              </a:r>
            </a:p>
          </p:txBody>
        </p:sp>
      </p:grpSp>
      <p:sp>
        <p:nvSpPr>
          <p:cNvPr id="560" name="Identify pain points and prioritise quick wins;"/>
          <p:cNvSpPr txBox="1"/>
          <p:nvPr/>
        </p:nvSpPr>
        <p:spPr>
          <a:xfrm>
            <a:off x="2129162" y="2240335"/>
            <a:ext cx="2188668" cy="468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400">
                <a:latin typeface="Helvetica Neue Light"/>
                <a:ea typeface="Helvetica Neue Light"/>
                <a:cs typeface="Helvetica Neue Light"/>
                <a:sym typeface="Helvetica Neue Light"/>
              </a:defRPr>
            </a:lvl1pPr>
          </a:lstStyle>
          <a:p>
            <a:r>
              <a:t>Establish an independent drinking water regulator;</a:t>
            </a:r>
          </a:p>
        </p:txBody>
      </p:sp>
      <p:grpSp>
        <p:nvGrpSpPr>
          <p:cNvPr id="563" name="Group"/>
          <p:cNvGrpSpPr/>
          <p:nvPr/>
        </p:nvGrpSpPr>
        <p:grpSpPr>
          <a:xfrm>
            <a:off x="1440873" y="2227635"/>
            <a:ext cx="540119" cy="540119"/>
            <a:chOff x="0" y="0"/>
            <a:chExt cx="540118" cy="540118"/>
          </a:xfrm>
        </p:grpSpPr>
        <p:sp>
          <p:nvSpPr>
            <p:cNvPr id="561" name="Circle"/>
            <p:cNvSpPr/>
            <p:nvPr/>
          </p:nvSpPr>
          <p:spPr>
            <a:xfrm>
              <a:off x="0" y="0"/>
              <a:ext cx="540119" cy="540119"/>
            </a:xfrm>
            <a:prstGeom prst="ellipse">
              <a:avLst/>
            </a:prstGeom>
            <a:solidFill>
              <a:srgbClr val="3197E0"/>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62" name="#2"/>
            <p:cNvSpPr txBox="1"/>
            <p:nvPr/>
          </p:nvSpPr>
          <p:spPr>
            <a:xfrm>
              <a:off x="87000" y="9098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#2</a:t>
              </a:r>
            </a:p>
          </p:txBody>
        </p:sp>
      </p:grpSp>
      <p:grpSp>
        <p:nvGrpSpPr>
          <p:cNvPr id="566" name="Group"/>
          <p:cNvGrpSpPr/>
          <p:nvPr/>
        </p:nvGrpSpPr>
        <p:grpSpPr>
          <a:xfrm>
            <a:off x="1440873" y="3065694"/>
            <a:ext cx="540119" cy="540119"/>
            <a:chOff x="0" y="0"/>
            <a:chExt cx="540118" cy="540118"/>
          </a:xfrm>
        </p:grpSpPr>
        <p:sp>
          <p:nvSpPr>
            <p:cNvPr id="564" name="Circle"/>
            <p:cNvSpPr/>
            <p:nvPr/>
          </p:nvSpPr>
          <p:spPr>
            <a:xfrm>
              <a:off x="0" y="0"/>
              <a:ext cx="540119" cy="540119"/>
            </a:xfrm>
            <a:prstGeom prst="ellipse">
              <a:avLst/>
            </a:prstGeom>
            <a:solidFill>
              <a:srgbClr val="72B1D7"/>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65" name="#3"/>
            <p:cNvSpPr txBox="1"/>
            <p:nvPr/>
          </p:nvSpPr>
          <p:spPr>
            <a:xfrm>
              <a:off x="87000" y="8530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#3</a:t>
              </a:r>
            </a:p>
          </p:txBody>
        </p:sp>
      </p:grpSp>
      <p:sp>
        <p:nvSpPr>
          <p:cNvPr id="567" name="Identify people and technology enablers that drive process efficiency;"/>
          <p:cNvSpPr txBox="1"/>
          <p:nvPr/>
        </p:nvSpPr>
        <p:spPr>
          <a:xfrm>
            <a:off x="2147093" y="3101358"/>
            <a:ext cx="2322228" cy="46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400">
                <a:latin typeface="Helvetica Neue Light"/>
                <a:ea typeface="Helvetica Neue Light"/>
                <a:cs typeface="Helvetica Neue Light"/>
                <a:sym typeface="Helvetica Neue Light"/>
              </a:defRPr>
            </a:lvl1pPr>
          </a:lstStyle>
          <a:p>
            <a:r>
              <a:t>Stronger laws and regulation to enforce standards; </a:t>
            </a:r>
          </a:p>
        </p:txBody>
      </p:sp>
      <p:grpSp>
        <p:nvGrpSpPr>
          <p:cNvPr id="570" name="Group"/>
          <p:cNvGrpSpPr/>
          <p:nvPr/>
        </p:nvGrpSpPr>
        <p:grpSpPr>
          <a:xfrm>
            <a:off x="1422942" y="3956954"/>
            <a:ext cx="540119" cy="540119"/>
            <a:chOff x="0" y="0"/>
            <a:chExt cx="540118" cy="540118"/>
          </a:xfrm>
        </p:grpSpPr>
        <p:sp>
          <p:nvSpPr>
            <p:cNvPr id="568" name="Circle"/>
            <p:cNvSpPr/>
            <p:nvPr/>
          </p:nvSpPr>
          <p:spPr>
            <a:xfrm>
              <a:off x="0" y="0"/>
              <a:ext cx="540119" cy="540119"/>
            </a:xfrm>
            <a:prstGeom prst="ellipse">
              <a:avLst/>
            </a:prstGeom>
            <a:solidFill>
              <a:srgbClr val="79797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69" name="#4"/>
            <p:cNvSpPr txBox="1"/>
            <p:nvPr/>
          </p:nvSpPr>
          <p:spPr>
            <a:xfrm>
              <a:off x="87000"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#4</a:t>
              </a:r>
            </a:p>
          </p:txBody>
        </p:sp>
      </p:grpSp>
      <p:sp>
        <p:nvSpPr>
          <p:cNvPr id="571" name="Create an implementation roadmap to enable team functions to be transformed."/>
          <p:cNvSpPr txBox="1"/>
          <p:nvPr/>
        </p:nvSpPr>
        <p:spPr>
          <a:xfrm>
            <a:off x="2129162" y="4015993"/>
            <a:ext cx="2507855" cy="46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400">
                <a:latin typeface="Helvetica Neue Light"/>
                <a:ea typeface="Helvetica Neue Light"/>
                <a:cs typeface="Helvetica Neue Light"/>
                <a:sym typeface="Helvetica Neue Light"/>
              </a:defRPr>
            </a:lvl1pPr>
          </a:lstStyle>
          <a:p>
            <a:r>
              <a:t>Establishing dedicated water suppliers; and</a:t>
            </a:r>
          </a:p>
        </p:txBody>
      </p:sp>
      <p:grpSp>
        <p:nvGrpSpPr>
          <p:cNvPr id="574" name="Group"/>
          <p:cNvGrpSpPr/>
          <p:nvPr/>
        </p:nvGrpSpPr>
        <p:grpSpPr>
          <a:xfrm>
            <a:off x="1440873" y="5005018"/>
            <a:ext cx="540119" cy="540119"/>
            <a:chOff x="0" y="0"/>
            <a:chExt cx="540118" cy="540118"/>
          </a:xfrm>
        </p:grpSpPr>
        <p:sp>
          <p:nvSpPr>
            <p:cNvPr id="572" name="Circle"/>
            <p:cNvSpPr/>
            <p:nvPr/>
          </p:nvSpPr>
          <p:spPr>
            <a:xfrm>
              <a:off x="0" y="0"/>
              <a:ext cx="540119" cy="540119"/>
            </a:xfrm>
            <a:prstGeom prst="ellipse">
              <a:avLst/>
            </a:prstGeom>
            <a:solidFill>
              <a:srgbClr val="B9B9B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73" name="#4"/>
            <p:cNvSpPr txBox="1"/>
            <p:nvPr/>
          </p:nvSpPr>
          <p:spPr>
            <a:xfrm>
              <a:off x="87000"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#5</a:t>
              </a:r>
            </a:p>
          </p:txBody>
        </p:sp>
      </p:grpSp>
      <p:sp>
        <p:nvSpPr>
          <p:cNvPr id="575" name="Create an implementation roadmap to enable team functions to be transformed."/>
          <p:cNvSpPr txBox="1"/>
          <p:nvPr/>
        </p:nvSpPr>
        <p:spPr>
          <a:xfrm>
            <a:off x="2156059" y="4911657"/>
            <a:ext cx="2507855" cy="72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400">
                <a:latin typeface="Helvetica Neue Light"/>
                <a:ea typeface="Helvetica Neue Light"/>
                <a:cs typeface="Helvetica Neue Light"/>
                <a:sym typeface="Helvetica Neue Light"/>
              </a:defRPr>
            </a:lvl1pPr>
          </a:lstStyle>
          <a:p>
            <a:r>
              <a:t>Amending the resource management act on standards and sources of drinking water.</a:t>
            </a:r>
          </a:p>
        </p:txBody>
      </p:sp>
      <p:sp>
        <p:nvSpPr>
          <p:cNvPr id="576" name="How do we detect and resolve leaks?"/>
          <p:cNvSpPr txBox="1"/>
          <p:nvPr/>
        </p:nvSpPr>
        <p:spPr>
          <a:xfrm>
            <a:off x="1757922" y="50834"/>
            <a:ext cx="5628156" cy="43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Are we ready for industry regulation transformation?</a:t>
            </a:r>
          </a:p>
        </p:txBody>
      </p:sp>
      <p:sp>
        <p:nvSpPr>
          <p:cNvPr id="577" name="Shape"/>
          <p:cNvSpPr/>
          <p:nvPr/>
        </p:nvSpPr>
        <p:spPr>
          <a:xfrm>
            <a:off x="5622183" y="1626392"/>
            <a:ext cx="1287278" cy="1287278"/>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79797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78" name="Rectangle"/>
          <p:cNvSpPr/>
          <p:nvPr/>
        </p:nvSpPr>
        <p:spPr>
          <a:xfrm>
            <a:off x="-8286" y="570105"/>
            <a:ext cx="9160572" cy="47249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579" name="Shape"/>
          <p:cNvSpPr/>
          <p:nvPr/>
        </p:nvSpPr>
        <p:spPr>
          <a:xfrm>
            <a:off x="302256" y="610420"/>
            <a:ext cx="638879" cy="638619"/>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3484C9"/>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80" name="Customer Expectations"/>
          <p:cNvSpPr txBox="1"/>
          <p:nvPr/>
        </p:nvSpPr>
        <p:spPr>
          <a:xfrm>
            <a:off x="181626" y="1379966"/>
            <a:ext cx="79118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Regulation</a:t>
            </a:r>
          </a:p>
        </p:txBody>
      </p:sp>
      <p:sp>
        <p:nvSpPr>
          <p:cNvPr id="581" name="Shape"/>
          <p:cNvSpPr/>
          <p:nvPr/>
        </p:nvSpPr>
        <p:spPr>
          <a:xfrm>
            <a:off x="462485" y="795110"/>
            <a:ext cx="318421" cy="269239"/>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solidFill>
            <a:srgbClr val="FFFFFF"/>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lide Number"/>
          <p:cNvSpPr txBox="1">
            <a:spLocks noGrp="1"/>
          </p:cNvSpPr>
          <p:nvPr>
            <p:ph type="sldNum" sz="quarter" idx="2"/>
          </p:nvPr>
        </p:nvSpPr>
        <p:spPr>
          <a:xfrm>
            <a:off x="8799513" y="6015901"/>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12</a:t>
            </a:fld>
            <a:endParaRPr/>
          </a:p>
        </p:txBody>
      </p:sp>
      <p:sp>
        <p:nvSpPr>
          <p:cNvPr id="584" name="Understand our customers needs and document customer journeys;"/>
          <p:cNvSpPr txBox="1"/>
          <p:nvPr/>
        </p:nvSpPr>
        <p:spPr>
          <a:xfrm>
            <a:off x="2256162" y="1186377"/>
            <a:ext cx="2188668" cy="441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300">
                <a:latin typeface="Helvetica Neue Light"/>
                <a:ea typeface="Helvetica Neue Light"/>
                <a:cs typeface="Helvetica Neue Light"/>
                <a:sym typeface="Helvetica Neue Light"/>
              </a:defRPr>
            </a:lvl1pPr>
          </a:lstStyle>
          <a:p>
            <a:r>
              <a:t>Reduce water usage (target 15% by 2025);</a:t>
            </a:r>
          </a:p>
        </p:txBody>
      </p:sp>
      <p:sp>
        <p:nvSpPr>
          <p:cNvPr id="585" name="Circle"/>
          <p:cNvSpPr/>
          <p:nvPr/>
        </p:nvSpPr>
        <p:spPr>
          <a:xfrm>
            <a:off x="1567873" y="1160977"/>
            <a:ext cx="540119" cy="540119"/>
          </a:xfrm>
          <a:prstGeom prst="ellipse">
            <a:avLst/>
          </a:prstGeom>
          <a:solidFill>
            <a:srgbClr val="3484C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86" name="#1"/>
          <p:cNvSpPr txBox="1"/>
          <p:nvPr/>
        </p:nvSpPr>
        <p:spPr>
          <a:xfrm>
            <a:off x="1651916" y="1251964"/>
            <a:ext cx="366114" cy="358139"/>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FFFFFF"/>
                </a:solidFill>
                <a:latin typeface="Arial Rounded MT Bold"/>
                <a:ea typeface="Arial Rounded MT Bold"/>
                <a:cs typeface="Arial Rounded MT Bold"/>
                <a:sym typeface="Arial Rounded MT Bold"/>
              </a:defRPr>
            </a:lvl1pPr>
          </a:lstStyle>
          <a:p>
            <a:r>
              <a:t>#1</a:t>
            </a:r>
          </a:p>
        </p:txBody>
      </p:sp>
      <p:sp>
        <p:nvSpPr>
          <p:cNvPr id="587" name="Identify pain points and prioritise quick wins;"/>
          <p:cNvSpPr txBox="1"/>
          <p:nvPr/>
        </p:nvSpPr>
        <p:spPr>
          <a:xfrm>
            <a:off x="2299039" y="2769134"/>
            <a:ext cx="2188667" cy="684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300">
                <a:latin typeface="Helvetica Neue Light"/>
                <a:ea typeface="Helvetica Neue Light"/>
                <a:cs typeface="Helvetica Neue Light"/>
                <a:sym typeface="Helvetica Neue Light"/>
              </a:defRPr>
            </a:lvl1pPr>
          </a:lstStyle>
          <a:p>
            <a:r>
              <a:t>Work with communities to educate and empower water efficient practices;</a:t>
            </a:r>
          </a:p>
        </p:txBody>
      </p:sp>
      <p:grpSp>
        <p:nvGrpSpPr>
          <p:cNvPr id="590" name="Group"/>
          <p:cNvGrpSpPr/>
          <p:nvPr/>
        </p:nvGrpSpPr>
        <p:grpSpPr>
          <a:xfrm>
            <a:off x="1567873" y="1999035"/>
            <a:ext cx="540119" cy="540119"/>
            <a:chOff x="0" y="0"/>
            <a:chExt cx="540118" cy="540118"/>
          </a:xfrm>
        </p:grpSpPr>
        <p:sp>
          <p:nvSpPr>
            <p:cNvPr id="588" name="Circle"/>
            <p:cNvSpPr/>
            <p:nvPr/>
          </p:nvSpPr>
          <p:spPr>
            <a:xfrm>
              <a:off x="0" y="0"/>
              <a:ext cx="540119" cy="540119"/>
            </a:xfrm>
            <a:prstGeom prst="ellipse">
              <a:avLst/>
            </a:prstGeom>
            <a:solidFill>
              <a:srgbClr val="3197E0"/>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89" name="#2"/>
            <p:cNvSpPr txBox="1"/>
            <p:nvPr/>
          </p:nvSpPr>
          <p:spPr>
            <a:xfrm>
              <a:off x="87000" y="9098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#2</a:t>
              </a:r>
            </a:p>
          </p:txBody>
        </p:sp>
      </p:grpSp>
      <p:grpSp>
        <p:nvGrpSpPr>
          <p:cNvPr id="593" name="Group"/>
          <p:cNvGrpSpPr/>
          <p:nvPr/>
        </p:nvGrpSpPr>
        <p:grpSpPr>
          <a:xfrm>
            <a:off x="1567873" y="2837094"/>
            <a:ext cx="540119" cy="540119"/>
            <a:chOff x="0" y="0"/>
            <a:chExt cx="540118" cy="540118"/>
          </a:xfrm>
        </p:grpSpPr>
        <p:sp>
          <p:nvSpPr>
            <p:cNvPr id="591" name="Circle"/>
            <p:cNvSpPr/>
            <p:nvPr/>
          </p:nvSpPr>
          <p:spPr>
            <a:xfrm>
              <a:off x="0" y="0"/>
              <a:ext cx="540119" cy="540119"/>
            </a:xfrm>
            <a:prstGeom prst="ellipse">
              <a:avLst/>
            </a:prstGeom>
            <a:solidFill>
              <a:srgbClr val="72B1D7"/>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92" name="#3"/>
            <p:cNvSpPr txBox="1"/>
            <p:nvPr/>
          </p:nvSpPr>
          <p:spPr>
            <a:xfrm>
              <a:off x="87000" y="8530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#3</a:t>
              </a:r>
            </a:p>
          </p:txBody>
        </p:sp>
      </p:grpSp>
      <p:sp>
        <p:nvSpPr>
          <p:cNvPr id="594" name="Identify people and technology enablers that drive process efficiency;"/>
          <p:cNvSpPr txBox="1"/>
          <p:nvPr/>
        </p:nvSpPr>
        <p:spPr>
          <a:xfrm>
            <a:off x="2283059" y="2028523"/>
            <a:ext cx="2322227" cy="441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300">
                <a:latin typeface="Helvetica Neue Light"/>
                <a:ea typeface="Helvetica Neue Light"/>
                <a:cs typeface="Helvetica Neue Light"/>
                <a:sym typeface="Helvetica Neue Light"/>
              </a:defRPr>
            </a:lvl1pPr>
          </a:lstStyle>
          <a:p>
            <a:r>
              <a:t>Promote water efficient products to customers; </a:t>
            </a:r>
          </a:p>
        </p:txBody>
      </p:sp>
      <p:grpSp>
        <p:nvGrpSpPr>
          <p:cNvPr id="597" name="Group"/>
          <p:cNvGrpSpPr/>
          <p:nvPr/>
        </p:nvGrpSpPr>
        <p:grpSpPr>
          <a:xfrm>
            <a:off x="1549942" y="3728354"/>
            <a:ext cx="540119" cy="540119"/>
            <a:chOff x="0" y="0"/>
            <a:chExt cx="540118" cy="540118"/>
          </a:xfrm>
        </p:grpSpPr>
        <p:sp>
          <p:nvSpPr>
            <p:cNvPr id="595" name="Circle"/>
            <p:cNvSpPr/>
            <p:nvPr/>
          </p:nvSpPr>
          <p:spPr>
            <a:xfrm>
              <a:off x="0" y="0"/>
              <a:ext cx="540119" cy="540119"/>
            </a:xfrm>
            <a:prstGeom prst="ellipse">
              <a:avLst/>
            </a:prstGeom>
            <a:solidFill>
              <a:srgbClr val="79797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596" name="#4"/>
            <p:cNvSpPr txBox="1"/>
            <p:nvPr/>
          </p:nvSpPr>
          <p:spPr>
            <a:xfrm>
              <a:off x="87000"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#4</a:t>
              </a:r>
            </a:p>
          </p:txBody>
        </p:sp>
      </p:grpSp>
      <p:sp>
        <p:nvSpPr>
          <p:cNvPr id="598" name="Create an implementation roadmap to enable team functions to be transformed."/>
          <p:cNvSpPr txBox="1"/>
          <p:nvPr/>
        </p:nvSpPr>
        <p:spPr>
          <a:xfrm>
            <a:off x="2294262" y="3630926"/>
            <a:ext cx="2507855" cy="684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300">
                <a:latin typeface="Helvetica Neue Light"/>
                <a:ea typeface="Helvetica Neue Light"/>
                <a:cs typeface="Helvetica Neue Light"/>
                <a:sym typeface="Helvetica Neue Light"/>
              </a:defRPr>
            </a:lvl1pPr>
          </a:lstStyle>
          <a:p>
            <a:r>
              <a:t>Leverage innovation and technology to drive network leak detection programmes;</a:t>
            </a:r>
          </a:p>
        </p:txBody>
      </p:sp>
      <p:grpSp>
        <p:nvGrpSpPr>
          <p:cNvPr id="601" name="Group"/>
          <p:cNvGrpSpPr/>
          <p:nvPr/>
        </p:nvGrpSpPr>
        <p:grpSpPr>
          <a:xfrm>
            <a:off x="1567873" y="4776418"/>
            <a:ext cx="540119" cy="540119"/>
            <a:chOff x="0" y="0"/>
            <a:chExt cx="540118" cy="540118"/>
          </a:xfrm>
        </p:grpSpPr>
        <p:sp>
          <p:nvSpPr>
            <p:cNvPr id="599" name="Circle"/>
            <p:cNvSpPr/>
            <p:nvPr/>
          </p:nvSpPr>
          <p:spPr>
            <a:xfrm>
              <a:off x="0" y="0"/>
              <a:ext cx="540119" cy="540119"/>
            </a:xfrm>
            <a:prstGeom prst="ellipse">
              <a:avLst/>
            </a:prstGeom>
            <a:solidFill>
              <a:srgbClr val="B9B9B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00" name="#4"/>
            <p:cNvSpPr txBox="1"/>
            <p:nvPr/>
          </p:nvSpPr>
          <p:spPr>
            <a:xfrm>
              <a:off x="87000"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#5</a:t>
              </a:r>
            </a:p>
          </p:txBody>
        </p:sp>
      </p:grpSp>
      <p:sp>
        <p:nvSpPr>
          <p:cNvPr id="602" name="Create an implementation roadmap to enable team functions to be transformed."/>
          <p:cNvSpPr txBox="1"/>
          <p:nvPr/>
        </p:nvSpPr>
        <p:spPr>
          <a:xfrm>
            <a:off x="2294262" y="4634105"/>
            <a:ext cx="2507855" cy="927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300">
                <a:latin typeface="Helvetica Neue Light"/>
                <a:ea typeface="Helvetica Neue Light"/>
                <a:cs typeface="Helvetica Neue Light"/>
                <a:sym typeface="Helvetica Neue Light"/>
              </a:defRPr>
            </a:lvl1pPr>
          </a:lstStyle>
          <a:p>
            <a:r>
              <a:t>Working with Council to proactively lead water optimisation, reduce trade waste and create healthier waterways.</a:t>
            </a:r>
          </a:p>
        </p:txBody>
      </p:sp>
      <p:sp>
        <p:nvSpPr>
          <p:cNvPr id="603" name="How do we detect and resolve leaks?"/>
          <p:cNvSpPr txBox="1"/>
          <p:nvPr/>
        </p:nvSpPr>
        <p:spPr>
          <a:xfrm>
            <a:off x="330578" y="63534"/>
            <a:ext cx="8482843" cy="43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Water for life, let’s create a healthy and more sustainable environment for all Aucklanders!</a:t>
            </a:r>
          </a:p>
        </p:txBody>
      </p:sp>
      <p:sp>
        <p:nvSpPr>
          <p:cNvPr id="604" name="Shape"/>
          <p:cNvSpPr/>
          <p:nvPr/>
        </p:nvSpPr>
        <p:spPr>
          <a:xfrm>
            <a:off x="5478274" y="1223178"/>
            <a:ext cx="1048533" cy="166930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5080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05" name="Shape"/>
          <p:cNvSpPr/>
          <p:nvPr/>
        </p:nvSpPr>
        <p:spPr>
          <a:xfrm>
            <a:off x="6227525" y="3616398"/>
            <a:ext cx="1048533" cy="166930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5080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06" name="Shape"/>
          <p:cNvSpPr/>
          <p:nvPr/>
        </p:nvSpPr>
        <p:spPr>
          <a:xfrm>
            <a:off x="7510335" y="1934378"/>
            <a:ext cx="1048532" cy="1669307"/>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5080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07" name="Rectangle"/>
          <p:cNvSpPr/>
          <p:nvPr/>
        </p:nvSpPr>
        <p:spPr>
          <a:xfrm>
            <a:off x="-8286" y="570105"/>
            <a:ext cx="9160572" cy="47249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608" name="Shape"/>
          <p:cNvSpPr/>
          <p:nvPr/>
        </p:nvSpPr>
        <p:spPr>
          <a:xfrm>
            <a:off x="302256" y="610420"/>
            <a:ext cx="638879" cy="638619"/>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09" name="Customer Expectations"/>
          <p:cNvSpPr txBox="1"/>
          <p:nvPr/>
        </p:nvSpPr>
        <p:spPr>
          <a:xfrm>
            <a:off x="181626" y="1379966"/>
            <a:ext cx="79118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Sustainability</a:t>
            </a:r>
          </a:p>
        </p:txBody>
      </p:sp>
      <p:sp>
        <p:nvSpPr>
          <p:cNvPr id="610" name="Shape"/>
          <p:cNvSpPr/>
          <p:nvPr/>
        </p:nvSpPr>
        <p:spPr>
          <a:xfrm>
            <a:off x="524300" y="757681"/>
            <a:ext cx="194792" cy="344096"/>
          </a:xfrm>
          <a:custGeom>
            <a:avLst/>
            <a:gdLst/>
            <a:ahLst/>
            <a:cxnLst>
              <a:cxn ang="0">
                <a:pos x="wd2" y="hd2"/>
              </a:cxn>
              <a:cxn ang="5400000">
                <a:pos x="wd2" y="hd2"/>
              </a:cxn>
              <a:cxn ang="10800000">
                <a:pos x="wd2" y="hd2"/>
              </a:cxn>
              <a:cxn ang="16200000">
                <a:pos x="wd2" y="hd2"/>
              </a:cxn>
            </a:cxnLst>
            <a:rect l="0" t="0" r="r" b="b"/>
            <a:pathLst>
              <a:path w="21326" h="21600" extrusionOk="0">
                <a:moveTo>
                  <a:pt x="13615" y="0"/>
                </a:moveTo>
                <a:cubicBezTo>
                  <a:pt x="10178" y="1254"/>
                  <a:pt x="7208" y="2867"/>
                  <a:pt x="4858" y="4745"/>
                </a:cubicBezTo>
                <a:cubicBezTo>
                  <a:pt x="2002" y="7027"/>
                  <a:pt x="214" y="9611"/>
                  <a:pt x="18" y="12295"/>
                </a:cubicBezTo>
                <a:cubicBezTo>
                  <a:pt x="-127" y="14271"/>
                  <a:pt x="579" y="16222"/>
                  <a:pt x="2316" y="17870"/>
                </a:cubicBezTo>
                <a:cubicBezTo>
                  <a:pt x="4176" y="19635"/>
                  <a:pt x="7154" y="20992"/>
                  <a:pt x="10789" y="21600"/>
                </a:cubicBezTo>
                <a:cubicBezTo>
                  <a:pt x="10684" y="21353"/>
                  <a:pt x="10566" y="21108"/>
                  <a:pt x="10470" y="20860"/>
                </a:cubicBezTo>
                <a:cubicBezTo>
                  <a:pt x="9959" y="19543"/>
                  <a:pt x="9584" y="18218"/>
                  <a:pt x="9334" y="16891"/>
                </a:cubicBezTo>
                <a:cubicBezTo>
                  <a:pt x="6726" y="15671"/>
                  <a:pt x="4761" y="14056"/>
                  <a:pt x="3685" y="12226"/>
                </a:cubicBezTo>
                <a:cubicBezTo>
                  <a:pt x="3526" y="11955"/>
                  <a:pt x="3387" y="11681"/>
                  <a:pt x="3268" y="11403"/>
                </a:cubicBezTo>
                <a:cubicBezTo>
                  <a:pt x="3839" y="12286"/>
                  <a:pt x="4638" y="13107"/>
                  <a:pt x="5630" y="13844"/>
                </a:cubicBezTo>
                <a:cubicBezTo>
                  <a:pt x="6623" y="14580"/>
                  <a:pt x="7808" y="15230"/>
                  <a:pt x="9153" y="15769"/>
                </a:cubicBezTo>
                <a:cubicBezTo>
                  <a:pt x="9016" y="14742"/>
                  <a:pt x="8956" y="13715"/>
                  <a:pt x="8974" y="12691"/>
                </a:cubicBezTo>
                <a:cubicBezTo>
                  <a:pt x="8992" y="11668"/>
                  <a:pt x="9087" y="10647"/>
                  <a:pt x="9260" y="9632"/>
                </a:cubicBezTo>
                <a:cubicBezTo>
                  <a:pt x="7514" y="8794"/>
                  <a:pt x="6197" y="7699"/>
                  <a:pt x="5466" y="6461"/>
                </a:cubicBezTo>
                <a:cubicBezTo>
                  <a:pt x="5356" y="6274"/>
                  <a:pt x="5259" y="6084"/>
                  <a:pt x="5177" y="5892"/>
                </a:cubicBezTo>
                <a:cubicBezTo>
                  <a:pt x="5974" y="7124"/>
                  <a:pt x="7413" y="8185"/>
                  <a:pt x="9297" y="8933"/>
                </a:cubicBezTo>
                <a:cubicBezTo>
                  <a:pt x="9330" y="8946"/>
                  <a:pt x="9365" y="8957"/>
                  <a:pt x="9398" y="8969"/>
                </a:cubicBezTo>
                <a:cubicBezTo>
                  <a:pt x="9581" y="8071"/>
                  <a:pt x="9823" y="7178"/>
                  <a:pt x="10125" y="6293"/>
                </a:cubicBezTo>
                <a:cubicBezTo>
                  <a:pt x="10428" y="5407"/>
                  <a:pt x="10791" y="4529"/>
                  <a:pt x="11219" y="3661"/>
                </a:cubicBezTo>
                <a:cubicBezTo>
                  <a:pt x="10357" y="6467"/>
                  <a:pt x="9965" y="9331"/>
                  <a:pt x="10040" y="12214"/>
                </a:cubicBezTo>
                <a:cubicBezTo>
                  <a:pt x="10046" y="12449"/>
                  <a:pt x="10078" y="12683"/>
                  <a:pt x="10090" y="12918"/>
                </a:cubicBezTo>
                <a:cubicBezTo>
                  <a:pt x="11261" y="12444"/>
                  <a:pt x="12294" y="11875"/>
                  <a:pt x="13158" y="11231"/>
                </a:cubicBezTo>
                <a:cubicBezTo>
                  <a:pt x="14023" y="10587"/>
                  <a:pt x="14720" y="9870"/>
                  <a:pt x="15218" y="9099"/>
                </a:cubicBezTo>
                <a:cubicBezTo>
                  <a:pt x="15113" y="9342"/>
                  <a:pt x="14989" y="9583"/>
                  <a:pt x="14849" y="9821"/>
                </a:cubicBezTo>
                <a:cubicBezTo>
                  <a:pt x="13935" y="11365"/>
                  <a:pt x="12311" y="12734"/>
                  <a:pt x="10154" y="13790"/>
                </a:cubicBezTo>
                <a:cubicBezTo>
                  <a:pt x="10268" y="15095"/>
                  <a:pt x="10473" y="16400"/>
                  <a:pt x="10773" y="17700"/>
                </a:cubicBezTo>
                <a:cubicBezTo>
                  <a:pt x="11073" y="19000"/>
                  <a:pt x="11467" y="20295"/>
                  <a:pt x="11959" y="21583"/>
                </a:cubicBezTo>
                <a:cubicBezTo>
                  <a:pt x="17412" y="20008"/>
                  <a:pt x="20977" y="16880"/>
                  <a:pt x="21302" y="13384"/>
                </a:cubicBezTo>
                <a:cubicBezTo>
                  <a:pt x="21473" y="11538"/>
                  <a:pt x="20697" y="9705"/>
                  <a:pt x="19100" y="8099"/>
                </a:cubicBezTo>
                <a:cubicBezTo>
                  <a:pt x="17719" y="6709"/>
                  <a:pt x="15729" y="5504"/>
                  <a:pt x="14575" y="4045"/>
                </a:cubicBezTo>
                <a:cubicBezTo>
                  <a:pt x="13573" y="2780"/>
                  <a:pt x="13240" y="1373"/>
                  <a:pt x="13615" y="0"/>
                </a:cubicBezTo>
                <a:close/>
              </a:path>
            </a:pathLst>
          </a:custGeom>
          <a:solidFill>
            <a:srgbClr val="FFFFFF"/>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Customers of the future"/>
          <p:cNvSpPr txBox="1">
            <a:spLocks noGrp="1"/>
          </p:cNvSpPr>
          <p:nvPr>
            <p:ph type="ctrTitle"/>
          </p:nvPr>
        </p:nvSpPr>
        <p:spPr>
          <a:xfrm>
            <a:off x="3193589" y="2087534"/>
            <a:ext cx="5315563" cy="1143001"/>
          </a:xfrm>
          <a:prstGeom prst="rect">
            <a:avLst/>
          </a:prstGeom>
        </p:spPr>
        <p:txBody>
          <a:bodyPr/>
          <a:lstStyle>
            <a:lvl1pPr>
              <a:defRPr sz="3000">
                <a:latin typeface="Arial Rounded MT Bold"/>
                <a:ea typeface="Arial Rounded MT Bold"/>
                <a:cs typeface="Arial Rounded MT Bold"/>
                <a:sym typeface="Arial Rounded MT Bold"/>
              </a:defRPr>
            </a:lvl1pPr>
          </a:lstStyle>
          <a:p>
            <a:r>
              <a:t>Customer of the future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lide Number"/>
          <p:cNvSpPr txBox="1">
            <a:spLocks noGrp="1"/>
          </p:cNvSpPr>
          <p:nvPr>
            <p:ph type="sldNum" sz="quarter" idx="2"/>
          </p:nvPr>
        </p:nvSpPr>
        <p:spPr>
          <a:xfrm>
            <a:off x="8754685" y="6043539"/>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14</a:t>
            </a:fld>
            <a:endParaRPr/>
          </a:p>
        </p:txBody>
      </p:sp>
      <p:sp>
        <p:nvSpPr>
          <p:cNvPr id="615" name="What’s important to our customers and how are they managing their home?"/>
          <p:cNvSpPr txBox="1"/>
          <p:nvPr/>
        </p:nvSpPr>
        <p:spPr>
          <a:xfrm>
            <a:off x="457200" y="108192"/>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Mega trends that may influence our customers and our business.</a:t>
            </a:r>
          </a:p>
        </p:txBody>
      </p:sp>
      <p:sp>
        <p:nvSpPr>
          <p:cNvPr id="616" name="Rectangle"/>
          <p:cNvSpPr/>
          <p:nvPr/>
        </p:nvSpPr>
        <p:spPr>
          <a:xfrm>
            <a:off x="-8286" y="698500"/>
            <a:ext cx="9160572" cy="344096"/>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617" name="Picture 2" descr="Picture 2"/>
          <p:cNvPicPr>
            <a:picLocks/>
          </p:cNvPicPr>
          <p:nvPr/>
        </p:nvPicPr>
        <p:blipFill>
          <a:blip r:embed="rId2"/>
          <a:stretch>
            <a:fillRect/>
          </a:stretch>
        </p:blipFill>
        <p:spPr>
          <a:xfrm>
            <a:off x="241386" y="972584"/>
            <a:ext cx="8661228" cy="4786026"/>
          </a:xfrm>
          <a:prstGeom prst="rect">
            <a:avLst/>
          </a:prstGeom>
          <a:effectLst>
            <a:outerShdw blurRad="190500" dist="8455" dir="5400000" rotWithShape="0">
              <a:srgbClr val="000000"/>
            </a:outerShdw>
          </a:effectLst>
        </p:spPr>
      </p:pic>
      <p:sp>
        <p:nvSpPr>
          <p:cNvPr id="618" name="Data Source: The Customer of the Future KPMG Feb 2018"/>
          <p:cNvSpPr txBox="1"/>
          <p:nvPr/>
        </p:nvSpPr>
        <p:spPr>
          <a:xfrm>
            <a:off x="998858" y="5681100"/>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Rectangle"/>
          <p:cNvSpPr/>
          <p:nvPr/>
        </p:nvSpPr>
        <p:spPr>
          <a:xfrm>
            <a:off x="-8286" y="610643"/>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621" name="Rounded Rectangle"/>
          <p:cNvSpPr/>
          <p:nvPr/>
        </p:nvSpPr>
        <p:spPr>
          <a:xfrm>
            <a:off x="393660" y="753148"/>
            <a:ext cx="8585280" cy="532253"/>
          </a:xfrm>
          <a:prstGeom prst="roundRect">
            <a:avLst>
              <a:gd name="adj" fmla="val 35791"/>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622" name="Slide Number"/>
          <p:cNvSpPr txBox="1">
            <a:spLocks noGrp="1"/>
          </p:cNvSpPr>
          <p:nvPr>
            <p:ph type="sldNum" sz="quarter" idx="2"/>
          </p:nvPr>
        </p:nvSpPr>
        <p:spPr>
          <a:xfrm>
            <a:off x="8745719" y="6019635"/>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15</a:t>
            </a:fld>
            <a:endParaRPr/>
          </a:p>
        </p:txBody>
      </p:sp>
      <p:sp>
        <p:nvSpPr>
          <p:cNvPr id="623" name="What’s important to our customers and how are they managing their home?"/>
          <p:cNvSpPr txBox="1"/>
          <p:nvPr/>
        </p:nvSpPr>
        <p:spPr>
          <a:xfrm>
            <a:off x="457200" y="65128"/>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Devices are becoming more central to how we manage our lives.</a:t>
            </a:r>
          </a:p>
        </p:txBody>
      </p:sp>
      <p:pic>
        <p:nvPicPr>
          <p:cNvPr id="624" name="Picture 2" descr="Picture 2"/>
          <p:cNvPicPr>
            <a:picLocks/>
          </p:cNvPicPr>
          <p:nvPr/>
        </p:nvPicPr>
        <p:blipFill>
          <a:blip r:embed="rId2"/>
          <a:stretch>
            <a:fillRect/>
          </a:stretch>
        </p:blipFill>
        <p:spPr>
          <a:xfrm>
            <a:off x="418913" y="1541468"/>
            <a:ext cx="8534774" cy="4293792"/>
          </a:xfrm>
          <a:prstGeom prst="rect">
            <a:avLst/>
          </a:prstGeom>
          <a:effectLst>
            <a:outerShdw blurRad="190500" dist="8455" dir="5400000" rotWithShape="0">
              <a:srgbClr val="000000"/>
            </a:outerShdw>
          </a:effectLst>
        </p:spPr>
      </p:pic>
      <p:sp>
        <p:nvSpPr>
          <p:cNvPr id="625" name="TextBox 3"/>
          <p:cNvSpPr txBox="1"/>
          <p:nvPr/>
        </p:nvSpPr>
        <p:spPr>
          <a:xfrm>
            <a:off x="606582" y="808456"/>
            <a:ext cx="8159436" cy="417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100">
                <a:latin typeface="Helvetica Neue Light"/>
                <a:ea typeface="Helvetica Neue Light"/>
                <a:cs typeface="Helvetica Neue Light"/>
                <a:sym typeface="Helvetica Neue Light"/>
              </a:defRPr>
            </a:lvl1pPr>
          </a:lstStyle>
          <a:p>
            <a:r>
              <a:rPr dirty="0"/>
              <a:t>Gartner is predicting a typical family home could contain more than 500 connected devices by 2022, while right now most consumers see the connected home as a nebulous term with no clear value proposition.</a:t>
            </a:r>
          </a:p>
        </p:txBody>
      </p:sp>
      <p:sp>
        <p:nvSpPr>
          <p:cNvPr id="626" name="Data Source: The Customer of the Future KPMG Feb 2018"/>
          <p:cNvSpPr txBox="1"/>
          <p:nvPr/>
        </p:nvSpPr>
        <p:spPr>
          <a:xfrm>
            <a:off x="596192" y="5713228"/>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lide Number"/>
          <p:cNvSpPr txBox="1">
            <a:spLocks noGrp="1"/>
          </p:cNvSpPr>
          <p:nvPr>
            <p:ph type="sldNum" sz="quarter" idx="2"/>
          </p:nvPr>
        </p:nvSpPr>
        <p:spPr>
          <a:xfrm>
            <a:off x="8781581" y="5996914"/>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16</a:t>
            </a:fld>
            <a:endParaRPr/>
          </a:p>
        </p:txBody>
      </p:sp>
      <p:sp>
        <p:nvSpPr>
          <p:cNvPr id="629" name="What’s important to our customers and how are they managing their home?"/>
          <p:cNvSpPr txBox="1"/>
          <p:nvPr/>
        </p:nvSpPr>
        <p:spPr>
          <a:xfrm>
            <a:off x="457200" y="195904"/>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Water and the connected home.</a:t>
            </a:r>
          </a:p>
        </p:txBody>
      </p:sp>
      <p:sp>
        <p:nvSpPr>
          <p:cNvPr id="630" name="Rectangle"/>
          <p:cNvSpPr/>
          <p:nvPr/>
        </p:nvSpPr>
        <p:spPr>
          <a:xfrm>
            <a:off x="-8286" y="847376"/>
            <a:ext cx="9160572" cy="19522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631" name="Picture 2" descr="Picture 2"/>
          <p:cNvPicPr>
            <a:picLocks/>
          </p:cNvPicPr>
          <p:nvPr/>
        </p:nvPicPr>
        <p:blipFill>
          <a:blip r:embed="rId2"/>
          <a:stretch>
            <a:fillRect/>
          </a:stretch>
        </p:blipFill>
        <p:spPr>
          <a:xfrm>
            <a:off x="325464" y="1049260"/>
            <a:ext cx="8493072" cy="4759480"/>
          </a:xfrm>
          <a:prstGeom prst="rect">
            <a:avLst/>
          </a:prstGeom>
          <a:effectLst>
            <a:outerShdw blurRad="190500" dist="8455" dir="5400000" rotWithShape="0">
              <a:srgbClr val="000000"/>
            </a:outerShdw>
          </a:effectLst>
        </p:spPr>
      </p:pic>
      <p:sp>
        <p:nvSpPr>
          <p:cNvPr id="632" name="Data Source: The Customer of the Future KPMG Feb 2018"/>
          <p:cNvSpPr txBox="1"/>
          <p:nvPr/>
        </p:nvSpPr>
        <p:spPr>
          <a:xfrm>
            <a:off x="380292" y="5738628"/>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Rectangle"/>
          <p:cNvSpPr/>
          <p:nvPr/>
        </p:nvSpPr>
        <p:spPr>
          <a:xfrm>
            <a:off x="-8286" y="497642"/>
            <a:ext cx="9160572" cy="54495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635" name="Rounded Rectangle"/>
          <p:cNvSpPr/>
          <p:nvPr/>
        </p:nvSpPr>
        <p:spPr>
          <a:xfrm>
            <a:off x="2516007" y="684656"/>
            <a:ext cx="4111986" cy="532253"/>
          </a:xfrm>
          <a:prstGeom prst="roundRect">
            <a:avLst>
              <a:gd name="adj" fmla="val 35791"/>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636" name="Slide Number"/>
          <p:cNvSpPr txBox="1">
            <a:spLocks noGrp="1"/>
          </p:cNvSpPr>
          <p:nvPr>
            <p:ph type="sldNum" sz="quarter" idx="2"/>
          </p:nvPr>
        </p:nvSpPr>
        <p:spPr>
          <a:xfrm>
            <a:off x="8751394" y="5997592"/>
            <a:ext cx="285263"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latin typeface="Arial Rounded MT Bold"/>
                <a:ea typeface="Arial Rounded MT Bold"/>
                <a:cs typeface="Arial Rounded MT Bold"/>
                <a:sym typeface="Arial Rounded MT Bold"/>
              </a:defRPr>
            </a:lvl1pPr>
          </a:lstStyle>
          <a:p>
            <a:fld id="{86CB4B4D-7CA3-9044-876B-883B54F8677D}" type="slidenum">
              <a:t>17</a:t>
            </a:fld>
            <a:endParaRPr/>
          </a:p>
        </p:txBody>
      </p:sp>
      <p:sp>
        <p:nvSpPr>
          <p:cNvPr id="637" name="What’s important to our customers and how are they managing their home?"/>
          <p:cNvSpPr txBox="1"/>
          <p:nvPr/>
        </p:nvSpPr>
        <p:spPr>
          <a:xfrm>
            <a:off x="457200" y="20425"/>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Understanding the role of water in the home.</a:t>
            </a:r>
          </a:p>
        </p:txBody>
      </p:sp>
      <p:sp>
        <p:nvSpPr>
          <p:cNvPr id="638" name="TextBox 43"/>
          <p:cNvSpPr txBox="1"/>
          <p:nvPr/>
        </p:nvSpPr>
        <p:spPr>
          <a:xfrm>
            <a:off x="2651128" y="749599"/>
            <a:ext cx="3841744"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chemeClr val="accent1"/>
                </a:solidFill>
              </a:defRPr>
            </a:lvl1pPr>
          </a:lstStyle>
          <a:p>
            <a:r>
              <a:t>It’s all about me, my life, my wallet</a:t>
            </a:r>
          </a:p>
        </p:txBody>
      </p:sp>
      <p:sp>
        <p:nvSpPr>
          <p:cNvPr id="639" name="Circle"/>
          <p:cNvSpPr/>
          <p:nvPr/>
        </p:nvSpPr>
        <p:spPr>
          <a:xfrm>
            <a:off x="5276025" y="3186726"/>
            <a:ext cx="652121" cy="652123"/>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45718" tIns="45718" rIns="45718" bIns="45718"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640" name="Line"/>
          <p:cNvSpPr/>
          <p:nvPr/>
        </p:nvSpPr>
        <p:spPr>
          <a:xfrm flipV="1">
            <a:off x="5474750" y="3513795"/>
            <a:ext cx="140568" cy="48403"/>
          </a:xfrm>
          <a:prstGeom prst="line">
            <a:avLst/>
          </a:prstGeom>
          <a:ln w="127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sp>
        <p:nvSpPr>
          <p:cNvPr id="641" name="Line"/>
          <p:cNvSpPr/>
          <p:nvPr/>
        </p:nvSpPr>
        <p:spPr>
          <a:xfrm>
            <a:off x="5502936" y="3389471"/>
            <a:ext cx="96700" cy="123770"/>
          </a:xfrm>
          <a:prstGeom prst="line">
            <a:avLst/>
          </a:prstGeom>
          <a:ln w="127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sp>
        <p:nvSpPr>
          <p:cNvPr id="642" name="Line"/>
          <p:cNvSpPr/>
          <p:nvPr/>
        </p:nvSpPr>
        <p:spPr>
          <a:xfrm flipV="1">
            <a:off x="5566496" y="3536902"/>
            <a:ext cx="33347" cy="116292"/>
          </a:xfrm>
          <a:prstGeom prst="line">
            <a:avLst/>
          </a:prstGeom>
          <a:ln w="127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sp>
        <p:nvSpPr>
          <p:cNvPr id="643" name="Line"/>
          <p:cNvSpPr/>
          <p:nvPr/>
        </p:nvSpPr>
        <p:spPr>
          <a:xfrm flipV="1">
            <a:off x="5612544" y="3352976"/>
            <a:ext cx="152543" cy="152544"/>
          </a:xfrm>
          <a:prstGeom prst="line">
            <a:avLst/>
          </a:prstGeom>
          <a:ln w="127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sp>
        <p:nvSpPr>
          <p:cNvPr id="644" name="Line"/>
          <p:cNvSpPr/>
          <p:nvPr/>
        </p:nvSpPr>
        <p:spPr>
          <a:xfrm>
            <a:off x="5618231" y="3528251"/>
            <a:ext cx="141170" cy="68854"/>
          </a:xfrm>
          <a:prstGeom prst="line">
            <a:avLst/>
          </a:prstGeom>
          <a:ln w="127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grpSp>
        <p:nvGrpSpPr>
          <p:cNvPr id="647" name="Group"/>
          <p:cNvGrpSpPr/>
          <p:nvPr/>
        </p:nvGrpSpPr>
        <p:grpSpPr>
          <a:xfrm>
            <a:off x="1322185" y="2109589"/>
            <a:ext cx="2797352" cy="2797352"/>
            <a:chOff x="0" y="0"/>
            <a:chExt cx="2797350" cy="2797350"/>
          </a:xfrm>
        </p:grpSpPr>
        <p:sp>
          <p:nvSpPr>
            <p:cNvPr id="645" name="Circle"/>
            <p:cNvSpPr/>
            <p:nvPr/>
          </p:nvSpPr>
          <p:spPr>
            <a:xfrm>
              <a:off x="0" y="0"/>
              <a:ext cx="2797351" cy="2797351"/>
            </a:xfrm>
            <a:prstGeom prst="ellipse">
              <a:avLst/>
            </a:prstGeom>
            <a:solidFill>
              <a:srgbClr val="FFFFFF"/>
            </a:solidFill>
            <a:ln w="12700" cap="flat">
              <a:solidFill>
                <a:srgbClr val="000000"/>
              </a:solidFill>
              <a:prstDash val="solid"/>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646" name="Picture 39" descr="Picture 39"/>
            <p:cNvPicPr>
              <a:picLocks noChangeAspect="1"/>
            </p:cNvPicPr>
            <p:nvPr/>
          </p:nvPicPr>
          <p:blipFill>
            <a:blip r:embed="rId2"/>
            <a:srcRect r="2"/>
            <a:stretch>
              <a:fillRect/>
            </a:stretch>
          </p:blipFill>
          <p:spPr>
            <a:xfrm>
              <a:off x="61801" y="75932"/>
              <a:ext cx="2673748" cy="2636252"/>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4"/>
                    <a:pt x="0" y="10798"/>
                  </a:cubicBezTo>
                  <a:cubicBezTo>
                    <a:pt x="0" y="16763"/>
                    <a:pt x="4837" y="21600"/>
                    <a:pt x="10802" y="21600"/>
                  </a:cubicBezTo>
                  <a:cubicBezTo>
                    <a:pt x="16766" y="21600"/>
                    <a:pt x="21600" y="16763"/>
                    <a:pt x="21600" y="10798"/>
                  </a:cubicBezTo>
                  <a:cubicBezTo>
                    <a:pt x="21600" y="4834"/>
                    <a:pt x="16766" y="0"/>
                    <a:pt x="10802" y="0"/>
                  </a:cubicBezTo>
                  <a:close/>
                </a:path>
              </a:pathLst>
            </a:custGeom>
            <a:ln w="12700" cap="flat">
              <a:noFill/>
              <a:miter lim="400000"/>
            </a:ln>
            <a:effectLst/>
          </p:spPr>
        </p:pic>
      </p:grpSp>
      <p:sp>
        <p:nvSpPr>
          <p:cNvPr id="648" name="TextBox 42"/>
          <p:cNvSpPr txBox="1"/>
          <p:nvPr/>
        </p:nvSpPr>
        <p:spPr>
          <a:xfrm>
            <a:off x="5113996" y="1499988"/>
            <a:ext cx="1702052" cy="544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000" b="1">
                <a:solidFill>
                  <a:schemeClr val="accent1"/>
                </a:solidFill>
              </a:defRPr>
            </a:pPr>
            <a:r>
              <a:t>MY WALLET</a:t>
            </a:r>
          </a:p>
          <a:p>
            <a:pPr algn="ctr">
              <a:defRPr sz="1000">
                <a:latin typeface="Helvetica Neue Light"/>
                <a:ea typeface="Helvetica Neue Light"/>
                <a:cs typeface="Helvetica Neue Light"/>
                <a:sym typeface="Helvetica Neue Light"/>
              </a:defRPr>
            </a:pPr>
            <a:r>
              <a:t>How I adjust my share of wallet across life events</a:t>
            </a:r>
          </a:p>
        </p:txBody>
      </p:sp>
      <p:sp>
        <p:nvSpPr>
          <p:cNvPr id="649" name="TextBox 49"/>
          <p:cNvSpPr txBox="1"/>
          <p:nvPr/>
        </p:nvSpPr>
        <p:spPr>
          <a:xfrm>
            <a:off x="5766983" y="2323120"/>
            <a:ext cx="2054832" cy="544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000" b="1">
                <a:solidFill>
                  <a:schemeClr val="accent1"/>
                </a:solidFill>
              </a:defRPr>
            </a:pPr>
            <a:r>
              <a:t>MY WATCH</a:t>
            </a:r>
          </a:p>
          <a:p>
            <a:pPr algn="ctr">
              <a:defRPr sz="1000">
                <a:latin typeface="Helvetica Neue Light"/>
                <a:ea typeface="Helvetica Neue Light"/>
                <a:cs typeface="Helvetica Neue Light"/>
                <a:sym typeface="Helvetica Neue Light"/>
              </a:defRPr>
            </a:pPr>
            <a:r>
              <a:t>How I balance my time constraints through my life stages</a:t>
            </a:r>
          </a:p>
        </p:txBody>
      </p:sp>
      <p:sp>
        <p:nvSpPr>
          <p:cNvPr id="650" name="TextBox 50"/>
          <p:cNvSpPr txBox="1"/>
          <p:nvPr/>
        </p:nvSpPr>
        <p:spPr>
          <a:xfrm>
            <a:off x="6010593" y="3235788"/>
            <a:ext cx="1702052" cy="544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000" b="1">
                <a:solidFill>
                  <a:schemeClr val="accent1"/>
                </a:solidFill>
              </a:defRPr>
            </a:pPr>
            <a:r>
              <a:t>MY CONNECTION</a:t>
            </a:r>
          </a:p>
          <a:p>
            <a:pPr algn="ctr">
              <a:defRPr sz="1000">
                <a:latin typeface="Helvetica Neue Light"/>
                <a:ea typeface="Helvetica Neue Light"/>
                <a:cs typeface="Helvetica Neue Light"/>
                <a:sym typeface="Helvetica Neue Light"/>
              </a:defRPr>
            </a:pPr>
            <a:r>
              <a:t>How I connect to devices, information and with others</a:t>
            </a:r>
          </a:p>
        </p:txBody>
      </p:sp>
      <p:sp>
        <p:nvSpPr>
          <p:cNvPr id="651" name="TextBox 51"/>
          <p:cNvSpPr txBox="1"/>
          <p:nvPr/>
        </p:nvSpPr>
        <p:spPr>
          <a:xfrm>
            <a:off x="5722150" y="4237530"/>
            <a:ext cx="1889499" cy="544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000" b="1">
                <a:solidFill>
                  <a:schemeClr val="accent1"/>
                </a:solidFill>
              </a:defRPr>
            </a:pPr>
            <a:r>
              <a:t>MY MOTIVATION</a:t>
            </a:r>
          </a:p>
          <a:p>
            <a:pPr algn="ctr">
              <a:defRPr sz="1000">
                <a:latin typeface="Helvetica Neue Light"/>
                <a:ea typeface="Helvetica Neue Light"/>
                <a:cs typeface="Helvetica Neue Light"/>
                <a:sym typeface="Helvetica Neue Light"/>
              </a:defRPr>
            </a:pPr>
            <a:r>
              <a:t>How my characteristics drive my behaviour and expectations</a:t>
            </a:r>
          </a:p>
        </p:txBody>
      </p:sp>
      <p:sp>
        <p:nvSpPr>
          <p:cNvPr id="652" name="TextBox 52"/>
          <p:cNvSpPr txBox="1"/>
          <p:nvPr/>
        </p:nvSpPr>
        <p:spPr>
          <a:xfrm>
            <a:off x="5113995" y="5086465"/>
            <a:ext cx="1702052" cy="548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000" b="1">
                <a:solidFill>
                  <a:schemeClr val="accent1"/>
                </a:solidFill>
              </a:defRPr>
            </a:pPr>
            <a:r>
              <a:t>MY ATTENTION</a:t>
            </a:r>
          </a:p>
          <a:p>
            <a:pPr algn="ctr">
              <a:defRPr sz="1000"/>
            </a:pPr>
            <a:r>
              <a:t>How I direct my attention and focus</a:t>
            </a:r>
          </a:p>
        </p:txBody>
      </p:sp>
      <p:grpSp>
        <p:nvGrpSpPr>
          <p:cNvPr id="655" name="Group"/>
          <p:cNvGrpSpPr/>
          <p:nvPr/>
        </p:nvGrpSpPr>
        <p:grpSpPr>
          <a:xfrm>
            <a:off x="4454788" y="1549322"/>
            <a:ext cx="652121" cy="652121"/>
            <a:chOff x="0" y="0"/>
            <a:chExt cx="652120" cy="652120"/>
          </a:xfrm>
        </p:grpSpPr>
        <p:sp>
          <p:nvSpPr>
            <p:cNvPr id="653" name="Circle"/>
            <p:cNvSpPr/>
            <p:nvPr/>
          </p:nvSpPr>
          <p:spPr>
            <a:xfrm>
              <a:off x="0" y="0"/>
              <a:ext cx="652121" cy="652121"/>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654" name="Shape"/>
            <p:cNvSpPr/>
            <p:nvPr/>
          </p:nvSpPr>
          <p:spPr>
            <a:xfrm>
              <a:off x="166442" y="191441"/>
              <a:ext cx="319236" cy="269239"/>
            </a:xfrm>
            <a:custGeom>
              <a:avLst/>
              <a:gdLst/>
              <a:ahLst/>
              <a:cxnLst>
                <a:cxn ang="0">
                  <a:pos x="wd2" y="hd2"/>
                </a:cxn>
                <a:cxn ang="5400000">
                  <a:pos x="wd2" y="hd2"/>
                </a:cxn>
                <a:cxn ang="10800000">
                  <a:pos x="wd2" y="hd2"/>
                </a:cxn>
                <a:cxn ang="16200000">
                  <a:pos x="wd2" y="hd2"/>
                </a:cxn>
              </a:cxnLst>
              <a:rect l="0" t="0" r="r" b="b"/>
              <a:pathLst>
                <a:path w="21600" h="21600" extrusionOk="0">
                  <a:moveTo>
                    <a:pt x="1358" y="0"/>
                  </a:moveTo>
                  <a:cubicBezTo>
                    <a:pt x="985" y="0"/>
                    <a:pt x="646" y="178"/>
                    <a:pt x="399" y="467"/>
                  </a:cubicBezTo>
                  <a:cubicBezTo>
                    <a:pt x="153" y="756"/>
                    <a:pt x="0" y="1155"/>
                    <a:pt x="0" y="1597"/>
                  </a:cubicBezTo>
                  <a:lnTo>
                    <a:pt x="0" y="20003"/>
                  </a:lnTo>
                  <a:cubicBezTo>
                    <a:pt x="0" y="20445"/>
                    <a:pt x="153" y="20845"/>
                    <a:pt x="399" y="21133"/>
                  </a:cubicBezTo>
                  <a:cubicBezTo>
                    <a:pt x="646" y="21422"/>
                    <a:pt x="985" y="21600"/>
                    <a:pt x="1358" y="21600"/>
                  </a:cubicBezTo>
                  <a:lnTo>
                    <a:pt x="18896" y="21600"/>
                  </a:lnTo>
                  <a:cubicBezTo>
                    <a:pt x="19268" y="21600"/>
                    <a:pt x="19605" y="21422"/>
                    <a:pt x="19849" y="21133"/>
                  </a:cubicBezTo>
                  <a:cubicBezTo>
                    <a:pt x="20092" y="20845"/>
                    <a:pt x="20242" y="20445"/>
                    <a:pt x="20242" y="20003"/>
                  </a:cubicBezTo>
                  <a:lnTo>
                    <a:pt x="20242" y="15200"/>
                  </a:lnTo>
                  <a:lnTo>
                    <a:pt x="15524" y="15200"/>
                  </a:lnTo>
                  <a:cubicBezTo>
                    <a:pt x="15151" y="15200"/>
                    <a:pt x="14815" y="15022"/>
                    <a:pt x="14571" y="14734"/>
                  </a:cubicBezTo>
                  <a:cubicBezTo>
                    <a:pt x="14328" y="14445"/>
                    <a:pt x="14177" y="14046"/>
                    <a:pt x="14177" y="13604"/>
                  </a:cubicBezTo>
                  <a:lnTo>
                    <a:pt x="14177" y="10398"/>
                  </a:lnTo>
                  <a:cubicBezTo>
                    <a:pt x="14177" y="9956"/>
                    <a:pt x="14328" y="9557"/>
                    <a:pt x="14571" y="9268"/>
                  </a:cubicBezTo>
                  <a:cubicBezTo>
                    <a:pt x="14815" y="8979"/>
                    <a:pt x="15151" y="8801"/>
                    <a:pt x="15524" y="8801"/>
                  </a:cubicBezTo>
                  <a:lnTo>
                    <a:pt x="20242" y="8801"/>
                  </a:lnTo>
                  <a:lnTo>
                    <a:pt x="20242" y="4803"/>
                  </a:lnTo>
                  <a:cubicBezTo>
                    <a:pt x="20242" y="4361"/>
                    <a:pt x="20092" y="3959"/>
                    <a:pt x="19849" y="3667"/>
                  </a:cubicBezTo>
                  <a:cubicBezTo>
                    <a:pt x="19605" y="3375"/>
                    <a:pt x="19268" y="3193"/>
                    <a:pt x="18896" y="3193"/>
                  </a:cubicBezTo>
                  <a:lnTo>
                    <a:pt x="18896" y="1597"/>
                  </a:lnTo>
                  <a:cubicBezTo>
                    <a:pt x="18896" y="1155"/>
                    <a:pt x="18746" y="756"/>
                    <a:pt x="18502" y="467"/>
                  </a:cubicBezTo>
                  <a:cubicBezTo>
                    <a:pt x="18259" y="178"/>
                    <a:pt x="17922" y="0"/>
                    <a:pt x="17549" y="0"/>
                  </a:cubicBezTo>
                  <a:lnTo>
                    <a:pt x="1358" y="0"/>
                  </a:lnTo>
                  <a:close/>
                  <a:moveTo>
                    <a:pt x="2025" y="1597"/>
                  </a:moveTo>
                  <a:lnTo>
                    <a:pt x="16192" y="1597"/>
                  </a:lnTo>
                  <a:cubicBezTo>
                    <a:pt x="16192" y="1597"/>
                    <a:pt x="16531" y="1596"/>
                    <a:pt x="16871" y="1795"/>
                  </a:cubicBezTo>
                  <a:cubicBezTo>
                    <a:pt x="17210" y="1994"/>
                    <a:pt x="17549" y="2393"/>
                    <a:pt x="17549" y="3193"/>
                  </a:cubicBezTo>
                  <a:lnTo>
                    <a:pt x="2025" y="3193"/>
                  </a:lnTo>
                  <a:cubicBezTo>
                    <a:pt x="1653" y="3193"/>
                    <a:pt x="1358" y="2844"/>
                    <a:pt x="1358" y="2401"/>
                  </a:cubicBezTo>
                  <a:cubicBezTo>
                    <a:pt x="1358" y="1960"/>
                    <a:pt x="1653" y="1597"/>
                    <a:pt x="2025" y="1597"/>
                  </a:cubicBezTo>
                  <a:close/>
                  <a:moveTo>
                    <a:pt x="16192" y="9606"/>
                  </a:moveTo>
                  <a:cubicBezTo>
                    <a:pt x="15819" y="9606"/>
                    <a:pt x="15483" y="9784"/>
                    <a:pt x="15239" y="10073"/>
                  </a:cubicBezTo>
                  <a:cubicBezTo>
                    <a:pt x="14996" y="10361"/>
                    <a:pt x="14845" y="10760"/>
                    <a:pt x="14845" y="11202"/>
                  </a:cubicBezTo>
                  <a:lnTo>
                    <a:pt x="14845" y="12799"/>
                  </a:lnTo>
                  <a:cubicBezTo>
                    <a:pt x="14845" y="13241"/>
                    <a:pt x="14996" y="13640"/>
                    <a:pt x="15239" y="13929"/>
                  </a:cubicBezTo>
                  <a:cubicBezTo>
                    <a:pt x="15483" y="14217"/>
                    <a:pt x="15819" y="14396"/>
                    <a:pt x="16192" y="14396"/>
                  </a:cubicBezTo>
                  <a:lnTo>
                    <a:pt x="20242" y="14396"/>
                  </a:lnTo>
                  <a:cubicBezTo>
                    <a:pt x="20615" y="14396"/>
                    <a:pt x="20954" y="14217"/>
                    <a:pt x="21201" y="13929"/>
                  </a:cubicBezTo>
                  <a:cubicBezTo>
                    <a:pt x="21447" y="13640"/>
                    <a:pt x="21600" y="13241"/>
                    <a:pt x="21600" y="12799"/>
                  </a:cubicBezTo>
                  <a:lnTo>
                    <a:pt x="21600" y="11202"/>
                  </a:lnTo>
                  <a:cubicBezTo>
                    <a:pt x="21600" y="10760"/>
                    <a:pt x="21447" y="10361"/>
                    <a:pt x="21201" y="10073"/>
                  </a:cubicBezTo>
                  <a:cubicBezTo>
                    <a:pt x="20954" y="9784"/>
                    <a:pt x="20615" y="9606"/>
                    <a:pt x="20242" y="9606"/>
                  </a:cubicBezTo>
                  <a:lnTo>
                    <a:pt x="16192" y="9606"/>
                  </a:lnTo>
                  <a:close/>
                  <a:moveTo>
                    <a:pt x="16871" y="11202"/>
                  </a:moveTo>
                  <a:cubicBezTo>
                    <a:pt x="17243" y="11202"/>
                    <a:pt x="17549" y="11552"/>
                    <a:pt x="17549" y="11994"/>
                  </a:cubicBezTo>
                  <a:cubicBezTo>
                    <a:pt x="17549" y="12436"/>
                    <a:pt x="17243" y="12799"/>
                    <a:pt x="16871" y="12799"/>
                  </a:cubicBezTo>
                  <a:cubicBezTo>
                    <a:pt x="16498" y="12799"/>
                    <a:pt x="16192" y="12436"/>
                    <a:pt x="16192" y="11994"/>
                  </a:cubicBezTo>
                  <a:cubicBezTo>
                    <a:pt x="16192" y="11552"/>
                    <a:pt x="16498" y="11202"/>
                    <a:pt x="16871" y="1120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658" name="Group"/>
          <p:cNvGrpSpPr/>
          <p:nvPr/>
        </p:nvGrpSpPr>
        <p:grpSpPr>
          <a:xfrm>
            <a:off x="5022627" y="2267749"/>
            <a:ext cx="652121" cy="652121"/>
            <a:chOff x="0" y="0"/>
            <a:chExt cx="652120" cy="652120"/>
          </a:xfrm>
        </p:grpSpPr>
        <p:sp>
          <p:nvSpPr>
            <p:cNvPr id="656" name="Circle"/>
            <p:cNvSpPr/>
            <p:nvPr/>
          </p:nvSpPr>
          <p:spPr>
            <a:xfrm>
              <a:off x="0" y="0"/>
              <a:ext cx="652121" cy="652121"/>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657" name="Shape"/>
            <p:cNvSpPr/>
            <p:nvPr/>
          </p:nvSpPr>
          <p:spPr>
            <a:xfrm rot="18300000">
              <a:off x="139338" y="141132"/>
              <a:ext cx="373444" cy="373428"/>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2"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59" y="0"/>
                    <a:pt x="9841" y="0"/>
                  </a:cubicBezTo>
                  <a:close/>
                  <a:moveTo>
                    <a:pt x="9841" y="1580"/>
                  </a:moveTo>
                  <a:cubicBezTo>
                    <a:pt x="11972" y="1580"/>
                    <a:pt x="14103" y="2430"/>
                    <a:pt x="15729" y="4132"/>
                  </a:cubicBezTo>
                  <a:cubicBezTo>
                    <a:pt x="18982" y="7536"/>
                    <a:pt x="18982" y="13057"/>
                    <a:pt x="15729" y="16461"/>
                  </a:cubicBezTo>
                  <a:cubicBezTo>
                    <a:pt x="12476" y="19866"/>
                    <a:pt x="7202" y="19866"/>
                    <a:pt x="3949" y="16461"/>
                  </a:cubicBezTo>
                  <a:cubicBezTo>
                    <a:pt x="696" y="13057"/>
                    <a:pt x="696" y="7536"/>
                    <a:pt x="3949" y="4132"/>
                  </a:cubicBezTo>
                  <a:cubicBezTo>
                    <a:pt x="5575" y="2430"/>
                    <a:pt x="7709" y="1580"/>
                    <a:pt x="9841" y="158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659" name="Line"/>
          <p:cNvSpPr/>
          <p:nvPr/>
        </p:nvSpPr>
        <p:spPr>
          <a:xfrm flipV="1">
            <a:off x="5348687" y="2481892"/>
            <a:ext cx="1" cy="122236"/>
          </a:xfrm>
          <a:prstGeom prst="line">
            <a:avLst/>
          </a:prstGeom>
          <a:ln w="254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sp>
        <p:nvSpPr>
          <p:cNvPr id="660" name="Line"/>
          <p:cNvSpPr/>
          <p:nvPr/>
        </p:nvSpPr>
        <p:spPr>
          <a:xfrm>
            <a:off x="5338369" y="2606509"/>
            <a:ext cx="122237" cy="1"/>
          </a:xfrm>
          <a:prstGeom prst="line">
            <a:avLst/>
          </a:prstGeom>
          <a:ln w="25400">
            <a:solidFill>
              <a:srgbClr val="FFFFFF"/>
            </a:solidFill>
          </a:ln>
          <a:effectLst>
            <a:outerShdw blurRad="38100" dist="23000" dir="5400000" rotWithShape="0">
              <a:srgbClr val="000000">
                <a:alpha val="35000"/>
              </a:srgbClr>
            </a:outerShdw>
          </a:effectLst>
        </p:spPr>
        <p:txBody>
          <a:bodyPr lIns="45718" tIns="45718" rIns="45718" bIns="45718"/>
          <a:lstStyle/>
          <a:p>
            <a:endParaRPr/>
          </a:p>
        </p:txBody>
      </p:sp>
      <p:grpSp>
        <p:nvGrpSpPr>
          <p:cNvPr id="665" name="Group"/>
          <p:cNvGrpSpPr/>
          <p:nvPr/>
        </p:nvGrpSpPr>
        <p:grpSpPr>
          <a:xfrm>
            <a:off x="4454788" y="4920944"/>
            <a:ext cx="652121" cy="652123"/>
            <a:chOff x="0" y="0"/>
            <a:chExt cx="652120" cy="652122"/>
          </a:xfrm>
        </p:grpSpPr>
        <p:sp>
          <p:nvSpPr>
            <p:cNvPr id="661" name="Circle"/>
            <p:cNvSpPr/>
            <p:nvPr/>
          </p:nvSpPr>
          <p:spPr>
            <a:xfrm>
              <a:off x="0" y="0"/>
              <a:ext cx="652121" cy="652123"/>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664" name="Group"/>
            <p:cNvGrpSpPr/>
            <p:nvPr/>
          </p:nvGrpSpPr>
          <p:grpSpPr>
            <a:xfrm>
              <a:off x="189112" y="140642"/>
              <a:ext cx="273896" cy="370837"/>
              <a:chOff x="0" y="0"/>
              <a:chExt cx="273894" cy="370836"/>
            </a:xfrm>
          </p:grpSpPr>
          <p:sp>
            <p:nvSpPr>
              <p:cNvPr id="662" name="Shape"/>
              <p:cNvSpPr/>
              <p:nvPr/>
            </p:nvSpPr>
            <p:spPr>
              <a:xfrm flipH="1">
                <a:off x="0" y="0"/>
                <a:ext cx="273895" cy="370837"/>
              </a:xfrm>
              <a:custGeom>
                <a:avLst/>
                <a:gdLst/>
                <a:ahLst/>
                <a:cxnLst>
                  <a:cxn ang="0">
                    <a:pos x="wd2" y="hd2"/>
                  </a:cxn>
                  <a:cxn ang="5400000">
                    <a:pos x="wd2" y="hd2"/>
                  </a:cxn>
                  <a:cxn ang="10800000">
                    <a:pos x="wd2" y="hd2"/>
                  </a:cxn>
                  <a:cxn ang="16200000">
                    <a:pos x="wd2" y="hd2"/>
                  </a:cxn>
                </a:cxnLst>
                <a:rect l="0" t="0" r="r" b="b"/>
                <a:pathLst>
                  <a:path w="21137" h="21553" extrusionOk="0">
                    <a:moveTo>
                      <a:pt x="6841" y="19678"/>
                    </a:moveTo>
                    <a:cubicBezTo>
                      <a:pt x="5999" y="19289"/>
                      <a:pt x="5072" y="19103"/>
                      <a:pt x="4103" y="19046"/>
                    </a:cubicBezTo>
                    <a:cubicBezTo>
                      <a:pt x="3544" y="19012"/>
                      <a:pt x="1343" y="18812"/>
                      <a:pt x="948" y="19103"/>
                    </a:cubicBezTo>
                    <a:cubicBezTo>
                      <a:pt x="1644" y="18591"/>
                      <a:pt x="2287" y="17969"/>
                      <a:pt x="2836" y="17365"/>
                    </a:cubicBezTo>
                    <a:cubicBezTo>
                      <a:pt x="3725" y="16387"/>
                      <a:pt x="4242" y="15283"/>
                      <a:pt x="3943" y="14093"/>
                    </a:cubicBezTo>
                    <a:cubicBezTo>
                      <a:pt x="3626" y="12837"/>
                      <a:pt x="2619" y="11585"/>
                      <a:pt x="1625" y="10567"/>
                    </a:cubicBezTo>
                    <a:cubicBezTo>
                      <a:pt x="937" y="9863"/>
                      <a:pt x="488" y="9026"/>
                      <a:pt x="185" y="8184"/>
                    </a:cubicBezTo>
                    <a:cubicBezTo>
                      <a:pt x="-190" y="7141"/>
                      <a:pt x="59" y="6159"/>
                      <a:pt x="451" y="5136"/>
                    </a:cubicBezTo>
                    <a:cubicBezTo>
                      <a:pt x="901" y="3959"/>
                      <a:pt x="1424" y="2954"/>
                      <a:pt x="2516" y="2026"/>
                    </a:cubicBezTo>
                    <a:cubicBezTo>
                      <a:pt x="3091" y="1537"/>
                      <a:pt x="3896" y="1103"/>
                      <a:pt x="4652" y="791"/>
                    </a:cubicBezTo>
                    <a:cubicBezTo>
                      <a:pt x="6018" y="228"/>
                      <a:pt x="7642" y="-22"/>
                      <a:pt x="9193" y="2"/>
                    </a:cubicBezTo>
                    <a:cubicBezTo>
                      <a:pt x="10609" y="25"/>
                      <a:pt x="12457" y="279"/>
                      <a:pt x="13718" y="781"/>
                    </a:cubicBezTo>
                    <a:cubicBezTo>
                      <a:pt x="14256" y="995"/>
                      <a:pt x="14837" y="1085"/>
                      <a:pt x="15366" y="1321"/>
                    </a:cubicBezTo>
                    <a:cubicBezTo>
                      <a:pt x="16154" y="1674"/>
                      <a:pt x="18423" y="2587"/>
                      <a:pt x="18219" y="3489"/>
                    </a:cubicBezTo>
                    <a:cubicBezTo>
                      <a:pt x="18130" y="3877"/>
                      <a:pt x="17890" y="3776"/>
                      <a:pt x="18074" y="4212"/>
                    </a:cubicBezTo>
                    <a:cubicBezTo>
                      <a:pt x="18227" y="4575"/>
                      <a:pt x="18412" y="4928"/>
                      <a:pt x="18595" y="5282"/>
                    </a:cubicBezTo>
                    <a:cubicBezTo>
                      <a:pt x="18879" y="5834"/>
                      <a:pt x="18720" y="6271"/>
                      <a:pt x="18787" y="6846"/>
                    </a:cubicBezTo>
                    <a:cubicBezTo>
                      <a:pt x="18916" y="7962"/>
                      <a:pt x="20683" y="8355"/>
                      <a:pt x="21090" y="9319"/>
                    </a:cubicBezTo>
                    <a:cubicBezTo>
                      <a:pt x="21410" y="10076"/>
                      <a:pt x="19991" y="10285"/>
                      <a:pt x="20114" y="10987"/>
                    </a:cubicBezTo>
                    <a:cubicBezTo>
                      <a:pt x="20153" y="11213"/>
                      <a:pt x="20291" y="11366"/>
                      <a:pt x="20198" y="11601"/>
                    </a:cubicBezTo>
                    <a:cubicBezTo>
                      <a:pt x="20174" y="11662"/>
                      <a:pt x="19857" y="12084"/>
                      <a:pt x="19758" y="12038"/>
                    </a:cubicBezTo>
                    <a:cubicBezTo>
                      <a:pt x="20480" y="12376"/>
                      <a:pt x="19690" y="13333"/>
                      <a:pt x="19775" y="13818"/>
                    </a:cubicBezTo>
                    <a:cubicBezTo>
                      <a:pt x="19921" y="14648"/>
                      <a:pt x="20174" y="14745"/>
                      <a:pt x="19057" y="15248"/>
                    </a:cubicBezTo>
                    <a:cubicBezTo>
                      <a:pt x="17866" y="15784"/>
                      <a:pt x="15832" y="15588"/>
                      <a:pt x="15124" y="16665"/>
                    </a:cubicBezTo>
                    <a:cubicBezTo>
                      <a:pt x="14956" y="16919"/>
                      <a:pt x="14794" y="17179"/>
                      <a:pt x="14615" y="17432"/>
                    </a:cubicBezTo>
                    <a:cubicBezTo>
                      <a:pt x="14141" y="18100"/>
                      <a:pt x="13630" y="18630"/>
                      <a:pt x="13864" y="19425"/>
                    </a:cubicBezTo>
                    <a:cubicBezTo>
                      <a:pt x="14080" y="20160"/>
                      <a:pt x="14702" y="20814"/>
                      <a:pt x="14893" y="21553"/>
                    </a:cubicBezTo>
                    <a:cubicBezTo>
                      <a:pt x="11787" y="21578"/>
                      <a:pt x="9407" y="20864"/>
                      <a:pt x="6841" y="19678"/>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3" name="!"/>
              <p:cNvSpPr txBox="1"/>
              <p:nvPr/>
            </p:nvSpPr>
            <p:spPr>
              <a:xfrm>
                <a:off x="58414" y="0"/>
                <a:ext cx="157066" cy="320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500">
                    <a:solidFill>
                      <a:srgbClr val="76D6FF"/>
                    </a:solidFill>
                  </a:defRPr>
                </a:lvl1pPr>
              </a:lstStyle>
              <a:p>
                <a:r>
                  <a:t>!</a:t>
                </a:r>
              </a:p>
            </p:txBody>
          </p:sp>
        </p:grpSp>
      </p:grpSp>
      <p:sp>
        <p:nvSpPr>
          <p:cNvPr id="666" name="Circle"/>
          <p:cNvSpPr/>
          <p:nvPr/>
        </p:nvSpPr>
        <p:spPr>
          <a:xfrm>
            <a:off x="5551384" y="3462085"/>
            <a:ext cx="101404" cy="101404"/>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67" name="Circle"/>
          <p:cNvSpPr/>
          <p:nvPr/>
        </p:nvSpPr>
        <p:spPr>
          <a:xfrm>
            <a:off x="5687349" y="3320119"/>
            <a:ext cx="101405" cy="101404"/>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68" name="Circle"/>
          <p:cNvSpPr/>
          <p:nvPr/>
        </p:nvSpPr>
        <p:spPr>
          <a:xfrm>
            <a:off x="5712749" y="3537646"/>
            <a:ext cx="101405" cy="101404"/>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69" name="Circle"/>
          <p:cNvSpPr/>
          <p:nvPr/>
        </p:nvSpPr>
        <p:spPr>
          <a:xfrm>
            <a:off x="5449980" y="3327746"/>
            <a:ext cx="101404" cy="101404"/>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70" name="Circle"/>
          <p:cNvSpPr/>
          <p:nvPr/>
        </p:nvSpPr>
        <p:spPr>
          <a:xfrm>
            <a:off x="5513284" y="3615938"/>
            <a:ext cx="101404" cy="101405"/>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71" name="Circle"/>
          <p:cNvSpPr/>
          <p:nvPr/>
        </p:nvSpPr>
        <p:spPr>
          <a:xfrm>
            <a:off x="5404910" y="3507886"/>
            <a:ext cx="101404" cy="101405"/>
          </a:xfrm>
          <a:prstGeom prst="ellipse">
            <a:avLst/>
          </a:prstGeom>
          <a:solidFill>
            <a:srgbClr val="76D6FF"/>
          </a:solidFill>
          <a:ln w="12700">
            <a:solidFill>
              <a:srgbClr val="FFFFFF"/>
            </a:solidFill>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72" name="Shape"/>
          <p:cNvSpPr/>
          <p:nvPr/>
        </p:nvSpPr>
        <p:spPr>
          <a:xfrm>
            <a:off x="5213367" y="4474240"/>
            <a:ext cx="76963" cy="198496"/>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673" name="Shape"/>
          <p:cNvSpPr/>
          <p:nvPr/>
        </p:nvSpPr>
        <p:spPr>
          <a:xfrm>
            <a:off x="5407045" y="4474240"/>
            <a:ext cx="76963" cy="198496"/>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676" name="Group"/>
          <p:cNvGrpSpPr/>
          <p:nvPr/>
        </p:nvGrpSpPr>
        <p:grpSpPr>
          <a:xfrm>
            <a:off x="5022627" y="4184801"/>
            <a:ext cx="652121" cy="652123"/>
            <a:chOff x="0" y="0"/>
            <a:chExt cx="652120" cy="652122"/>
          </a:xfrm>
        </p:grpSpPr>
        <p:sp>
          <p:nvSpPr>
            <p:cNvPr id="674" name="Circle"/>
            <p:cNvSpPr/>
            <p:nvPr/>
          </p:nvSpPr>
          <p:spPr>
            <a:xfrm>
              <a:off x="0" y="0"/>
              <a:ext cx="652121" cy="652123"/>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675" name="Shape"/>
            <p:cNvSpPr/>
            <p:nvPr/>
          </p:nvSpPr>
          <p:spPr>
            <a:xfrm>
              <a:off x="219887" y="164187"/>
              <a:ext cx="212346" cy="323748"/>
            </a:xfrm>
            <a:custGeom>
              <a:avLst/>
              <a:gdLst/>
              <a:ahLst/>
              <a:cxnLst>
                <a:cxn ang="0">
                  <a:pos x="wd2" y="hd2"/>
                </a:cxn>
                <a:cxn ang="5400000">
                  <a:pos x="wd2" y="hd2"/>
                </a:cxn>
                <a:cxn ang="10800000">
                  <a:pos x="wd2" y="hd2"/>
                </a:cxn>
                <a:cxn ang="16200000">
                  <a:pos x="wd2" y="hd2"/>
                </a:cxn>
              </a:cxnLst>
              <a:rect l="0" t="0" r="r" b="b"/>
              <a:pathLst>
                <a:path w="21364" h="21527" extrusionOk="0">
                  <a:moveTo>
                    <a:pt x="1136" y="0"/>
                  </a:moveTo>
                  <a:cubicBezTo>
                    <a:pt x="852" y="-2"/>
                    <a:pt x="565" y="68"/>
                    <a:pt x="344" y="209"/>
                  </a:cubicBezTo>
                  <a:cubicBezTo>
                    <a:pt x="-97" y="490"/>
                    <a:pt x="-118" y="951"/>
                    <a:pt x="304" y="1240"/>
                  </a:cubicBezTo>
                  <a:lnTo>
                    <a:pt x="6283" y="5333"/>
                  </a:lnTo>
                  <a:cubicBezTo>
                    <a:pt x="6441" y="5441"/>
                    <a:pt x="6612" y="5535"/>
                    <a:pt x="6793" y="5615"/>
                  </a:cubicBezTo>
                  <a:cubicBezTo>
                    <a:pt x="6974" y="5696"/>
                    <a:pt x="7165" y="5763"/>
                    <a:pt x="7362" y="5818"/>
                  </a:cubicBezTo>
                  <a:lnTo>
                    <a:pt x="7354" y="20598"/>
                  </a:lnTo>
                  <a:cubicBezTo>
                    <a:pt x="7354" y="21109"/>
                    <a:pt x="7991" y="21527"/>
                    <a:pt x="8771" y="21527"/>
                  </a:cubicBezTo>
                  <a:cubicBezTo>
                    <a:pt x="9553" y="21527"/>
                    <a:pt x="10183" y="21109"/>
                    <a:pt x="10183" y="20598"/>
                  </a:cubicBezTo>
                  <a:lnTo>
                    <a:pt x="10183" y="12520"/>
                  </a:lnTo>
                  <a:cubicBezTo>
                    <a:pt x="10193" y="12430"/>
                    <a:pt x="10253" y="12348"/>
                    <a:pt x="10345" y="12288"/>
                  </a:cubicBezTo>
                  <a:cubicBezTo>
                    <a:pt x="10431" y="12232"/>
                    <a:pt x="10545" y="12194"/>
                    <a:pt x="10673" y="12186"/>
                  </a:cubicBezTo>
                  <a:cubicBezTo>
                    <a:pt x="10812" y="12189"/>
                    <a:pt x="10937" y="12228"/>
                    <a:pt x="11031" y="12288"/>
                  </a:cubicBezTo>
                  <a:cubicBezTo>
                    <a:pt x="11125" y="12348"/>
                    <a:pt x="11186" y="12430"/>
                    <a:pt x="11196" y="12520"/>
                  </a:cubicBezTo>
                  <a:lnTo>
                    <a:pt x="11196" y="20598"/>
                  </a:lnTo>
                  <a:cubicBezTo>
                    <a:pt x="11196" y="21109"/>
                    <a:pt x="11826" y="21527"/>
                    <a:pt x="12607" y="21527"/>
                  </a:cubicBezTo>
                  <a:cubicBezTo>
                    <a:pt x="13388" y="21527"/>
                    <a:pt x="14025" y="21109"/>
                    <a:pt x="14025" y="20598"/>
                  </a:cubicBezTo>
                  <a:lnTo>
                    <a:pt x="14036" y="5810"/>
                  </a:lnTo>
                  <a:cubicBezTo>
                    <a:pt x="14227" y="5756"/>
                    <a:pt x="14411" y="5689"/>
                    <a:pt x="14586" y="5609"/>
                  </a:cubicBezTo>
                  <a:cubicBezTo>
                    <a:pt x="14761" y="5530"/>
                    <a:pt x="14927" y="5438"/>
                    <a:pt x="15081" y="5333"/>
                  </a:cubicBezTo>
                  <a:lnTo>
                    <a:pt x="21060" y="1240"/>
                  </a:lnTo>
                  <a:cubicBezTo>
                    <a:pt x="21482" y="951"/>
                    <a:pt x="21461" y="490"/>
                    <a:pt x="21020" y="209"/>
                  </a:cubicBezTo>
                  <a:cubicBezTo>
                    <a:pt x="20579" y="-73"/>
                    <a:pt x="19876" y="-69"/>
                    <a:pt x="19453" y="220"/>
                  </a:cubicBezTo>
                  <a:lnTo>
                    <a:pt x="16366" y="2333"/>
                  </a:lnTo>
                  <a:lnTo>
                    <a:pt x="16372" y="2336"/>
                  </a:lnTo>
                  <a:lnTo>
                    <a:pt x="14329" y="3736"/>
                  </a:lnTo>
                  <a:cubicBezTo>
                    <a:pt x="14290" y="3763"/>
                    <a:pt x="14243" y="3780"/>
                    <a:pt x="14193" y="3790"/>
                  </a:cubicBezTo>
                  <a:cubicBezTo>
                    <a:pt x="14143" y="3800"/>
                    <a:pt x="14089" y="3803"/>
                    <a:pt x="14036" y="3800"/>
                  </a:cubicBezTo>
                  <a:lnTo>
                    <a:pt x="13766" y="3800"/>
                  </a:lnTo>
                  <a:cubicBezTo>
                    <a:pt x="13748" y="3798"/>
                    <a:pt x="13730" y="3797"/>
                    <a:pt x="13712" y="3796"/>
                  </a:cubicBezTo>
                  <a:cubicBezTo>
                    <a:pt x="13694" y="3794"/>
                    <a:pt x="13676" y="3793"/>
                    <a:pt x="13657" y="3793"/>
                  </a:cubicBezTo>
                  <a:lnTo>
                    <a:pt x="7695" y="3793"/>
                  </a:lnTo>
                  <a:cubicBezTo>
                    <a:pt x="7677" y="3793"/>
                    <a:pt x="7658" y="3794"/>
                    <a:pt x="7640" y="3796"/>
                  </a:cubicBezTo>
                  <a:cubicBezTo>
                    <a:pt x="7622" y="3797"/>
                    <a:pt x="7604" y="3798"/>
                    <a:pt x="7586" y="3800"/>
                  </a:cubicBezTo>
                  <a:lnTo>
                    <a:pt x="7328" y="3800"/>
                  </a:lnTo>
                  <a:cubicBezTo>
                    <a:pt x="7275" y="3803"/>
                    <a:pt x="7221" y="3800"/>
                    <a:pt x="7171" y="3790"/>
                  </a:cubicBezTo>
                  <a:cubicBezTo>
                    <a:pt x="7121" y="3780"/>
                    <a:pt x="7074" y="3763"/>
                    <a:pt x="7035" y="3736"/>
                  </a:cubicBezTo>
                  <a:lnTo>
                    <a:pt x="4992" y="2336"/>
                  </a:lnTo>
                  <a:lnTo>
                    <a:pt x="4998" y="2333"/>
                  </a:lnTo>
                  <a:lnTo>
                    <a:pt x="1911" y="220"/>
                  </a:lnTo>
                  <a:cubicBezTo>
                    <a:pt x="1699" y="75"/>
                    <a:pt x="1419" y="2"/>
                    <a:pt x="1136" y="0"/>
                  </a:cubicBezTo>
                  <a:close/>
                  <a:moveTo>
                    <a:pt x="10673" y="0"/>
                  </a:moveTo>
                  <a:cubicBezTo>
                    <a:pt x="9293" y="0"/>
                    <a:pt x="8177" y="734"/>
                    <a:pt x="8177" y="1638"/>
                  </a:cubicBezTo>
                  <a:cubicBezTo>
                    <a:pt x="8177" y="2543"/>
                    <a:pt x="9293" y="3277"/>
                    <a:pt x="10673" y="3277"/>
                  </a:cubicBezTo>
                  <a:cubicBezTo>
                    <a:pt x="12054" y="3277"/>
                    <a:pt x="13175" y="2543"/>
                    <a:pt x="13175" y="1638"/>
                  </a:cubicBezTo>
                  <a:cubicBezTo>
                    <a:pt x="13175" y="734"/>
                    <a:pt x="12054" y="0"/>
                    <a:pt x="10673"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677" name="Data Source: The Customer of the Future KPMG Feb 2018"/>
          <p:cNvSpPr txBox="1"/>
          <p:nvPr/>
        </p:nvSpPr>
        <p:spPr>
          <a:xfrm>
            <a:off x="219783" y="5718294"/>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lide Number"/>
          <p:cNvSpPr txBox="1">
            <a:spLocks noGrp="1"/>
          </p:cNvSpPr>
          <p:nvPr>
            <p:ph type="sldNum" sz="quarter" idx="2"/>
          </p:nvPr>
        </p:nvSpPr>
        <p:spPr>
          <a:xfrm>
            <a:off x="8808478" y="5989745"/>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18</a:t>
            </a:fld>
            <a:endParaRPr/>
          </a:p>
        </p:txBody>
      </p:sp>
      <p:sp>
        <p:nvSpPr>
          <p:cNvPr id="680" name="What’s important to our customers and how are they managing their home?"/>
          <p:cNvSpPr txBox="1"/>
          <p:nvPr/>
        </p:nvSpPr>
        <p:spPr>
          <a:xfrm>
            <a:off x="457200" y="63534"/>
            <a:ext cx="8229600" cy="43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The 5 MY’s and Future Customer Expectations</a:t>
            </a:r>
          </a:p>
        </p:txBody>
      </p:sp>
      <p:sp>
        <p:nvSpPr>
          <p:cNvPr id="681" name="Data Source: The Customer of the Future KPMG Feb 2018"/>
          <p:cNvSpPr txBox="1"/>
          <p:nvPr/>
        </p:nvSpPr>
        <p:spPr>
          <a:xfrm>
            <a:off x="596192" y="5738628"/>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
        <p:nvSpPr>
          <p:cNvPr id="682" name="Rectangle"/>
          <p:cNvSpPr/>
          <p:nvPr/>
        </p:nvSpPr>
        <p:spPr>
          <a:xfrm>
            <a:off x="-8286" y="609671"/>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683" name="Rounded Rectangle"/>
          <p:cNvSpPr/>
          <p:nvPr/>
        </p:nvSpPr>
        <p:spPr>
          <a:xfrm>
            <a:off x="6213921" y="943494"/>
            <a:ext cx="2601665" cy="3724171"/>
          </a:xfrm>
          <a:prstGeom prst="roundRect">
            <a:avLst>
              <a:gd name="adj" fmla="val 7322"/>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684" name="Rounded Rectangle"/>
          <p:cNvSpPr/>
          <p:nvPr/>
        </p:nvSpPr>
        <p:spPr>
          <a:xfrm>
            <a:off x="3271168" y="926888"/>
            <a:ext cx="2601665" cy="3724171"/>
          </a:xfrm>
          <a:prstGeom prst="roundRect">
            <a:avLst>
              <a:gd name="adj" fmla="val 7322"/>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685" name="Rounded Rectangle"/>
          <p:cNvSpPr/>
          <p:nvPr/>
        </p:nvSpPr>
        <p:spPr>
          <a:xfrm>
            <a:off x="328414" y="926888"/>
            <a:ext cx="2601665" cy="3724171"/>
          </a:xfrm>
          <a:prstGeom prst="roundRect">
            <a:avLst>
              <a:gd name="adj" fmla="val 7322"/>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686" name="Rounded Rectangle"/>
          <p:cNvSpPr/>
          <p:nvPr/>
        </p:nvSpPr>
        <p:spPr>
          <a:xfrm>
            <a:off x="306095" y="5052137"/>
            <a:ext cx="8531810" cy="502261"/>
          </a:xfrm>
          <a:prstGeom prst="roundRect">
            <a:avLst>
              <a:gd name="adj" fmla="val 37929"/>
            </a:avLst>
          </a:prstGeom>
          <a:solidFill>
            <a:srgbClr val="3484C9"/>
          </a:solidFill>
          <a:ln w="25400">
            <a:solidFill>
              <a:srgbClr val="3484C9"/>
            </a:solidFill>
          </a:ln>
          <a:effectLst>
            <a:outerShdw blurRad="190500" dist="8455" dir="5400000" rotWithShape="0">
              <a:srgbClr val="000000"/>
            </a:outerShdw>
          </a:effectLst>
        </p:spPr>
        <p:txBody>
          <a:bodyPr lIns="45718" tIns="45718" rIns="45718" bIns="45718" anchor="ctr"/>
          <a:lstStyle/>
          <a:p>
            <a:endParaRPr/>
          </a:p>
        </p:txBody>
      </p:sp>
      <p:sp>
        <p:nvSpPr>
          <p:cNvPr id="687" name="TextBox 3"/>
          <p:cNvSpPr txBox="1"/>
          <p:nvPr/>
        </p:nvSpPr>
        <p:spPr>
          <a:xfrm>
            <a:off x="468133" y="1082962"/>
            <a:ext cx="2322227" cy="338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400" b="1">
                <a:solidFill>
                  <a:srgbClr val="3483C9"/>
                </a:solidFill>
              </a:defRPr>
            </a:pPr>
            <a:r>
              <a:t>MANAGING MY HOME</a:t>
            </a:r>
          </a:p>
          <a:p>
            <a:pPr algn="ctr">
              <a:defRPr sz="1200">
                <a:solidFill>
                  <a:srgbClr val="3483C9"/>
                </a:solidFill>
              </a:defRPr>
            </a:pPr>
            <a:r>
              <a:t>(My wallet and time)</a:t>
            </a:r>
          </a:p>
          <a:p>
            <a:pPr algn="ctr">
              <a:defRPr sz="1400"/>
            </a:pPr>
            <a:endParaRPr/>
          </a:p>
          <a:p>
            <a:pPr marL="152400" indent="-152400">
              <a:spcBef>
                <a:spcPts val="500"/>
              </a:spcBef>
              <a:buSzPct val="100000"/>
              <a:buFont typeface="Arial"/>
              <a:buChar char="•"/>
              <a:defRPr sz="1200">
                <a:latin typeface="Helvetica Light"/>
                <a:ea typeface="Helvetica Light"/>
                <a:cs typeface="Helvetica Light"/>
                <a:sym typeface="Helvetica Light"/>
              </a:defRPr>
            </a:pPr>
            <a:r>
              <a:t>Water is not in the forefront of how households manage their lives;</a:t>
            </a:r>
          </a:p>
          <a:p>
            <a:pPr marL="152400" indent="-152400">
              <a:spcBef>
                <a:spcPts val="500"/>
              </a:spcBef>
              <a:buSzPct val="100000"/>
              <a:buFont typeface="Arial"/>
              <a:buChar char="•"/>
              <a:defRPr sz="1200">
                <a:latin typeface="Helvetica Light"/>
                <a:ea typeface="Helvetica Light"/>
                <a:cs typeface="Helvetica Light"/>
                <a:sym typeface="Helvetica Light"/>
              </a:defRPr>
            </a:pPr>
            <a:r>
              <a:t>It is seen as an expense and a burden to act on in times of a water crisis;</a:t>
            </a:r>
          </a:p>
          <a:p>
            <a:pPr marL="152400" indent="-152400">
              <a:spcBef>
                <a:spcPts val="500"/>
              </a:spcBef>
              <a:buSzPct val="100000"/>
              <a:buFont typeface="Arial"/>
              <a:buChar char="•"/>
              <a:defRPr sz="1200">
                <a:latin typeface="Helvetica Light"/>
                <a:ea typeface="Helvetica Light"/>
                <a:cs typeface="Helvetica Light"/>
                <a:sym typeface="Helvetica Light"/>
              </a:defRPr>
            </a:pPr>
            <a:r>
              <a:t>Individuals interact with water everyday with an unspoken trust; and</a:t>
            </a:r>
          </a:p>
          <a:p>
            <a:pPr marL="152400" indent="-152400">
              <a:spcBef>
                <a:spcPts val="500"/>
              </a:spcBef>
              <a:buSzPct val="100000"/>
              <a:buFont typeface="Arial"/>
              <a:buChar char="•"/>
              <a:defRPr sz="1200">
                <a:latin typeface="Helvetica Light"/>
                <a:ea typeface="Helvetica Light"/>
                <a:cs typeface="Helvetica Light"/>
                <a:sym typeface="Helvetica Light"/>
              </a:defRPr>
            </a:pPr>
            <a:r>
              <a:t>Looking forward we need to leverage this trust to provide more focused experiences and support to individuals and communities.</a:t>
            </a:r>
          </a:p>
        </p:txBody>
      </p:sp>
      <p:sp>
        <p:nvSpPr>
          <p:cNvPr id="688" name="TextBox 6"/>
          <p:cNvSpPr txBox="1"/>
          <p:nvPr/>
        </p:nvSpPr>
        <p:spPr>
          <a:xfrm>
            <a:off x="3410887" y="1082962"/>
            <a:ext cx="2322227" cy="2783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400" b="1">
                <a:solidFill>
                  <a:srgbClr val="3483C9"/>
                </a:solidFill>
              </a:defRPr>
            </a:pPr>
            <a:r>
              <a:t>SUPPORTING MY LIFE</a:t>
            </a:r>
          </a:p>
          <a:p>
            <a:pPr algn="ctr">
              <a:defRPr sz="1200">
                <a:solidFill>
                  <a:srgbClr val="3483C9"/>
                </a:solidFill>
              </a:defRPr>
            </a:pPr>
            <a:r>
              <a:t>(My attention and motivation)</a:t>
            </a:r>
          </a:p>
          <a:p>
            <a:pPr algn="ctr">
              <a:defRPr sz="1400"/>
            </a:pPr>
            <a:endParaRPr/>
          </a:p>
          <a:p>
            <a:pPr marL="152400" indent="-152400">
              <a:spcBef>
                <a:spcPts val="500"/>
              </a:spcBef>
              <a:buSzPct val="100000"/>
              <a:buFont typeface="Arial"/>
              <a:buChar char="•"/>
              <a:defRPr sz="1200">
                <a:latin typeface="Helvetica Light"/>
                <a:ea typeface="Helvetica Light"/>
                <a:cs typeface="Helvetica Light"/>
                <a:sym typeface="Helvetica Light"/>
              </a:defRPr>
            </a:pPr>
            <a:r>
              <a:t>Water is a source that is taken for granted until there is an issue;</a:t>
            </a:r>
          </a:p>
          <a:p>
            <a:pPr marL="152400" indent="-152400">
              <a:spcBef>
                <a:spcPts val="500"/>
              </a:spcBef>
              <a:buSzPct val="100000"/>
              <a:buFont typeface="Arial"/>
              <a:buChar char="•"/>
              <a:defRPr sz="1200">
                <a:latin typeface="Helvetica Light"/>
                <a:ea typeface="Helvetica Light"/>
                <a:cs typeface="Helvetica Light"/>
                <a:sym typeface="Helvetica Light"/>
              </a:defRPr>
            </a:pPr>
            <a:r>
              <a:t>When there’s a water crisis, communities will rally around the call for action for the greater good; and</a:t>
            </a:r>
          </a:p>
          <a:p>
            <a:pPr marL="152400" indent="-152400">
              <a:spcBef>
                <a:spcPts val="500"/>
              </a:spcBef>
              <a:buSzPct val="100000"/>
              <a:buFont typeface="Arial"/>
              <a:buChar char="•"/>
              <a:defRPr sz="1200">
                <a:latin typeface="Helvetica Light"/>
                <a:ea typeface="Helvetica Light"/>
                <a:cs typeface="Helvetica Light"/>
                <a:sym typeface="Helvetica Light"/>
              </a:defRPr>
            </a:pPr>
            <a:r>
              <a:t>Going forward, people want to be both educated and rewarded for sustainable water behaviours.</a:t>
            </a:r>
          </a:p>
        </p:txBody>
      </p:sp>
      <p:sp>
        <p:nvSpPr>
          <p:cNvPr id="689" name="TextBox 7"/>
          <p:cNvSpPr txBox="1"/>
          <p:nvPr/>
        </p:nvSpPr>
        <p:spPr>
          <a:xfrm>
            <a:off x="6349420" y="1082962"/>
            <a:ext cx="2322228" cy="338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400" b="1">
                <a:solidFill>
                  <a:srgbClr val="3483C9"/>
                </a:solidFill>
              </a:defRPr>
            </a:pPr>
            <a:r>
              <a:t>CONNECTING WITH ME</a:t>
            </a:r>
          </a:p>
          <a:p>
            <a:pPr algn="ctr">
              <a:defRPr sz="1200">
                <a:solidFill>
                  <a:srgbClr val="3483C9"/>
                </a:solidFill>
              </a:defRPr>
            </a:pPr>
            <a:r>
              <a:t>(My connection)</a:t>
            </a:r>
          </a:p>
          <a:p>
            <a:pPr algn="ctr">
              <a:defRPr sz="1400"/>
            </a:pPr>
            <a:endParaRPr/>
          </a:p>
          <a:p>
            <a:pPr marL="152400" indent="-152400">
              <a:spcBef>
                <a:spcPts val="500"/>
              </a:spcBef>
              <a:buSzPct val="100000"/>
              <a:buFont typeface="Arial"/>
              <a:buChar char="•"/>
              <a:defRPr sz="1200">
                <a:latin typeface="Helvetica Light"/>
                <a:ea typeface="Helvetica Light"/>
                <a:cs typeface="Helvetica Light"/>
                <a:sym typeface="Helvetica Light"/>
              </a:defRPr>
            </a:pPr>
            <a:r>
              <a:t>New devices and tools are gaining more users in less time;</a:t>
            </a:r>
          </a:p>
          <a:p>
            <a:pPr marL="152400" indent="-152400">
              <a:spcBef>
                <a:spcPts val="500"/>
              </a:spcBef>
              <a:buSzPct val="100000"/>
              <a:buFont typeface="Arial"/>
              <a:buChar char="•"/>
              <a:defRPr sz="1200">
                <a:latin typeface="Helvetica Light"/>
                <a:ea typeface="Helvetica Light"/>
                <a:cs typeface="Helvetica Light"/>
                <a:sym typeface="Helvetica Light"/>
              </a:defRPr>
            </a:pPr>
            <a:r>
              <a:t>As a result of increased connectivity, customers have more digitally “connected” expectations;</a:t>
            </a:r>
          </a:p>
          <a:p>
            <a:pPr marL="152400" indent="-152400">
              <a:spcBef>
                <a:spcPts val="500"/>
              </a:spcBef>
              <a:buSzPct val="100000"/>
              <a:buFont typeface="Arial"/>
              <a:buChar char="•"/>
              <a:defRPr sz="1200">
                <a:latin typeface="Helvetica Light"/>
                <a:ea typeface="Helvetica Light"/>
                <a:cs typeface="Helvetica Light"/>
                <a:sym typeface="Helvetica Light"/>
              </a:defRPr>
            </a:pPr>
            <a:r>
              <a:t>To meet these needs, we may have to align with 3</a:t>
            </a:r>
            <a:r>
              <a:rPr baseline="30000"/>
              <a:t>rd</a:t>
            </a:r>
            <a:r>
              <a:t> parties to enrich our data; and</a:t>
            </a:r>
          </a:p>
          <a:p>
            <a:pPr marL="152400" indent="-152400">
              <a:spcBef>
                <a:spcPts val="500"/>
              </a:spcBef>
              <a:buSzPct val="100000"/>
              <a:buFont typeface="Arial"/>
              <a:buChar char="•"/>
              <a:defRPr sz="1200">
                <a:latin typeface="Helvetica Light"/>
                <a:ea typeface="Helvetica Light"/>
                <a:cs typeface="Helvetica Light"/>
                <a:sym typeface="Helvetica Light"/>
              </a:defRPr>
            </a:pPr>
            <a:r>
              <a:t>Our focus should be to use technology to best support, educate and engage now and in the future.</a:t>
            </a:r>
          </a:p>
        </p:txBody>
      </p:sp>
      <p:sp>
        <p:nvSpPr>
          <p:cNvPr id="690" name="TextBox 9"/>
          <p:cNvSpPr txBox="1"/>
          <p:nvPr/>
        </p:nvSpPr>
        <p:spPr>
          <a:xfrm>
            <a:off x="457198" y="5168649"/>
            <a:ext cx="8229604" cy="26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200" b="1">
                <a:solidFill>
                  <a:srgbClr val="FFFFFF"/>
                </a:solidFill>
              </a:defRPr>
            </a:lvl1pPr>
          </a:lstStyle>
          <a:p>
            <a:r>
              <a:t>CVP = RELIABLE SERVICE + COST SAVINGS + CONNECTING WITH THE INDIVIDUAL + SUSTAINABLE FUTURE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Title 1"/>
          <p:cNvSpPr txBox="1">
            <a:spLocks noGrp="1"/>
          </p:cNvSpPr>
          <p:nvPr>
            <p:ph type="title"/>
          </p:nvPr>
        </p:nvSpPr>
        <p:spPr>
          <a:prstGeom prst="rect">
            <a:avLst/>
          </a:prstGeom>
        </p:spPr>
        <p:txBody>
          <a:bodyPr/>
          <a:lstStyle>
            <a:lvl1pPr>
              <a:defRPr sz="1700">
                <a:latin typeface="Arial Rounded MT Bold"/>
                <a:ea typeface="Arial Rounded MT Bold"/>
                <a:cs typeface="Arial Rounded MT Bold"/>
                <a:sym typeface="Arial Rounded MT Bold"/>
              </a:defRPr>
            </a:lvl1pPr>
          </a:lstStyle>
          <a:p>
            <a:r>
              <a:t>Delivering customer value.</a:t>
            </a:r>
          </a:p>
        </p:txBody>
      </p:sp>
      <p:graphicFrame>
        <p:nvGraphicFramePr>
          <p:cNvPr id="693" name="Table 3"/>
          <p:cNvGraphicFramePr/>
          <p:nvPr/>
        </p:nvGraphicFramePr>
        <p:xfrm>
          <a:off x="615636" y="1894938"/>
          <a:ext cx="7813140" cy="3427626"/>
        </p:xfrm>
        <a:graphic>
          <a:graphicData uri="http://schemas.openxmlformats.org/drawingml/2006/table">
            <a:tbl>
              <a:tblPr>
                <a:tableStyleId>{4C3C2611-4C71-4FC5-86AE-919BDF0F9419}</a:tableStyleId>
              </a:tblPr>
              <a:tblGrid>
                <a:gridCol w="1953285">
                  <a:extLst>
                    <a:ext uri="{9D8B030D-6E8A-4147-A177-3AD203B41FA5}">
                      <a16:colId xmlns:a16="http://schemas.microsoft.com/office/drawing/2014/main" val="20000"/>
                    </a:ext>
                  </a:extLst>
                </a:gridCol>
                <a:gridCol w="1953285">
                  <a:extLst>
                    <a:ext uri="{9D8B030D-6E8A-4147-A177-3AD203B41FA5}">
                      <a16:colId xmlns:a16="http://schemas.microsoft.com/office/drawing/2014/main" val="20001"/>
                    </a:ext>
                  </a:extLst>
                </a:gridCol>
                <a:gridCol w="1953285">
                  <a:extLst>
                    <a:ext uri="{9D8B030D-6E8A-4147-A177-3AD203B41FA5}">
                      <a16:colId xmlns:a16="http://schemas.microsoft.com/office/drawing/2014/main" val="20002"/>
                    </a:ext>
                  </a:extLst>
                </a:gridCol>
                <a:gridCol w="1953285">
                  <a:extLst>
                    <a:ext uri="{9D8B030D-6E8A-4147-A177-3AD203B41FA5}">
                      <a16:colId xmlns:a16="http://schemas.microsoft.com/office/drawing/2014/main" val="20003"/>
                    </a:ext>
                  </a:extLst>
                </a:gridCol>
              </a:tblGrid>
              <a:tr h="958746">
                <a:tc>
                  <a:txBody>
                    <a:bodyPr/>
                    <a:lstStyle/>
                    <a:p>
                      <a:pPr algn="l">
                        <a:defRPr sz="1800"/>
                      </a:pPr>
                      <a:r>
                        <a:rPr sz="1000">
                          <a:latin typeface="Helvetica Neue Light"/>
                          <a:ea typeface="Helvetica Neue Light"/>
                          <a:cs typeface="Helvetica Neue Light"/>
                          <a:sym typeface="Helvetica Neue Light"/>
                        </a:rPr>
                        <a:t>Instil customer centric thinking and behaviours as core part of Watercare’s DNA.</a:t>
                      </a:r>
                    </a:p>
                  </a:txBody>
                  <a:tcPr marL="45720" marR="45720" horzOverflow="overflow">
                    <a:lnL w="12700">
                      <a:miter lim="400000"/>
                    </a:lnL>
                    <a:lnR w="12700">
                      <a:miter lim="400000"/>
                    </a:lnR>
                    <a:lnT w="12700">
                      <a:miter lim="400000"/>
                    </a:lnT>
                    <a:lnB w="12700">
                      <a:miter lim="400000"/>
                    </a:lnB>
                    <a:solidFill>
                      <a:srgbClr val="95B3D7"/>
                    </a:solidFill>
                  </a:tcPr>
                </a:tc>
                <a:tc>
                  <a:txBody>
                    <a:bodyPr/>
                    <a:lstStyle/>
                    <a:p>
                      <a:pPr algn="l">
                        <a:defRPr sz="1800"/>
                      </a:pPr>
                      <a:r>
                        <a:rPr sz="1000">
                          <a:latin typeface="Helvetica Neue Light"/>
                          <a:ea typeface="Helvetica Neue Light"/>
                          <a:cs typeface="Helvetica Neue Light"/>
                          <a:sym typeface="Helvetica Neue Light"/>
                        </a:rPr>
                        <a:t>Aggregate service interactions with other providers related to  the home to allow the individual to manage bills from one platform.</a:t>
                      </a:r>
                    </a:p>
                  </a:txBody>
                  <a:tcPr marL="45720" marR="45720" horzOverflow="overflow">
                    <a:lnL w="12700">
                      <a:miter lim="400000"/>
                    </a:lnL>
                    <a:lnR w="12700">
                      <a:miter lim="400000"/>
                    </a:lnR>
                    <a:lnT w="12700">
                      <a:miter lim="400000"/>
                    </a:lnT>
                    <a:lnB w="12700">
                      <a:miter lim="400000"/>
                    </a:lnB>
                    <a:solidFill>
                      <a:srgbClr val="95B3D7"/>
                    </a:solidFill>
                  </a:tcPr>
                </a:tc>
                <a:tc>
                  <a:txBody>
                    <a:bodyPr/>
                    <a:lstStyle/>
                    <a:p>
                      <a:pPr algn="l">
                        <a:defRPr sz="1800"/>
                      </a:pPr>
                      <a:r>
                        <a:rPr sz="1000">
                          <a:latin typeface="Helvetica Neue Light"/>
                          <a:ea typeface="Helvetica Neue Light"/>
                          <a:cs typeface="Helvetica Neue Light"/>
                          <a:sym typeface="Helvetica Neue Light"/>
                        </a:rPr>
                        <a:t>Develop a customer intelligence approach to get insights to constantly improve customer experience.</a:t>
                      </a:r>
                    </a:p>
                  </a:txBody>
                  <a:tcPr marL="45720" marR="45720" horzOverflow="overflow">
                    <a:lnL w="12700">
                      <a:miter lim="400000"/>
                    </a:lnL>
                    <a:lnR w="12700">
                      <a:miter lim="400000"/>
                    </a:lnR>
                    <a:lnT w="12700">
                      <a:miter lim="400000"/>
                    </a:lnT>
                    <a:lnB w="12700">
                      <a:miter lim="400000"/>
                    </a:lnB>
                    <a:solidFill>
                      <a:srgbClr val="95B3D7"/>
                    </a:solidFill>
                  </a:tcPr>
                </a:tc>
                <a:tc>
                  <a:txBody>
                    <a:bodyPr/>
                    <a:lstStyle/>
                    <a:p>
                      <a:pPr algn="l">
                        <a:defRPr sz="1000">
                          <a:latin typeface="Helvetica Neue Light"/>
                          <a:ea typeface="Helvetica Neue Light"/>
                          <a:cs typeface="Helvetica Neue Light"/>
                          <a:sym typeface="Helvetica Neue Light"/>
                        </a:defRPr>
                      </a:pPr>
                      <a:r>
                        <a:t>Help individuals understand the impact of their actions, covering key themes like –</a:t>
                      </a:r>
                    </a:p>
                    <a:p>
                      <a:pPr marL="180975" lvl="2" indent="-180975" algn="l">
                        <a:buSzPct val="100000"/>
                        <a:buFont typeface="Arial"/>
                        <a:buChar char="•"/>
                        <a:defRPr sz="1000">
                          <a:latin typeface="Helvetica Neue Light"/>
                          <a:ea typeface="Helvetica Neue Light"/>
                          <a:cs typeface="Helvetica Neue Light"/>
                          <a:sym typeface="Helvetica Neue Light"/>
                        </a:defRPr>
                      </a:pPr>
                      <a:r>
                        <a:t>Water efficiency;</a:t>
                      </a:r>
                    </a:p>
                    <a:p>
                      <a:pPr marL="180975" lvl="2" indent="-180975" algn="l">
                        <a:buSzPct val="100000"/>
                        <a:buFont typeface="Arial"/>
                        <a:buChar char="•"/>
                        <a:defRPr sz="1000">
                          <a:latin typeface="Helvetica Neue Light"/>
                          <a:ea typeface="Helvetica Neue Light"/>
                          <a:cs typeface="Helvetica Neue Light"/>
                          <a:sym typeface="Helvetica Neue Light"/>
                        </a:defRPr>
                      </a:pPr>
                      <a:r>
                        <a:t>Affordable pricing options;</a:t>
                      </a:r>
                    </a:p>
                    <a:p>
                      <a:pPr marL="180975" lvl="2" indent="-180975" algn="l">
                        <a:buSzPct val="100000"/>
                        <a:buFont typeface="Arial"/>
                        <a:buChar char="•"/>
                        <a:defRPr sz="1000">
                          <a:latin typeface="Helvetica Neue Light"/>
                          <a:ea typeface="Helvetica Neue Light"/>
                          <a:cs typeface="Helvetica Neue Light"/>
                          <a:sym typeface="Helvetica Neue Light"/>
                        </a:defRPr>
                      </a:pPr>
                      <a:r>
                        <a:t>Incentives and rebates;</a:t>
                      </a:r>
                    </a:p>
                    <a:p>
                      <a:pPr marL="180975" lvl="2" indent="-180975" algn="l">
                        <a:buSzPct val="100000"/>
                        <a:buFont typeface="Arial"/>
                        <a:buChar char="•"/>
                        <a:defRPr sz="1000">
                          <a:latin typeface="Helvetica Neue Light"/>
                          <a:ea typeface="Helvetica Neue Light"/>
                          <a:cs typeface="Helvetica Neue Light"/>
                          <a:sym typeface="Helvetica Neue Light"/>
                        </a:defRPr>
                      </a:pPr>
                      <a:r>
                        <a:t>Sustainable habits;</a:t>
                      </a:r>
                    </a:p>
                    <a:p>
                      <a:pPr marL="180975" lvl="2" indent="-180975" algn="l">
                        <a:buSzPct val="100000"/>
                        <a:buFont typeface="Arial"/>
                        <a:buChar char="•"/>
                        <a:defRPr sz="1000">
                          <a:latin typeface="Helvetica Neue Light"/>
                          <a:ea typeface="Helvetica Neue Light"/>
                          <a:cs typeface="Helvetica Neue Light"/>
                          <a:sym typeface="Helvetica Neue Light"/>
                        </a:defRPr>
                      </a:pPr>
                      <a:r>
                        <a:t>Local initiatives in their area.</a:t>
                      </a:r>
                    </a:p>
                  </a:txBody>
                  <a:tcPr marL="45720" marR="45720" horzOverflow="overflow">
                    <a:lnL w="12700">
                      <a:miter lim="400000"/>
                    </a:lnL>
                    <a:lnR w="12700">
                      <a:miter lim="400000"/>
                    </a:lnR>
                    <a:lnT w="12700">
                      <a:miter lim="400000"/>
                    </a:lnT>
                    <a:lnB w="12700">
                      <a:miter lim="400000"/>
                    </a:lnB>
                    <a:solidFill>
                      <a:srgbClr val="95B3D7"/>
                    </a:solidFill>
                  </a:tcPr>
                </a:tc>
                <a:extLst>
                  <a:ext uri="{0D108BD9-81ED-4DB2-BD59-A6C34878D82A}">
                    <a16:rowId xmlns:a16="http://schemas.microsoft.com/office/drawing/2014/main" val="10000"/>
                  </a:ext>
                </a:extLst>
              </a:tr>
              <a:tr h="958746">
                <a:tc>
                  <a:txBody>
                    <a:bodyPr/>
                    <a:lstStyle/>
                    <a:p>
                      <a:pPr algn="l">
                        <a:defRPr sz="1800"/>
                      </a:pPr>
                      <a:r>
                        <a:rPr sz="1000">
                          <a:latin typeface="Helvetica Neue Light"/>
                          <a:ea typeface="Helvetica Neue Light"/>
                          <a:cs typeface="Helvetica Neue Light"/>
                          <a:sym typeface="Helvetica Neue Light"/>
                        </a:rPr>
                        <a:t>Work collaboratively to harness relevant insights from data.</a:t>
                      </a:r>
                    </a:p>
                  </a:txBody>
                  <a:tcPr marL="45720" marR="45720" horzOverflow="overflow">
                    <a:lnL w="12700">
                      <a:miter lim="400000"/>
                    </a:lnL>
                    <a:lnR w="12700">
                      <a:miter lim="400000"/>
                    </a:lnR>
                    <a:lnT w="12700">
                      <a:miter lim="400000"/>
                    </a:lnT>
                    <a:lnB w="12700">
                      <a:miter lim="400000"/>
                    </a:lnB>
                    <a:solidFill>
                      <a:srgbClr val="B9CDE5"/>
                    </a:solidFill>
                  </a:tcPr>
                </a:tc>
                <a:tc>
                  <a:txBody>
                    <a:bodyPr/>
                    <a:lstStyle/>
                    <a:p>
                      <a:pPr algn="l">
                        <a:defRPr sz="1800"/>
                      </a:pPr>
                      <a:r>
                        <a:rPr sz="1000">
                          <a:latin typeface="Helvetica Neue Light"/>
                          <a:ea typeface="Helvetica Neue Light"/>
                          <a:cs typeface="Helvetica Neue Light"/>
                          <a:sym typeface="Helvetica Neue Light"/>
                        </a:rPr>
                        <a:t>Provide flexible payment options as well as incentives and rebates to allow individuals to manage their wallets easily.</a:t>
                      </a:r>
                    </a:p>
                  </a:txBody>
                  <a:tcPr marL="45720" marR="45720" horzOverflow="overflow">
                    <a:lnL w="12700">
                      <a:miter lim="400000"/>
                    </a:lnL>
                    <a:lnR w="12700">
                      <a:miter lim="400000"/>
                    </a:lnR>
                    <a:lnT w="12700">
                      <a:miter lim="400000"/>
                    </a:lnT>
                    <a:lnB w="12700">
                      <a:miter lim="400000"/>
                    </a:lnB>
                    <a:solidFill>
                      <a:srgbClr val="B9CDE5"/>
                    </a:solidFill>
                  </a:tcPr>
                </a:tc>
                <a:tc>
                  <a:txBody>
                    <a:bodyPr/>
                    <a:lstStyle/>
                    <a:p>
                      <a:pPr algn="l">
                        <a:defRPr sz="1800"/>
                      </a:pPr>
                      <a:r>
                        <a:rPr sz="1000">
                          <a:latin typeface="Helvetica Neue Light"/>
                          <a:ea typeface="Helvetica Neue Light"/>
                          <a:cs typeface="Helvetica Neue Light"/>
                          <a:sym typeface="Helvetica Neue Light"/>
                        </a:rPr>
                        <a:t>Use AI to enhance insights on our customers by continually improving our data.</a:t>
                      </a:r>
                    </a:p>
                  </a:txBody>
                  <a:tcPr marL="45720" marR="45720" horzOverflow="overflow">
                    <a:lnL w="12700">
                      <a:miter lim="400000"/>
                    </a:lnL>
                    <a:lnR w="12700">
                      <a:miter lim="400000"/>
                    </a:lnR>
                    <a:lnT w="12700">
                      <a:miter lim="400000"/>
                    </a:lnT>
                    <a:lnB w="12700">
                      <a:miter lim="400000"/>
                    </a:lnB>
                    <a:solidFill>
                      <a:srgbClr val="B9CDE5"/>
                    </a:solidFill>
                  </a:tcPr>
                </a:tc>
                <a:tc>
                  <a:txBody>
                    <a:bodyPr/>
                    <a:lstStyle/>
                    <a:p>
                      <a:pPr algn="l">
                        <a:defRPr sz="1000">
                          <a:latin typeface="Helvetica Neue Light"/>
                          <a:ea typeface="Helvetica Neue Light"/>
                          <a:cs typeface="Helvetica Neue Light"/>
                          <a:sym typeface="Helvetica Neue Light"/>
                        </a:defRPr>
                      </a:pPr>
                      <a:r>
                        <a:t>Partner with organisations for outreach and action in the community – </a:t>
                      </a:r>
                    </a:p>
                    <a:p>
                      <a:pPr marL="180975" lvl="2" indent="-180975" algn="l">
                        <a:buSzPct val="100000"/>
                        <a:buFont typeface="Arial"/>
                        <a:buChar char="•"/>
                        <a:defRPr sz="1000">
                          <a:latin typeface="Helvetica Neue Light"/>
                          <a:ea typeface="Helvetica Neue Light"/>
                          <a:cs typeface="Helvetica Neue Light"/>
                          <a:sym typeface="Helvetica Neue Light"/>
                        </a:defRPr>
                      </a:pPr>
                      <a:r>
                        <a:t>Local retail (e.g. home improvements);</a:t>
                      </a:r>
                    </a:p>
                    <a:p>
                      <a:pPr marL="180975" lvl="2" indent="-180975" algn="l">
                        <a:buSzPct val="100000"/>
                        <a:buFont typeface="Arial"/>
                        <a:buChar char="•"/>
                        <a:defRPr sz="1000">
                          <a:latin typeface="Helvetica Neue Light"/>
                          <a:ea typeface="Helvetica Neue Light"/>
                          <a:cs typeface="Helvetica Neue Light"/>
                          <a:sym typeface="Helvetica Neue Light"/>
                        </a:defRPr>
                      </a:pPr>
                      <a:r>
                        <a:t>Education institutions;</a:t>
                      </a:r>
                    </a:p>
                    <a:p>
                      <a:pPr marL="180975" lvl="2" indent="-180975" algn="l">
                        <a:buSzPct val="100000"/>
                        <a:buFont typeface="Arial"/>
                        <a:buChar char="•"/>
                        <a:defRPr sz="1000">
                          <a:latin typeface="Helvetica Neue Light"/>
                          <a:ea typeface="Helvetica Neue Light"/>
                          <a:cs typeface="Helvetica Neue Light"/>
                          <a:sym typeface="Helvetica Neue Light"/>
                        </a:defRPr>
                      </a:pPr>
                      <a:r>
                        <a:t>Local community groups.</a:t>
                      </a:r>
                    </a:p>
                  </a:txBody>
                  <a:tcPr marL="45720" marR="45720" horzOverflow="overflow">
                    <a:lnL w="12700">
                      <a:miter lim="400000"/>
                    </a:lnL>
                    <a:lnR w="12700">
                      <a:miter lim="400000"/>
                    </a:lnR>
                    <a:lnT w="12700">
                      <a:miter lim="400000"/>
                    </a:lnT>
                    <a:lnB w="12700">
                      <a:miter lim="400000"/>
                    </a:lnB>
                    <a:solidFill>
                      <a:srgbClr val="B9CDE5"/>
                    </a:solidFill>
                  </a:tcPr>
                </a:tc>
                <a:extLst>
                  <a:ext uri="{0D108BD9-81ED-4DB2-BD59-A6C34878D82A}">
                    <a16:rowId xmlns:a16="http://schemas.microsoft.com/office/drawing/2014/main" val="10001"/>
                  </a:ext>
                </a:extLst>
              </a:tr>
              <a:tr h="958746">
                <a:tc>
                  <a:txBody>
                    <a:bodyPr/>
                    <a:lstStyle/>
                    <a:p>
                      <a:pPr algn="l">
                        <a:defRPr sz="1800"/>
                      </a:pPr>
                      <a:r>
                        <a:rPr sz="1000">
                          <a:latin typeface="Helvetica Neue Light"/>
                          <a:ea typeface="Helvetica Neue Light"/>
                          <a:cs typeface="Helvetica Neue Light"/>
                          <a:sym typeface="Helvetica Neue Light"/>
                        </a:rPr>
                        <a:t>Prepare for ever increasing customer expectations through human-centred techniques like design thinking.</a:t>
                      </a:r>
                    </a:p>
                  </a:txBody>
                  <a:tcPr marL="45720" marR="45720" horzOverflow="overflow">
                    <a:lnL w="12700">
                      <a:miter lim="400000"/>
                    </a:lnL>
                    <a:lnR w="12700">
                      <a:miter lim="400000"/>
                    </a:lnR>
                    <a:lnT w="12700">
                      <a:miter lim="400000"/>
                    </a:lnT>
                    <a:lnB w="12700">
                      <a:miter lim="400000"/>
                    </a:lnB>
                    <a:solidFill>
                      <a:srgbClr val="DCE6F2"/>
                    </a:solidFill>
                  </a:tcPr>
                </a:tc>
                <a:tc>
                  <a:txBody>
                    <a:bodyPr/>
                    <a:lstStyle/>
                    <a:p>
                      <a:pPr algn="l">
                        <a:defRPr sz="1800"/>
                      </a:pPr>
                      <a:r>
                        <a:rPr sz="1000">
                          <a:latin typeface="Helvetica Neue Light"/>
                          <a:ea typeface="Helvetica Neue Light"/>
                          <a:cs typeface="Helvetica Neue Light"/>
                          <a:sym typeface="Helvetica Neue Light"/>
                        </a:rPr>
                        <a:t>Be transparent of pricing and costs.</a:t>
                      </a:r>
                    </a:p>
                  </a:txBody>
                  <a:tcPr marL="45720" marR="45720" horzOverflow="overflow">
                    <a:lnL w="12700">
                      <a:miter lim="400000"/>
                    </a:lnL>
                    <a:lnR w="12700">
                      <a:miter lim="400000"/>
                    </a:lnR>
                    <a:lnT w="12700">
                      <a:miter lim="400000"/>
                    </a:lnT>
                    <a:lnB w="12700">
                      <a:miter lim="400000"/>
                    </a:lnB>
                    <a:solidFill>
                      <a:srgbClr val="DCE6F2"/>
                    </a:solidFill>
                  </a:tcPr>
                </a:tc>
                <a:tc>
                  <a:txBody>
                    <a:bodyPr/>
                    <a:lstStyle/>
                    <a:p>
                      <a:pPr algn="l">
                        <a:defRPr sz="1800"/>
                      </a:pPr>
                      <a:r>
                        <a:rPr sz="1000">
                          <a:latin typeface="Helvetica Neue Light"/>
                          <a:ea typeface="Helvetica Neue Light"/>
                          <a:cs typeface="Helvetica Neue Light"/>
                          <a:sym typeface="Helvetica Neue Light"/>
                        </a:rPr>
                        <a:t>Create a social connection for targeted audiences.</a:t>
                      </a:r>
                    </a:p>
                  </a:txBody>
                  <a:tcPr marL="45720" marR="45720" horzOverflow="overflow">
                    <a:lnL w="12700">
                      <a:miter lim="400000"/>
                    </a:lnL>
                    <a:lnR w="12700">
                      <a:miter lim="400000"/>
                    </a:lnR>
                    <a:lnT w="12700">
                      <a:miter lim="400000"/>
                    </a:lnT>
                    <a:lnB w="12700">
                      <a:miter lim="400000"/>
                    </a:lnB>
                    <a:solidFill>
                      <a:srgbClr val="DCE6F2"/>
                    </a:solidFill>
                  </a:tcPr>
                </a:tc>
                <a:tc>
                  <a:txBody>
                    <a:bodyPr/>
                    <a:lstStyle/>
                    <a:p>
                      <a:pPr algn="l">
                        <a:defRPr sz="1800"/>
                      </a:pPr>
                      <a:r>
                        <a:rPr sz="1000">
                          <a:latin typeface="Helvetica Neue Light"/>
                          <a:ea typeface="Helvetica Neue Light"/>
                          <a:cs typeface="Helvetica Neue Light"/>
                          <a:sym typeface="Helvetica Neue Light"/>
                        </a:rPr>
                        <a:t>Continue to give individuals a voice in planning future infrastructure initiatives.</a:t>
                      </a:r>
                    </a:p>
                  </a:txBody>
                  <a:tcPr marL="45720" marR="45720" horzOverflow="overflow">
                    <a:lnL w="12700">
                      <a:miter lim="400000"/>
                    </a:lnL>
                    <a:lnR w="12700">
                      <a:miter lim="400000"/>
                    </a:lnR>
                    <a:lnT w="12700">
                      <a:miter lim="400000"/>
                    </a:lnT>
                    <a:lnB w="12700">
                      <a:miter lim="400000"/>
                    </a:lnB>
                    <a:solidFill>
                      <a:srgbClr val="DCE6F2"/>
                    </a:solidFill>
                  </a:tcPr>
                </a:tc>
                <a:extLst>
                  <a:ext uri="{0D108BD9-81ED-4DB2-BD59-A6C34878D82A}">
                    <a16:rowId xmlns:a16="http://schemas.microsoft.com/office/drawing/2014/main" val="10002"/>
                  </a:ext>
                </a:extLst>
              </a:tr>
            </a:tbl>
          </a:graphicData>
        </a:graphic>
      </p:graphicFrame>
      <p:sp>
        <p:nvSpPr>
          <p:cNvPr id="694" name="TextBox 4"/>
          <p:cNvSpPr txBox="1"/>
          <p:nvPr/>
        </p:nvSpPr>
        <p:spPr>
          <a:xfrm>
            <a:off x="615635" y="1430447"/>
            <a:ext cx="7813141" cy="447037"/>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200"/>
            </a:pPr>
            <a:endParaRPr>
              <a:latin typeface="Arial Rounded MT Bold"/>
              <a:ea typeface="Arial Rounded MT Bold"/>
              <a:cs typeface="Arial Rounded MT Bold"/>
              <a:sym typeface="Arial Rounded MT Bold"/>
            </a:endParaRPr>
          </a:p>
          <a:p>
            <a:pPr>
              <a:defRPr sz="1200">
                <a:solidFill>
                  <a:srgbClr val="FFFFFF"/>
                </a:solidFill>
                <a:latin typeface="Arial Rounded MT Bold"/>
                <a:ea typeface="Arial Rounded MT Bold"/>
                <a:cs typeface="Arial Rounded MT Bold"/>
                <a:sym typeface="Arial Rounded MT Bold"/>
              </a:defRPr>
            </a:pPr>
            <a:r>
              <a:t>               </a:t>
            </a:r>
          </a:p>
        </p:txBody>
      </p:sp>
      <p:sp>
        <p:nvSpPr>
          <p:cNvPr id="695" name="Straight Connector 6"/>
          <p:cNvSpPr/>
          <p:nvPr/>
        </p:nvSpPr>
        <p:spPr>
          <a:xfrm flipH="1">
            <a:off x="2467069" y="1913047"/>
            <a:ext cx="1" cy="3373720"/>
          </a:xfrm>
          <a:prstGeom prst="line">
            <a:avLst/>
          </a:prstGeom>
          <a:ln w="25400">
            <a:solidFill>
              <a:srgbClr val="FFFFFF"/>
            </a:solidFill>
            <a:prstDash val="sysDot"/>
            <a:miter lim="400000"/>
          </a:ln>
        </p:spPr>
        <p:txBody>
          <a:bodyPr lIns="45718" tIns="45718" rIns="45718" bIns="45718"/>
          <a:lstStyle/>
          <a:p>
            <a:pPr>
              <a:defRPr>
                <a:latin typeface="+mn-lt"/>
                <a:ea typeface="+mn-ea"/>
                <a:cs typeface="+mn-cs"/>
                <a:sym typeface="Calibri"/>
              </a:defRPr>
            </a:pPr>
            <a:endParaRPr/>
          </a:p>
        </p:txBody>
      </p:sp>
      <p:sp>
        <p:nvSpPr>
          <p:cNvPr id="696" name="Straight Connector 7"/>
          <p:cNvSpPr/>
          <p:nvPr/>
        </p:nvSpPr>
        <p:spPr>
          <a:xfrm flipH="1">
            <a:off x="4508624" y="1913002"/>
            <a:ext cx="1" cy="3361063"/>
          </a:xfrm>
          <a:prstGeom prst="line">
            <a:avLst/>
          </a:prstGeom>
          <a:ln w="25400">
            <a:solidFill>
              <a:srgbClr val="FFFFFF"/>
            </a:solidFill>
            <a:prstDash val="sysDot"/>
            <a:miter lim="400000"/>
          </a:ln>
        </p:spPr>
        <p:txBody>
          <a:bodyPr lIns="45718" tIns="45718" rIns="45718" bIns="45718"/>
          <a:lstStyle/>
          <a:p>
            <a:pPr>
              <a:defRPr>
                <a:latin typeface="+mn-lt"/>
                <a:ea typeface="+mn-ea"/>
                <a:cs typeface="+mn-cs"/>
                <a:sym typeface="Calibri"/>
              </a:defRPr>
            </a:pPr>
            <a:endParaRPr/>
          </a:p>
        </p:txBody>
      </p:sp>
      <p:sp>
        <p:nvSpPr>
          <p:cNvPr id="697" name="Straight Connector 8"/>
          <p:cNvSpPr/>
          <p:nvPr/>
        </p:nvSpPr>
        <p:spPr>
          <a:xfrm>
            <a:off x="6452102" y="1900346"/>
            <a:ext cx="27162" cy="3386374"/>
          </a:xfrm>
          <a:prstGeom prst="line">
            <a:avLst/>
          </a:prstGeom>
          <a:ln w="25400">
            <a:solidFill>
              <a:srgbClr val="FFFFFF"/>
            </a:solidFill>
            <a:prstDash val="sysDot"/>
            <a:miter lim="400000"/>
          </a:ln>
        </p:spPr>
        <p:txBody>
          <a:bodyPr lIns="45718" tIns="45718" rIns="45718" bIns="45718"/>
          <a:lstStyle/>
          <a:p>
            <a:pPr>
              <a:defRPr>
                <a:latin typeface="+mn-lt"/>
                <a:ea typeface="+mn-ea"/>
                <a:cs typeface="+mn-cs"/>
                <a:sym typeface="Calibri"/>
              </a:defRPr>
            </a:pPr>
            <a:endParaRPr/>
          </a:p>
        </p:txBody>
      </p:sp>
      <p:sp>
        <p:nvSpPr>
          <p:cNvPr id="698" name="Water Leaks"/>
          <p:cNvSpPr txBox="1"/>
          <p:nvPr/>
        </p:nvSpPr>
        <p:spPr>
          <a:xfrm>
            <a:off x="693514" y="1161677"/>
            <a:ext cx="1751007"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Global value proposition</a:t>
            </a:r>
          </a:p>
        </p:txBody>
      </p:sp>
      <p:sp>
        <p:nvSpPr>
          <p:cNvPr id="699" name="Data Source: The Customer of the Future KPMG Feb 2018"/>
          <p:cNvSpPr txBox="1"/>
          <p:nvPr/>
        </p:nvSpPr>
        <p:spPr>
          <a:xfrm>
            <a:off x="584233" y="5715551"/>
            <a:ext cx="3935357"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
        <p:nvSpPr>
          <p:cNvPr id="700" name="RELIABLE SERVICE"/>
          <p:cNvSpPr txBox="1"/>
          <p:nvPr/>
        </p:nvSpPr>
        <p:spPr>
          <a:xfrm>
            <a:off x="781588" y="1519346"/>
            <a:ext cx="1574858"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FFFFFF"/>
                </a:solidFill>
              </a:defRPr>
            </a:lvl1pPr>
          </a:lstStyle>
          <a:p>
            <a:r>
              <a:t>RELIABLE SERVICE</a:t>
            </a:r>
          </a:p>
        </p:txBody>
      </p:sp>
      <p:sp>
        <p:nvSpPr>
          <p:cNvPr id="701" name="COST SAVINGS"/>
          <p:cNvSpPr txBox="1"/>
          <p:nvPr/>
        </p:nvSpPr>
        <p:spPr>
          <a:xfrm>
            <a:off x="2845146" y="1519346"/>
            <a:ext cx="1244534"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FFFFFF"/>
                </a:solidFill>
              </a:defRPr>
            </a:lvl1pPr>
          </a:lstStyle>
          <a:p>
            <a:r>
              <a:t>COST SAVINGS</a:t>
            </a:r>
          </a:p>
        </p:txBody>
      </p:sp>
      <p:sp>
        <p:nvSpPr>
          <p:cNvPr id="702" name="CONNECTING WITH THE INDIVIDUAL"/>
          <p:cNvSpPr txBox="1"/>
          <p:nvPr/>
        </p:nvSpPr>
        <p:spPr>
          <a:xfrm>
            <a:off x="4720428" y="1430446"/>
            <a:ext cx="1837019"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solidFill>
                  <a:srgbClr val="FFFFFF"/>
                </a:solidFill>
              </a:defRPr>
            </a:lvl1pPr>
          </a:lstStyle>
          <a:p>
            <a:r>
              <a:t>CONNECTING WITH THE INDIVIDUAL</a:t>
            </a:r>
          </a:p>
        </p:txBody>
      </p:sp>
      <p:sp>
        <p:nvSpPr>
          <p:cNvPr id="703" name="SUSTAINABLE FUTURE"/>
          <p:cNvSpPr txBox="1"/>
          <p:nvPr/>
        </p:nvSpPr>
        <p:spPr>
          <a:xfrm>
            <a:off x="6488122" y="1519346"/>
            <a:ext cx="1837020"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FFFFFF"/>
                </a:solidFill>
              </a:defRPr>
            </a:lvl1pPr>
          </a:lstStyle>
          <a:p>
            <a:r>
              <a:t>SUSTAINABLE FUTURE</a:t>
            </a:r>
          </a:p>
        </p:txBody>
      </p:sp>
      <p:sp>
        <p:nvSpPr>
          <p:cNvPr id="704" name="Slide Number"/>
          <p:cNvSpPr txBox="1">
            <a:spLocks noGrp="1"/>
          </p:cNvSpPr>
          <p:nvPr>
            <p:ph type="sldNum" sz="quarter" idx="4294967295"/>
          </p:nvPr>
        </p:nvSpPr>
        <p:spPr>
          <a:xfrm>
            <a:off x="8808478" y="5989745"/>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xfrm>
            <a:off x="8762942" y="6207534"/>
            <a:ext cx="184060"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a:t>
            </a:fld>
            <a:endParaRPr/>
          </a:p>
        </p:txBody>
      </p:sp>
      <p:sp>
        <p:nvSpPr>
          <p:cNvPr id="125" name="Customer Strategy - Our Journey"/>
          <p:cNvSpPr txBox="1">
            <a:spLocks noGrp="1"/>
          </p:cNvSpPr>
          <p:nvPr>
            <p:ph type="title"/>
          </p:nvPr>
        </p:nvSpPr>
        <p:spPr>
          <a:xfrm>
            <a:off x="457200" y="142555"/>
            <a:ext cx="8229600" cy="344096"/>
          </a:xfrm>
          <a:prstGeom prst="rect">
            <a:avLst/>
          </a:prstGeom>
        </p:spPr>
        <p:txBody>
          <a:bodyPr/>
          <a:lstStyle>
            <a:lvl1pPr>
              <a:defRPr sz="1500" b="0">
                <a:latin typeface="Arial Rounded MT Bold"/>
                <a:ea typeface="Arial Rounded MT Bold"/>
                <a:cs typeface="Arial Rounded MT Bold"/>
                <a:sym typeface="Arial Rounded MT Bold"/>
              </a:defRPr>
            </a:lvl1pPr>
          </a:lstStyle>
          <a:p>
            <a:r>
              <a:t>Customer Strategy - Our Journey</a:t>
            </a:r>
          </a:p>
        </p:txBody>
      </p:sp>
      <p:sp>
        <p:nvSpPr>
          <p:cNvPr id="126" name="Rectangle"/>
          <p:cNvSpPr/>
          <p:nvPr/>
        </p:nvSpPr>
        <p:spPr>
          <a:xfrm>
            <a:off x="-8286" y="5854700"/>
            <a:ext cx="9160572" cy="34409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27" name="Rectangle"/>
          <p:cNvSpPr/>
          <p:nvPr/>
        </p:nvSpPr>
        <p:spPr>
          <a:xfrm>
            <a:off x="-8286" y="626901"/>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3" name="Connection Line"/>
          <p:cNvSpPr/>
          <p:nvPr/>
        </p:nvSpPr>
        <p:spPr>
          <a:xfrm>
            <a:off x="1117077" y="2742100"/>
            <a:ext cx="8038322" cy="3454492"/>
          </a:xfrm>
          <a:custGeom>
            <a:avLst/>
            <a:gdLst/>
            <a:ahLst/>
            <a:cxnLst>
              <a:cxn ang="0">
                <a:pos x="wd2" y="hd2"/>
              </a:cxn>
              <a:cxn ang="5400000">
                <a:pos x="wd2" y="hd2"/>
              </a:cxn>
              <a:cxn ang="10800000">
                <a:pos x="wd2" y="hd2"/>
              </a:cxn>
              <a:cxn ang="16200000">
                <a:pos x="wd2" y="hd2"/>
              </a:cxn>
            </a:cxnLst>
            <a:rect l="0" t="0" r="r" b="b"/>
            <a:pathLst>
              <a:path w="21600" h="17802" extrusionOk="0">
                <a:moveTo>
                  <a:pt x="0" y="17802"/>
                </a:moveTo>
                <a:cubicBezTo>
                  <a:pt x="4560" y="1186"/>
                  <a:pt x="11760" y="-3798"/>
                  <a:pt x="21600" y="2849"/>
                </a:cubicBezTo>
              </a:path>
            </a:pathLst>
          </a:custGeom>
          <a:ln w="50800">
            <a:solidFill>
              <a:srgbClr val="000000"/>
            </a:solidFill>
            <a:miter lim="400000"/>
          </a:ln>
          <a:effectLst>
            <a:outerShdw blurRad="63500" dist="25400" dir="5400000" rotWithShape="0">
              <a:srgbClr val="000000">
                <a:alpha val="50000"/>
              </a:srgbClr>
            </a:outerShdw>
          </a:effectLst>
        </p:spPr>
        <p:txBody>
          <a:bodyPr/>
          <a:lstStyle/>
          <a:p>
            <a:endParaRPr/>
          </a:p>
        </p:txBody>
      </p:sp>
      <p:sp>
        <p:nvSpPr>
          <p:cNvPr id="129" name="Circle"/>
          <p:cNvSpPr/>
          <p:nvPr/>
        </p:nvSpPr>
        <p:spPr>
          <a:xfrm>
            <a:off x="2543965" y="4044353"/>
            <a:ext cx="170402" cy="170402"/>
          </a:xfrm>
          <a:prstGeom prst="ellipse">
            <a:avLst/>
          </a:prstGeom>
          <a:solidFill>
            <a:srgbClr val="3484C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0" name="Circle"/>
          <p:cNvSpPr/>
          <p:nvPr/>
        </p:nvSpPr>
        <p:spPr>
          <a:xfrm>
            <a:off x="5400192" y="2692078"/>
            <a:ext cx="170402" cy="170402"/>
          </a:xfrm>
          <a:prstGeom prst="ellipse">
            <a:avLst/>
          </a:pr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1" name="Circle"/>
          <p:cNvSpPr/>
          <p:nvPr/>
        </p:nvSpPr>
        <p:spPr>
          <a:xfrm>
            <a:off x="6788844" y="2692078"/>
            <a:ext cx="170402" cy="170402"/>
          </a:xfrm>
          <a:prstGeom prst="ellipse">
            <a:avLst/>
          </a:pr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2" name="Circle"/>
          <p:cNvSpPr/>
          <p:nvPr/>
        </p:nvSpPr>
        <p:spPr>
          <a:xfrm>
            <a:off x="3593213" y="3283982"/>
            <a:ext cx="170402" cy="170402"/>
          </a:xfrm>
          <a:prstGeom prst="ellipse">
            <a:avLst/>
          </a:pr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3" name="Quote Bubble"/>
          <p:cNvSpPr/>
          <p:nvPr/>
        </p:nvSpPr>
        <p:spPr>
          <a:xfrm>
            <a:off x="1273603" y="2337469"/>
            <a:ext cx="1620075" cy="1552846"/>
          </a:xfrm>
          <a:prstGeom prst="wedgeEllipseCallout">
            <a:avLst>
              <a:gd name="adj1" fmla="val 29504"/>
              <a:gd name="adj2" fmla="val 56981"/>
            </a:avLst>
          </a:prstGeom>
          <a:solidFill>
            <a:srgbClr val="3484C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4" name="Research"/>
          <p:cNvSpPr txBox="1"/>
          <p:nvPr/>
        </p:nvSpPr>
        <p:spPr>
          <a:xfrm>
            <a:off x="1444412" y="3355217"/>
            <a:ext cx="1278426" cy="34080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Research</a:t>
            </a:r>
          </a:p>
        </p:txBody>
      </p:sp>
      <p:sp>
        <p:nvSpPr>
          <p:cNvPr id="135" name="Quote Bubble"/>
          <p:cNvSpPr/>
          <p:nvPr/>
        </p:nvSpPr>
        <p:spPr>
          <a:xfrm>
            <a:off x="3646739" y="3433864"/>
            <a:ext cx="1620075" cy="1552847"/>
          </a:xfrm>
          <a:prstGeom prst="wedgeEllipseCallout">
            <a:avLst>
              <a:gd name="adj1" fmla="val -43772"/>
              <a:gd name="adj2" fmla="val -46032"/>
            </a:avLst>
          </a:pr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6" name="Shape"/>
          <p:cNvSpPr/>
          <p:nvPr/>
        </p:nvSpPr>
        <p:spPr>
          <a:xfrm>
            <a:off x="6644871" y="2910134"/>
            <a:ext cx="1618410" cy="1602435"/>
          </a:xfrm>
          <a:custGeom>
            <a:avLst/>
            <a:gdLst/>
            <a:ahLst/>
            <a:cxnLst>
              <a:cxn ang="0">
                <a:pos x="wd2" y="hd2"/>
              </a:cxn>
              <a:cxn ang="5400000">
                <a:pos x="wd2" y="hd2"/>
              </a:cxn>
              <a:cxn ang="10800000">
                <a:pos x="wd2" y="hd2"/>
              </a:cxn>
              <a:cxn ang="16200000">
                <a:pos x="wd2" y="hd2"/>
              </a:cxn>
            </a:cxnLst>
            <a:rect l="0" t="0" r="r" b="b"/>
            <a:pathLst>
              <a:path w="20039" h="20762" extrusionOk="0">
                <a:moveTo>
                  <a:pt x="11688" y="781"/>
                </a:moveTo>
                <a:cubicBezTo>
                  <a:pt x="9976" y="465"/>
                  <a:pt x="8294" y="606"/>
                  <a:pt x="6761" y="1115"/>
                </a:cubicBezTo>
                <a:lnTo>
                  <a:pt x="3430" y="0"/>
                </a:lnTo>
                <a:lnTo>
                  <a:pt x="3054" y="3363"/>
                </a:lnTo>
                <a:cubicBezTo>
                  <a:pt x="1573" y="4783"/>
                  <a:pt x="512" y="6670"/>
                  <a:pt x="142" y="8865"/>
                </a:cubicBezTo>
                <a:cubicBezTo>
                  <a:pt x="-780" y="14336"/>
                  <a:pt x="2894" y="19587"/>
                  <a:pt x="8349" y="20593"/>
                </a:cubicBezTo>
                <a:cubicBezTo>
                  <a:pt x="13804" y="21600"/>
                  <a:pt x="18976" y="17981"/>
                  <a:pt x="19898" y="12510"/>
                </a:cubicBezTo>
                <a:cubicBezTo>
                  <a:pt x="20820" y="7039"/>
                  <a:pt x="17143" y="1787"/>
                  <a:pt x="11688" y="781"/>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7" name="Quote Bubble"/>
          <p:cNvSpPr/>
          <p:nvPr/>
        </p:nvSpPr>
        <p:spPr>
          <a:xfrm>
            <a:off x="4473630" y="882170"/>
            <a:ext cx="1620075" cy="1552847"/>
          </a:xfrm>
          <a:prstGeom prst="wedgeEllipseCallout">
            <a:avLst>
              <a:gd name="adj1" fmla="val 11424"/>
              <a:gd name="adj2" fmla="val 62682"/>
            </a:avLst>
          </a:pr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8" name="Obtained industry research from AsiaPac, US and Europe."/>
          <p:cNvSpPr txBox="1"/>
          <p:nvPr/>
        </p:nvSpPr>
        <p:spPr>
          <a:xfrm>
            <a:off x="2506033" y="4619789"/>
            <a:ext cx="1235408" cy="13357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584200">
              <a:lnSpc>
                <a:spcPct val="120000"/>
              </a:lnSpc>
              <a:spcBef>
                <a:spcPts val="1000"/>
              </a:spcBef>
              <a:defRPr sz="1200">
                <a:latin typeface="Helvetica Neue Light"/>
                <a:ea typeface="Helvetica Neue Light"/>
                <a:cs typeface="Helvetica Neue Light"/>
                <a:sym typeface="Helvetica Neue Light"/>
              </a:defRPr>
            </a:lvl1pPr>
          </a:lstStyle>
          <a:p>
            <a:r>
              <a:t>Obtained industry research from AsiaPac, US and Europe.</a:t>
            </a:r>
          </a:p>
        </p:txBody>
      </p:sp>
      <p:sp>
        <p:nvSpPr>
          <p:cNvPr id="139" name="01"/>
          <p:cNvSpPr txBox="1"/>
          <p:nvPr/>
        </p:nvSpPr>
        <p:spPr>
          <a:xfrm>
            <a:off x="2507654" y="4208036"/>
            <a:ext cx="1232166" cy="38305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lnSpc>
                <a:spcPct val="90000"/>
              </a:lnSpc>
              <a:spcBef>
                <a:spcPts val="5500"/>
              </a:spcBef>
              <a:defRPr sz="2500">
                <a:solidFill>
                  <a:srgbClr val="3197E1"/>
                </a:solidFill>
                <a:latin typeface="Helvetica Neue Thin"/>
                <a:ea typeface="Helvetica Neue Thin"/>
                <a:cs typeface="Helvetica Neue Thin"/>
                <a:sym typeface="Helvetica Neue Thin"/>
              </a:defRPr>
            </a:lvl1pPr>
          </a:lstStyle>
          <a:p>
            <a:r>
              <a:t>01</a:t>
            </a:r>
          </a:p>
        </p:txBody>
      </p:sp>
      <p:sp>
        <p:nvSpPr>
          <p:cNvPr id="140" name="Collaborated with the Customer Team, customers and created a draft document."/>
          <p:cNvSpPr txBox="1"/>
          <p:nvPr/>
        </p:nvSpPr>
        <p:spPr>
          <a:xfrm>
            <a:off x="3063741" y="1240882"/>
            <a:ext cx="1235408" cy="1422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defTabSz="584200">
              <a:lnSpc>
                <a:spcPct val="120000"/>
              </a:lnSpc>
              <a:spcBef>
                <a:spcPts val="1000"/>
              </a:spcBef>
              <a:defRPr sz="1200">
                <a:latin typeface="Helvetica Neue Light"/>
                <a:ea typeface="Helvetica Neue Light"/>
                <a:cs typeface="Helvetica Neue Light"/>
                <a:sym typeface="Helvetica Neue Light"/>
              </a:defRPr>
            </a:lvl1pPr>
          </a:lstStyle>
          <a:p>
            <a:r>
              <a:t>Collaborated with the Customer Team, customers and created a draft document.</a:t>
            </a:r>
          </a:p>
        </p:txBody>
      </p:sp>
      <p:sp>
        <p:nvSpPr>
          <p:cNvPr id="141" name="02"/>
          <p:cNvSpPr txBox="1"/>
          <p:nvPr/>
        </p:nvSpPr>
        <p:spPr>
          <a:xfrm>
            <a:off x="3066983" y="2806859"/>
            <a:ext cx="1232166" cy="38305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lnSpc>
                <a:spcPct val="90000"/>
              </a:lnSpc>
              <a:spcBef>
                <a:spcPts val="5500"/>
              </a:spcBef>
              <a:defRPr sz="2500">
                <a:solidFill>
                  <a:srgbClr val="3197E1"/>
                </a:solidFill>
                <a:latin typeface="Helvetica Neue Thin"/>
                <a:ea typeface="Helvetica Neue Thin"/>
                <a:cs typeface="Helvetica Neue Thin"/>
                <a:sym typeface="Helvetica Neue Thin"/>
              </a:defRPr>
            </a:lvl1pPr>
          </a:lstStyle>
          <a:p>
            <a:r>
              <a:t>02</a:t>
            </a:r>
          </a:p>
        </p:txBody>
      </p:sp>
      <p:sp>
        <p:nvSpPr>
          <p:cNvPr id="142" name="03"/>
          <p:cNvSpPr txBox="1"/>
          <p:nvPr/>
        </p:nvSpPr>
        <p:spPr>
          <a:xfrm>
            <a:off x="5390544" y="2846484"/>
            <a:ext cx="1232166" cy="38305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lnSpc>
                <a:spcPct val="90000"/>
              </a:lnSpc>
              <a:spcBef>
                <a:spcPts val="5500"/>
              </a:spcBef>
              <a:defRPr sz="2500">
                <a:solidFill>
                  <a:srgbClr val="3197E1"/>
                </a:solidFill>
                <a:latin typeface="Helvetica Neue Thin"/>
                <a:ea typeface="Helvetica Neue Thin"/>
                <a:cs typeface="Helvetica Neue Thin"/>
                <a:sym typeface="Helvetica Neue Thin"/>
              </a:defRPr>
            </a:lvl1pPr>
          </a:lstStyle>
          <a:p>
            <a:r>
              <a:t>03</a:t>
            </a:r>
          </a:p>
        </p:txBody>
      </p:sp>
      <p:sp>
        <p:nvSpPr>
          <p:cNvPr id="143" name="04"/>
          <p:cNvSpPr txBox="1"/>
          <p:nvPr/>
        </p:nvSpPr>
        <p:spPr>
          <a:xfrm>
            <a:off x="6147201" y="2204232"/>
            <a:ext cx="1232166" cy="38305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lnSpc>
                <a:spcPct val="90000"/>
              </a:lnSpc>
              <a:spcBef>
                <a:spcPts val="5500"/>
              </a:spcBef>
              <a:defRPr sz="2500">
                <a:solidFill>
                  <a:srgbClr val="3197E1"/>
                </a:solidFill>
                <a:latin typeface="Helvetica Neue Thin"/>
                <a:ea typeface="Helvetica Neue Thin"/>
                <a:cs typeface="Helvetica Neue Thin"/>
                <a:sym typeface="Helvetica Neue Thin"/>
              </a:defRPr>
            </a:lvl1pPr>
          </a:lstStyle>
          <a:p>
            <a:r>
              <a:t>04</a:t>
            </a:r>
          </a:p>
        </p:txBody>
      </p:sp>
      <p:sp>
        <p:nvSpPr>
          <p:cNvPr id="144" name="Collaborate"/>
          <p:cNvSpPr txBox="1"/>
          <p:nvPr/>
        </p:nvSpPr>
        <p:spPr>
          <a:xfrm>
            <a:off x="3831187" y="4370957"/>
            <a:ext cx="1278426" cy="34080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Collaborate</a:t>
            </a:r>
          </a:p>
        </p:txBody>
      </p:sp>
      <p:sp>
        <p:nvSpPr>
          <p:cNvPr id="145" name="Presentation"/>
          <p:cNvSpPr txBox="1"/>
          <p:nvPr/>
        </p:nvSpPr>
        <p:spPr>
          <a:xfrm>
            <a:off x="4644438" y="1841586"/>
            <a:ext cx="1278427" cy="33470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Presentation</a:t>
            </a:r>
          </a:p>
        </p:txBody>
      </p:sp>
      <p:sp>
        <p:nvSpPr>
          <p:cNvPr id="146" name="Presentations"/>
          <p:cNvSpPr txBox="1"/>
          <p:nvPr/>
        </p:nvSpPr>
        <p:spPr>
          <a:xfrm>
            <a:off x="6814863" y="3965381"/>
            <a:ext cx="1278426" cy="27754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Presentations</a:t>
            </a:r>
          </a:p>
        </p:txBody>
      </p:sp>
      <p:sp>
        <p:nvSpPr>
          <p:cNvPr id="147" name="Presented draft document to Raveen, received buy-in, support and feedback. Updated draft document."/>
          <p:cNvSpPr txBox="1"/>
          <p:nvPr/>
        </p:nvSpPr>
        <p:spPr>
          <a:xfrm>
            <a:off x="5404180" y="3273790"/>
            <a:ext cx="1235408" cy="1861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584200">
              <a:lnSpc>
                <a:spcPct val="120000"/>
              </a:lnSpc>
              <a:spcBef>
                <a:spcPts val="1000"/>
              </a:spcBef>
              <a:defRPr sz="1200">
                <a:latin typeface="Helvetica Neue Light"/>
                <a:ea typeface="Helvetica Neue Light"/>
                <a:cs typeface="Helvetica Neue Light"/>
                <a:sym typeface="Helvetica Neue Light"/>
              </a:defRPr>
            </a:lvl1pPr>
          </a:lstStyle>
          <a:p>
            <a:r>
              <a:t>Presented draft document to Raveen, received buy-in, support and feedback. Updated draft document.</a:t>
            </a:r>
          </a:p>
        </p:txBody>
      </p:sp>
      <p:sp>
        <p:nvSpPr>
          <p:cNvPr id="148" name="Presented draft document to the Chief’s, received buy-in, support and feedback. Updated draft document."/>
          <p:cNvSpPr txBox="1"/>
          <p:nvPr/>
        </p:nvSpPr>
        <p:spPr>
          <a:xfrm>
            <a:off x="6268252" y="985176"/>
            <a:ext cx="1618409" cy="1159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defTabSz="584200">
              <a:lnSpc>
                <a:spcPct val="120000"/>
              </a:lnSpc>
              <a:spcBef>
                <a:spcPts val="1000"/>
              </a:spcBef>
              <a:defRPr sz="1200">
                <a:latin typeface="Helvetica Neue Light"/>
                <a:ea typeface="Helvetica Neue Light"/>
                <a:cs typeface="Helvetica Neue Light"/>
                <a:sym typeface="Helvetica Neue Light"/>
              </a:defRPr>
            </a:lvl1pPr>
          </a:lstStyle>
          <a:p>
            <a:r>
              <a:t>Presented draft document to the Chief’s, received buy-in, support and feedback. Updated draft document.</a:t>
            </a:r>
          </a:p>
        </p:txBody>
      </p:sp>
      <p:sp>
        <p:nvSpPr>
          <p:cNvPr id="149" name="Shape"/>
          <p:cNvSpPr/>
          <p:nvPr/>
        </p:nvSpPr>
        <p:spPr>
          <a:xfrm>
            <a:off x="1838136" y="2680889"/>
            <a:ext cx="490979" cy="490979"/>
          </a:xfrm>
          <a:custGeom>
            <a:avLst/>
            <a:gdLst/>
            <a:ahLst/>
            <a:cxnLst>
              <a:cxn ang="0">
                <a:pos x="wd2" y="hd2"/>
              </a:cxn>
              <a:cxn ang="5400000">
                <a:pos x="wd2" y="hd2"/>
              </a:cxn>
              <a:cxn ang="10800000">
                <a:pos x="wd2" y="hd2"/>
              </a:cxn>
              <a:cxn ang="16200000">
                <a:pos x="wd2" y="hd2"/>
              </a:cxn>
            </a:cxnLst>
            <a:rect l="0" t="0" r="r" b="b"/>
            <a:pathLst>
              <a:path w="21367" h="21010" extrusionOk="0">
                <a:moveTo>
                  <a:pt x="8505" y="13647"/>
                </a:moveTo>
                <a:cubicBezTo>
                  <a:pt x="5529" y="13647"/>
                  <a:pt x="3116" y="11263"/>
                  <a:pt x="3116" y="8322"/>
                </a:cubicBezTo>
                <a:cubicBezTo>
                  <a:pt x="3116" y="5382"/>
                  <a:pt x="5529" y="2999"/>
                  <a:pt x="8505" y="2999"/>
                </a:cubicBezTo>
                <a:cubicBezTo>
                  <a:pt x="11481" y="2999"/>
                  <a:pt x="13894" y="5382"/>
                  <a:pt x="13894" y="8322"/>
                </a:cubicBezTo>
                <a:cubicBezTo>
                  <a:pt x="13894" y="11263"/>
                  <a:pt x="11481" y="13647"/>
                  <a:pt x="8505" y="13647"/>
                </a:cubicBezTo>
                <a:close/>
                <a:moveTo>
                  <a:pt x="21039" y="18205"/>
                </a:moveTo>
                <a:cubicBezTo>
                  <a:pt x="20257" y="17063"/>
                  <a:pt x="16910" y="14118"/>
                  <a:pt x="15508" y="12905"/>
                </a:cubicBezTo>
                <a:cubicBezTo>
                  <a:pt x="16378" y="11592"/>
                  <a:pt x="16888" y="10026"/>
                  <a:pt x="16888" y="8341"/>
                </a:cubicBezTo>
                <a:cubicBezTo>
                  <a:pt x="16888" y="3734"/>
                  <a:pt x="13108" y="0"/>
                  <a:pt x="8445" y="0"/>
                </a:cubicBezTo>
                <a:cubicBezTo>
                  <a:pt x="3781" y="0"/>
                  <a:pt x="0" y="3734"/>
                  <a:pt x="0" y="8341"/>
                </a:cubicBezTo>
                <a:cubicBezTo>
                  <a:pt x="0" y="12948"/>
                  <a:pt x="3781" y="16682"/>
                  <a:pt x="8445" y="16682"/>
                </a:cubicBezTo>
                <a:cubicBezTo>
                  <a:pt x="10043" y="16682"/>
                  <a:pt x="11532" y="16235"/>
                  <a:pt x="12806" y="15473"/>
                </a:cubicBezTo>
                <a:lnTo>
                  <a:pt x="18413" y="20577"/>
                </a:lnTo>
                <a:cubicBezTo>
                  <a:pt x="18413" y="20577"/>
                  <a:pt x="19615" y="21600"/>
                  <a:pt x="20819" y="20500"/>
                </a:cubicBezTo>
                <a:cubicBezTo>
                  <a:pt x="21600" y="19785"/>
                  <a:pt x="21427" y="18770"/>
                  <a:pt x="21039" y="18205"/>
                </a:cubicBezTo>
                <a:close/>
              </a:path>
            </a:pathLst>
          </a:cu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0" name="Shape"/>
          <p:cNvSpPr/>
          <p:nvPr/>
        </p:nvSpPr>
        <p:spPr>
          <a:xfrm>
            <a:off x="4278205" y="3821689"/>
            <a:ext cx="357112" cy="3830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1" name="Shape"/>
          <p:cNvSpPr/>
          <p:nvPr/>
        </p:nvSpPr>
        <p:spPr>
          <a:xfrm>
            <a:off x="4637826" y="3878491"/>
            <a:ext cx="282286" cy="32218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2" name="Shape"/>
          <p:cNvSpPr/>
          <p:nvPr/>
        </p:nvSpPr>
        <p:spPr>
          <a:xfrm flipH="1">
            <a:off x="3993410" y="3878491"/>
            <a:ext cx="282287" cy="32218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56" name="Group"/>
          <p:cNvGrpSpPr/>
          <p:nvPr/>
        </p:nvGrpSpPr>
        <p:grpSpPr>
          <a:xfrm>
            <a:off x="4855192" y="1072245"/>
            <a:ext cx="856920" cy="668593"/>
            <a:chOff x="0" y="0"/>
            <a:chExt cx="856919" cy="668591"/>
          </a:xfrm>
        </p:grpSpPr>
        <p:sp>
          <p:nvSpPr>
            <p:cNvPr id="153" name="Shape"/>
            <p:cNvSpPr/>
            <p:nvPr/>
          </p:nvSpPr>
          <p:spPr>
            <a:xfrm>
              <a:off x="249904" y="0"/>
              <a:ext cx="357111" cy="3830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4" name="Rectangle"/>
            <p:cNvSpPr/>
            <p:nvPr/>
          </p:nvSpPr>
          <p:spPr>
            <a:xfrm>
              <a:off x="0" y="377986"/>
              <a:ext cx="856920" cy="252147"/>
            </a:xfrm>
            <a:prstGeom prst="rect">
              <a:avLst/>
            </a:prstGeom>
            <a:solidFill>
              <a:srgbClr val="3197E0"/>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155" name="CEO"/>
            <p:cNvSpPr txBox="1"/>
            <p:nvPr/>
          </p:nvSpPr>
          <p:spPr>
            <a:xfrm>
              <a:off x="51856" y="391046"/>
              <a:ext cx="753207" cy="277546"/>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CEO</a:t>
              </a:r>
            </a:p>
          </p:txBody>
        </p:sp>
      </p:grpSp>
      <p:grpSp>
        <p:nvGrpSpPr>
          <p:cNvPr id="162" name="Group"/>
          <p:cNvGrpSpPr/>
          <p:nvPr/>
        </p:nvGrpSpPr>
        <p:grpSpPr>
          <a:xfrm>
            <a:off x="6912699" y="3200220"/>
            <a:ext cx="1082754" cy="650796"/>
            <a:chOff x="0" y="0"/>
            <a:chExt cx="1082752" cy="650795"/>
          </a:xfrm>
        </p:grpSpPr>
        <p:sp>
          <p:nvSpPr>
            <p:cNvPr id="157" name="Shape"/>
            <p:cNvSpPr/>
            <p:nvPr/>
          </p:nvSpPr>
          <p:spPr>
            <a:xfrm>
              <a:off x="362820" y="0"/>
              <a:ext cx="357111" cy="3830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8" name="Shape"/>
            <p:cNvSpPr/>
            <p:nvPr/>
          </p:nvSpPr>
          <p:spPr>
            <a:xfrm>
              <a:off x="722441" y="56802"/>
              <a:ext cx="282286" cy="32218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9" name="Shape"/>
            <p:cNvSpPr/>
            <p:nvPr/>
          </p:nvSpPr>
          <p:spPr>
            <a:xfrm flipH="1">
              <a:off x="78025" y="56802"/>
              <a:ext cx="282286" cy="32218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0" name="Rectangle"/>
            <p:cNvSpPr/>
            <p:nvPr/>
          </p:nvSpPr>
          <p:spPr>
            <a:xfrm>
              <a:off x="0" y="360190"/>
              <a:ext cx="1082753" cy="252146"/>
            </a:xfrm>
            <a:prstGeom prst="rect">
              <a:avLst/>
            </a:prstGeom>
            <a:solidFill>
              <a:srgbClr val="B9B9B9"/>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161" name="CHIEF"/>
            <p:cNvSpPr txBox="1"/>
            <p:nvPr/>
          </p:nvSpPr>
          <p:spPr>
            <a:xfrm>
              <a:off x="164772" y="373250"/>
              <a:ext cx="753207" cy="277546"/>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ctr" defTabSz="457200">
                <a:spcBef>
                  <a:spcPts val="5500"/>
                </a:spcBef>
                <a:defRPr sz="1400">
                  <a:solidFill>
                    <a:srgbClr val="FFFFFF"/>
                  </a:solidFill>
                  <a:latin typeface="Helvetica Neue Light"/>
                  <a:ea typeface="Helvetica Neue Light"/>
                  <a:cs typeface="Helvetica Neue Light"/>
                  <a:sym typeface="Helvetica Neue Light"/>
                </a:defRPr>
              </a:lvl1pPr>
            </a:lstStyle>
            <a:p>
              <a:r>
                <a:t>CHIEF</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Rectangle"/>
          <p:cNvSpPr/>
          <p:nvPr/>
        </p:nvSpPr>
        <p:spPr>
          <a:xfrm>
            <a:off x="-8286" y="497642"/>
            <a:ext cx="9160572" cy="54495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707" name="Rectangle"/>
          <p:cNvSpPr/>
          <p:nvPr/>
        </p:nvSpPr>
        <p:spPr>
          <a:xfrm>
            <a:off x="-8286" y="847376"/>
            <a:ext cx="9160572" cy="19522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708" name="Slide Number"/>
          <p:cNvSpPr txBox="1">
            <a:spLocks noGrp="1"/>
          </p:cNvSpPr>
          <p:nvPr>
            <p:ph type="sldNum" sz="quarter" idx="2"/>
          </p:nvPr>
        </p:nvSpPr>
        <p:spPr>
          <a:xfrm>
            <a:off x="8790547" y="6070435"/>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20</a:t>
            </a:fld>
            <a:endParaRPr/>
          </a:p>
        </p:txBody>
      </p:sp>
      <p:sp>
        <p:nvSpPr>
          <p:cNvPr id="709" name="Future customer personas."/>
          <p:cNvSpPr txBox="1">
            <a:spLocks noGrp="1"/>
          </p:cNvSpPr>
          <p:nvPr>
            <p:ph type="title"/>
          </p:nvPr>
        </p:nvSpPr>
        <p:spPr>
          <a:xfrm>
            <a:off x="2448146" y="70995"/>
            <a:ext cx="4247708" cy="344096"/>
          </a:xfrm>
          <a:prstGeom prst="rect">
            <a:avLst/>
          </a:prstGeom>
        </p:spPr>
        <p:txBody>
          <a:bodyPr lIns="45718" tIns="45718" rIns="45718" bIns="45718"/>
          <a:lstStyle>
            <a:lvl1pPr>
              <a:defRPr sz="1500" b="0">
                <a:latin typeface="Arial Rounded MT Bold"/>
                <a:ea typeface="Arial Rounded MT Bold"/>
                <a:cs typeface="Arial Rounded MT Bold"/>
                <a:sym typeface="Arial Rounded MT Bold"/>
              </a:defRPr>
            </a:lvl1pPr>
          </a:lstStyle>
          <a:p>
            <a:r>
              <a:t>Future customer personas. </a:t>
            </a:r>
          </a:p>
        </p:txBody>
      </p:sp>
      <p:grpSp>
        <p:nvGrpSpPr>
          <p:cNvPr id="715" name="Group"/>
          <p:cNvGrpSpPr/>
          <p:nvPr/>
        </p:nvGrpSpPr>
        <p:grpSpPr>
          <a:xfrm>
            <a:off x="2060530" y="1535828"/>
            <a:ext cx="1141816" cy="1124068"/>
            <a:chOff x="0" y="0"/>
            <a:chExt cx="1141815" cy="1124067"/>
          </a:xfrm>
        </p:grpSpPr>
        <p:sp>
          <p:nvSpPr>
            <p:cNvPr id="710" name="Oval"/>
            <p:cNvSpPr/>
            <p:nvPr/>
          </p:nvSpPr>
          <p:spPr>
            <a:xfrm>
              <a:off x="0" y="0"/>
              <a:ext cx="1141816" cy="1124068"/>
            </a:xfrm>
            <a:prstGeom prst="ellipse">
              <a:avLst/>
            </a:prstGeom>
            <a:solidFill>
              <a:srgbClr val="3484C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grpSp>
          <p:nvGrpSpPr>
            <p:cNvPr id="714" name="Group"/>
            <p:cNvGrpSpPr/>
            <p:nvPr/>
          </p:nvGrpSpPr>
          <p:grpSpPr>
            <a:xfrm>
              <a:off x="154686" y="389986"/>
              <a:ext cx="832444" cy="344096"/>
              <a:chOff x="0" y="0"/>
              <a:chExt cx="832443" cy="344095"/>
            </a:xfrm>
          </p:grpSpPr>
          <p:sp>
            <p:nvSpPr>
              <p:cNvPr id="711" name="Shape"/>
              <p:cNvSpPr/>
              <p:nvPr/>
            </p:nvSpPr>
            <p:spPr>
              <a:xfrm>
                <a:off x="255826" y="0"/>
                <a:ext cx="320789" cy="3440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12" name="Shape"/>
              <p:cNvSpPr/>
              <p:nvPr/>
            </p:nvSpPr>
            <p:spPr>
              <a:xfrm>
                <a:off x="578869" y="51025"/>
                <a:ext cx="253574" cy="28941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13" name="Shape"/>
              <p:cNvSpPr/>
              <p:nvPr/>
            </p:nvSpPr>
            <p:spPr>
              <a:xfrm flipH="1">
                <a:off x="-1" y="51025"/>
                <a:ext cx="253574" cy="28941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716" name="Oval"/>
          <p:cNvSpPr/>
          <p:nvPr/>
        </p:nvSpPr>
        <p:spPr>
          <a:xfrm>
            <a:off x="5743089" y="1535828"/>
            <a:ext cx="1141816" cy="1124068"/>
          </a:xfrm>
          <a:prstGeom prst="ellipse">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717" name="Rounded Rectangle"/>
          <p:cNvSpPr/>
          <p:nvPr/>
        </p:nvSpPr>
        <p:spPr>
          <a:xfrm>
            <a:off x="4777287" y="2989002"/>
            <a:ext cx="3073420" cy="834770"/>
          </a:xfrm>
          <a:prstGeom prst="roundRect">
            <a:avLst>
              <a:gd name="adj" fmla="val 2282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718" name="Rounded Rectangle"/>
          <p:cNvSpPr/>
          <p:nvPr/>
        </p:nvSpPr>
        <p:spPr>
          <a:xfrm>
            <a:off x="1094728" y="3463185"/>
            <a:ext cx="3073420" cy="834770"/>
          </a:xfrm>
          <a:prstGeom prst="roundRect">
            <a:avLst>
              <a:gd name="adj" fmla="val 2282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719" name="Customer Expectations"/>
          <p:cNvSpPr txBox="1"/>
          <p:nvPr/>
        </p:nvSpPr>
        <p:spPr>
          <a:xfrm>
            <a:off x="2060530" y="3513317"/>
            <a:ext cx="1141816"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Community Engaged</a:t>
            </a:r>
          </a:p>
        </p:txBody>
      </p:sp>
      <p:sp>
        <p:nvSpPr>
          <p:cNvPr id="720" name="Identify people and technology enablers that drive process efficiency;"/>
          <p:cNvSpPr txBox="1"/>
          <p:nvPr/>
        </p:nvSpPr>
        <p:spPr>
          <a:xfrm>
            <a:off x="1173656" y="3704433"/>
            <a:ext cx="2915564" cy="513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000">
                <a:latin typeface="Helvetica Neue Light"/>
                <a:ea typeface="Helvetica Neue Light"/>
                <a:cs typeface="Helvetica Neue Light"/>
                <a:sym typeface="Helvetica Neue Light"/>
              </a:defRPr>
            </a:lvl1pPr>
          </a:lstStyle>
          <a:p>
            <a:r>
              <a:t>Individuals who are actively engaging with the community they live in through environmental, social and political measures.</a:t>
            </a:r>
          </a:p>
        </p:txBody>
      </p:sp>
      <p:sp>
        <p:nvSpPr>
          <p:cNvPr id="721" name="Rounded Rectangle"/>
          <p:cNvSpPr/>
          <p:nvPr/>
        </p:nvSpPr>
        <p:spPr>
          <a:xfrm>
            <a:off x="1094728" y="4397840"/>
            <a:ext cx="3073420" cy="834770"/>
          </a:xfrm>
          <a:prstGeom prst="roundRect">
            <a:avLst>
              <a:gd name="adj" fmla="val 2282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722" name="Customer Expectations"/>
          <p:cNvSpPr txBox="1"/>
          <p:nvPr/>
        </p:nvSpPr>
        <p:spPr>
          <a:xfrm>
            <a:off x="2060530" y="4467313"/>
            <a:ext cx="1141816"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Inwardly Focussed</a:t>
            </a:r>
          </a:p>
        </p:txBody>
      </p:sp>
      <p:sp>
        <p:nvSpPr>
          <p:cNvPr id="723" name="Identify people and technology enablers that drive process efficiency;"/>
          <p:cNvSpPr txBox="1"/>
          <p:nvPr/>
        </p:nvSpPr>
        <p:spPr>
          <a:xfrm>
            <a:off x="1173656" y="4644233"/>
            <a:ext cx="2915564" cy="513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000">
                <a:latin typeface="Helvetica Neue Light"/>
                <a:ea typeface="Helvetica Neue Light"/>
                <a:cs typeface="Helvetica Neue Light"/>
                <a:sym typeface="Helvetica Neue Light"/>
              </a:defRPr>
            </a:lvl1pPr>
          </a:lstStyle>
          <a:p>
            <a:r>
              <a:t>Individuals who are interested in things that directly impact themselves and/or their social network (friends and family).</a:t>
            </a:r>
          </a:p>
        </p:txBody>
      </p:sp>
      <p:sp>
        <p:nvSpPr>
          <p:cNvPr id="724" name="Rounded Rectangle"/>
          <p:cNvSpPr/>
          <p:nvPr/>
        </p:nvSpPr>
        <p:spPr>
          <a:xfrm>
            <a:off x="4777287" y="3930513"/>
            <a:ext cx="3073420" cy="834770"/>
          </a:xfrm>
          <a:prstGeom prst="roundRect">
            <a:avLst>
              <a:gd name="adj" fmla="val 2282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725" name="Rounded Rectangle"/>
          <p:cNvSpPr/>
          <p:nvPr/>
        </p:nvSpPr>
        <p:spPr>
          <a:xfrm>
            <a:off x="4777287" y="4872023"/>
            <a:ext cx="3073420" cy="834771"/>
          </a:xfrm>
          <a:prstGeom prst="roundRect">
            <a:avLst>
              <a:gd name="adj" fmla="val 2282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726" name="Customer Expectations"/>
          <p:cNvSpPr txBox="1"/>
          <p:nvPr/>
        </p:nvSpPr>
        <p:spPr>
          <a:xfrm>
            <a:off x="5252365" y="3040368"/>
            <a:ext cx="212326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Proactively Managing Home</a:t>
            </a:r>
          </a:p>
        </p:txBody>
      </p:sp>
      <p:sp>
        <p:nvSpPr>
          <p:cNvPr id="727" name="Identify people and technology enablers that drive process efficiency;"/>
          <p:cNvSpPr txBox="1"/>
          <p:nvPr/>
        </p:nvSpPr>
        <p:spPr>
          <a:xfrm>
            <a:off x="4868915" y="3203700"/>
            <a:ext cx="2915564" cy="605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latin typeface="Helvetica Neue Light"/>
                <a:ea typeface="Helvetica Neue Light"/>
                <a:cs typeface="Helvetica Neue Light"/>
                <a:sym typeface="Helvetica Neue Light"/>
              </a:defRPr>
            </a:pPr>
            <a:r>
              <a:t>I</a:t>
            </a:r>
            <a:r>
              <a:rPr>
                <a:solidFill>
                  <a:srgbClr val="000000"/>
                </a:solidFill>
              </a:rPr>
              <a:t>ndividuals who proactively manage their household bills through automated payment options and invest in services or products to reduce consumption, driven by cost and/or sustainability.</a:t>
            </a:r>
          </a:p>
        </p:txBody>
      </p:sp>
      <p:sp>
        <p:nvSpPr>
          <p:cNvPr id="728" name="Customer Expectations"/>
          <p:cNvSpPr txBox="1"/>
          <p:nvPr/>
        </p:nvSpPr>
        <p:spPr>
          <a:xfrm>
            <a:off x="5252365" y="3978060"/>
            <a:ext cx="212326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Actively Managing Home</a:t>
            </a:r>
          </a:p>
        </p:txBody>
      </p:sp>
      <p:sp>
        <p:nvSpPr>
          <p:cNvPr id="729" name="Customer Expectations"/>
          <p:cNvSpPr txBox="1"/>
          <p:nvPr/>
        </p:nvSpPr>
        <p:spPr>
          <a:xfrm>
            <a:off x="5252365" y="4921026"/>
            <a:ext cx="2123264"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Reactively Managing Home</a:t>
            </a:r>
          </a:p>
        </p:txBody>
      </p:sp>
      <p:sp>
        <p:nvSpPr>
          <p:cNvPr id="730" name="Individuals who manage their bills to ensure they are paid on time and choose to make the payment themselves once the bill has arrived."/>
          <p:cNvSpPr txBox="1"/>
          <p:nvPr/>
        </p:nvSpPr>
        <p:spPr>
          <a:xfrm>
            <a:off x="4856215" y="4146967"/>
            <a:ext cx="2915564" cy="544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000">
                <a:latin typeface="Helvetica Neue Light"/>
                <a:ea typeface="Helvetica Neue Light"/>
                <a:cs typeface="Helvetica Neue Light"/>
                <a:sym typeface="Helvetica Neue Light"/>
              </a:defRPr>
            </a:lvl1pPr>
          </a:lstStyle>
          <a:p>
            <a:r>
              <a:t>Individuals who manage their bills to ensure they are paid on time and choose to make the payment themselves once the bill has arrived. </a:t>
            </a:r>
          </a:p>
        </p:txBody>
      </p:sp>
      <p:sp>
        <p:nvSpPr>
          <p:cNvPr id="731" name="Individuals who manage their bills and other household purchases/services as needed. These individuals may be likely to default."/>
          <p:cNvSpPr txBox="1"/>
          <p:nvPr/>
        </p:nvSpPr>
        <p:spPr>
          <a:xfrm>
            <a:off x="4918266" y="5070111"/>
            <a:ext cx="2791462" cy="544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000">
                <a:latin typeface="Helvetica Neue Light"/>
                <a:ea typeface="Helvetica Neue Light"/>
                <a:cs typeface="Helvetica Neue Light"/>
                <a:sym typeface="Helvetica Neue Light"/>
              </a:defRPr>
            </a:lvl1pPr>
          </a:lstStyle>
          <a:p>
            <a:r>
              <a:t>Individuals who manage their bills and other household purchases/services as needed. These individuals may be likely to default.</a:t>
            </a:r>
          </a:p>
        </p:txBody>
      </p:sp>
      <p:sp>
        <p:nvSpPr>
          <p:cNvPr id="732" name="Data Source: The Customer of the Future KPMG Feb 2018"/>
          <p:cNvSpPr txBox="1"/>
          <p:nvPr/>
        </p:nvSpPr>
        <p:spPr>
          <a:xfrm>
            <a:off x="663760" y="5715551"/>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
        <p:nvSpPr>
          <p:cNvPr id="733" name="Rounded Rectangle"/>
          <p:cNvSpPr/>
          <p:nvPr/>
        </p:nvSpPr>
        <p:spPr>
          <a:xfrm>
            <a:off x="2516007" y="659256"/>
            <a:ext cx="4111986" cy="532253"/>
          </a:xfrm>
          <a:prstGeom prst="roundRect">
            <a:avLst>
              <a:gd name="adj" fmla="val 35791"/>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734" name="Our account relationships are structured around an asset (water meter) and a bill. Transforming our account structure is a big task. Once completed it will enable Watercare to build and maintain 1:1 customer relationships."/>
          <p:cNvSpPr txBox="1"/>
          <p:nvPr/>
        </p:nvSpPr>
        <p:spPr>
          <a:xfrm>
            <a:off x="2676554" y="703610"/>
            <a:ext cx="3790892"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100">
                <a:latin typeface="Helvetica Neue Light"/>
                <a:ea typeface="Helvetica Neue Light"/>
                <a:cs typeface="Helvetica Neue Light"/>
                <a:sym typeface="Helvetica Neue Light"/>
              </a:defRPr>
            </a:lvl1pPr>
          </a:lstStyle>
          <a:p>
            <a:r>
              <a:t>Considering an individual’s relationship with their community and how they manage their homes.</a:t>
            </a:r>
          </a:p>
        </p:txBody>
      </p:sp>
      <p:sp>
        <p:nvSpPr>
          <p:cNvPr id="735" name="Shape"/>
          <p:cNvSpPr/>
          <p:nvPr/>
        </p:nvSpPr>
        <p:spPr>
          <a:xfrm>
            <a:off x="6049178" y="1877179"/>
            <a:ext cx="529638" cy="4159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928" y="4443"/>
                </a:lnTo>
                <a:lnTo>
                  <a:pt x="6928" y="1038"/>
                </a:lnTo>
                <a:lnTo>
                  <a:pt x="4177" y="1038"/>
                </a:lnTo>
                <a:lnTo>
                  <a:pt x="4177" y="7589"/>
                </a:lnTo>
                <a:lnTo>
                  <a:pt x="0" y="12357"/>
                </a:lnTo>
                <a:lnTo>
                  <a:pt x="3795" y="12357"/>
                </a:lnTo>
                <a:lnTo>
                  <a:pt x="3795" y="21600"/>
                </a:lnTo>
                <a:lnTo>
                  <a:pt x="6419" y="21600"/>
                </a:lnTo>
                <a:lnTo>
                  <a:pt x="6419" y="14368"/>
                </a:lnTo>
                <a:lnTo>
                  <a:pt x="9170" y="14368"/>
                </a:lnTo>
                <a:lnTo>
                  <a:pt x="9170" y="21600"/>
                </a:lnTo>
                <a:lnTo>
                  <a:pt x="17830" y="21600"/>
                </a:lnTo>
                <a:lnTo>
                  <a:pt x="17830" y="12357"/>
                </a:lnTo>
                <a:lnTo>
                  <a:pt x="21600" y="12357"/>
                </a:lnTo>
                <a:lnTo>
                  <a:pt x="10800" y="0"/>
                </a:ln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Rectangle"/>
          <p:cNvSpPr/>
          <p:nvPr/>
        </p:nvSpPr>
        <p:spPr>
          <a:xfrm>
            <a:off x="-8286" y="698500"/>
            <a:ext cx="9160572" cy="34409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738" name="What’s important to our customers and how are they managing their home?"/>
          <p:cNvSpPr txBox="1"/>
          <p:nvPr/>
        </p:nvSpPr>
        <p:spPr>
          <a:xfrm>
            <a:off x="457200" y="147874"/>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886967">
              <a:defRPr sz="1500">
                <a:solidFill>
                  <a:srgbClr val="213D58"/>
                </a:solidFill>
                <a:latin typeface="Arial Rounded MT Bold"/>
                <a:ea typeface="Arial Rounded MT Bold"/>
                <a:cs typeface="Arial Rounded MT Bold"/>
                <a:sym typeface="Arial Rounded MT Bold"/>
              </a:defRPr>
            </a:lvl1pPr>
          </a:lstStyle>
          <a:p>
            <a:r>
              <a:t>What’s important to our customers and how are they managing their home?</a:t>
            </a:r>
          </a:p>
        </p:txBody>
      </p:sp>
      <p:sp>
        <p:nvSpPr>
          <p:cNvPr id="739" name="Square"/>
          <p:cNvSpPr/>
          <p:nvPr/>
        </p:nvSpPr>
        <p:spPr>
          <a:xfrm>
            <a:off x="533872" y="3936607"/>
            <a:ext cx="1614936" cy="1614936"/>
          </a:xfrm>
          <a:prstGeom prst="rect">
            <a:avLst/>
          </a:pr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40" name="Square"/>
          <p:cNvSpPr/>
          <p:nvPr/>
        </p:nvSpPr>
        <p:spPr>
          <a:xfrm>
            <a:off x="533872" y="2184007"/>
            <a:ext cx="1614936" cy="1614936"/>
          </a:xfrm>
          <a:prstGeom prst="rect">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41" name="Rectangle"/>
          <p:cNvSpPr/>
          <p:nvPr/>
        </p:nvSpPr>
        <p:spPr>
          <a:xfrm>
            <a:off x="2270419" y="1145657"/>
            <a:ext cx="1979308" cy="900686"/>
          </a:xfrm>
          <a:prstGeom prst="rect">
            <a:avLst/>
          </a:prstGeom>
          <a:solidFill>
            <a:srgbClr val="99999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42" name="Rectangle"/>
          <p:cNvSpPr/>
          <p:nvPr/>
        </p:nvSpPr>
        <p:spPr>
          <a:xfrm>
            <a:off x="4369272" y="1145657"/>
            <a:ext cx="1979308" cy="900686"/>
          </a:xfrm>
          <a:prstGeom prst="rect">
            <a:avLst/>
          </a:pr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43" name="Rectangle"/>
          <p:cNvSpPr/>
          <p:nvPr/>
        </p:nvSpPr>
        <p:spPr>
          <a:xfrm>
            <a:off x="6477472" y="1145657"/>
            <a:ext cx="1979308" cy="900686"/>
          </a:xfrm>
          <a:prstGeom prst="rect">
            <a:avLst/>
          </a:prstGeom>
          <a:solidFill>
            <a:srgbClr val="E5E5E5"/>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44" name="Line"/>
          <p:cNvSpPr/>
          <p:nvPr/>
        </p:nvSpPr>
        <p:spPr>
          <a:xfrm flipV="1">
            <a:off x="4304825" y="1164707"/>
            <a:ext cx="3" cy="4406395"/>
          </a:xfrm>
          <a:prstGeom prst="line">
            <a:avLst/>
          </a:prstGeom>
          <a:ln w="25400">
            <a:solidFill>
              <a:srgbClr val="000000"/>
            </a:solidFill>
            <a:prstDash val="sysDot"/>
            <a:miter lim="400000"/>
          </a:ln>
        </p:spPr>
        <p:txBody>
          <a:bodyPr lIns="45718" tIns="45718" rIns="45718" bIns="45718"/>
          <a:lstStyle/>
          <a:p>
            <a:endParaRPr/>
          </a:p>
        </p:txBody>
      </p:sp>
      <p:sp>
        <p:nvSpPr>
          <p:cNvPr id="745" name="Line"/>
          <p:cNvSpPr/>
          <p:nvPr/>
        </p:nvSpPr>
        <p:spPr>
          <a:xfrm flipV="1">
            <a:off x="6413025" y="1145657"/>
            <a:ext cx="3" cy="4444496"/>
          </a:xfrm>
          <a:prstGeom prst="line">
            <a:avLst/>
          </a:prstGeom>
          <a:ln w="25400">
            <a:solidFill>
              <a:srgbClr val="000000"/>
            </a:solidFill>
            <a:prstDash val="sysDot"/>
            <a:miter lim="400000"/>
          </a:ln>
        </p:spPr>
        <p:txBody>
          <a:bodyPr lIns="45718" tIns="45718" rIns="45718" bIns="45718"/>
          <a:lstStyle/>
          <a:p>
            <a:endParaRPr/>
          </a:p>
        </p:txBody>
      </p:sp>
      <p:sp>
        <p:nvSpPr>
          <p:cNvPr id="746" name="Line"/>
          <p:cNvSpPr/>
          <p:nvPr/>
        </p:nvSpPr>
        <p:spPr>
          <a:xfrm>
            <a:off x="535231" y="3867774"/>
            <a:ext cx="7950876" cy="1"/>
          </a:xfrm>
          <a:prstGeom prst="line">
            <a:avLst/>
          </a:prstGeom>
          <a:ln w="25400">
            <a:solidFill>
              <a:srgbClr val="000000"/>
            </a:solidFill>
            <a:prstDash val="sysDot"/>
            <a:miter lim="400000"/>
          </a:ln>
        </p:spPr>
        <p:txBody>
          <a:bodyPr lIns="45718" tIns="45718" rIns="45718" bIns="45718"/>
          <a:lstStyle/>
          <a:p>
            <a:endParaRPr/>
          </a:p>
        </p:txBody>
      </p:sp>
      <p:sp>
        <p:nvSpPr>
          <p:cNvPr id="747" name="Line"/>
          <p:cNvSpPr/>
          <p:nvPr/>
        </p:nvSpPr>
        <p:spPr>
          <a:xfrm>
            <a:off x="535231" y="5600308"/>
            <a:ext cx="7976276" cy="1"/>
          </a:xfrm>
          <a:prstGeom prst="line">
            <a:avLst/>
          </a:prstGeom>
          <a:ln w="25400">
            <a:solidFill>
              <a:srgbClr val="000000"/>
            </a:solidFill>
            <a:prstDash val="sysDot"/>
            <a:miter lim="400000"/>
          </a:ln>
        </p:spPr>
        <p:txBody>
          <a:bodyPr lIns="45718" tIns="45718" rIns="45718" bIns="45718"/>
          <a:lstStyle/>
          <a:p>
            <a:endParaRPr/>
          </a:p>
        </p:txBody>
      </p:sp>
      <p:sp>
        <p:nvSpPr>
          <p:cNvPr id="748" name="Line"/>
          <p:cNvSpPr/>
          <p:nvPr/>
        </p:nvSpPr>
        <p:spPr>
          <a:xfrm flipV="1">
            <a:off x="8521226" y="1145657"/>
            <a:ext cx="2" cy="4444496"/>
          </a:xfrm>
          <a:prstGeom prst="line">
            <a:avLst/>
          </a:prstGeom>
          <a:ln w="25400">
            <a:solidFill>
              <a:srgbClr val="000000"/>
            </a:solidFill>
            <a:prstDash val="sysDot"/>
            <a:miter lim="400000"/>
          </a:ln>
        </p:spPr>
        <p:txBody>
          <a:bodyPr lIns="45718" tIns="45718" rIns="45718" bIns="45718"/>
          <a:lstStyle/>
          <a:p>
            <a:endParaRPr/>
          </a:p>
        </p:txBody>
      </p:sp>
      <p:sp>
        <p:nvSpPr>
          <p:cNvPr id="749" name="Community Engaged"/>
          <p:cNvSpPr txBox="1"/>
          <p:nvPr/>
        </p:nvSpPr>
        <p:spPr>
          <a:xfrm>
            <a:off x="540445" y="2359362"/>
            <a:ext cx="1585129" cy="447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b="1">
                <a:solidFill>
                  <a:srgbClr val="FFFFFF"/>
                </a:solidFill>
                <a:latin typeface="Helvetica Neue"/>
                <a:ea typeface="Helvetica Neue"/>
                <a:cs typeface="Helvetica Neue"/>
                <a:sym typeface="Helvetica Neue"/>
              </a:defRPr>
            </a:lvl1pPr>
          </a:lstStyle>
          <a:p>
            <a:r>
              <a:t>Community Engaged</a:t>
            </a:r>
          </a:p>
        </p:txBody>
      </p:sp>
      <p:sp>
        <p:nvSpPr>
          <p:cNvPr id="750" name="Actively involved in making an impact to the wider community."/>
          <p:cNvSpPr txBox="1"/>
          <p:nvPr/>
        </p:nvSpPr>
        <p:spPr>
          <a:xfrm>
            <a:off x="637779" y="2965957"/>
            <a:ext cx="1390463" cy="483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Actively involved in making an impact to the wider community.</a:t>
            </a:r>
          </a:p>
        </p:txBody>
      </p:sp>
      <p:sp>
        <p:nvSpPr>
          <p:cNvPr id="751" name="Inwardly Focussed"/>
          <p:cNvSpPr txBox="1"/>
          <p:nvPr/>
        </p:nvSpPr>
        <p:spPr>
          <a:xfrm>
            <a:off x="540445" y="4095314"/>
            <a:ext cx="1585129" cy="447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b="1">
                <a:solidFill>
                  <a:srgbClr val="FFFFFF"/>
                </a:solidFill>
                <a:latin typeface="Helvetica Neue"/>
                <a:ea typeface="Helvetica Neue"/>
                <a:cs typeface="Helvetica Neue"/>
                <a:sym typeface="Helvetica Neue"/>
              </a:defRPr>
            </a:lvl1pPr>
          </a:lstStyle>
          <a:p>
            <a:r>
              <a:t>Inwardly Focussed</a:t>
            </a:r>
          </a:p>
        </p:txBody>
      </p:sp>
      <p:sp>
        <p:nvSpPr>
          <p:cNvPr id="752" name="Focussed on their family and friends, make small actions on a larger scale."/>
          <p:cNvSpPr txBox="1"/>
          <p:nvPr/>
        </p:nvSpPr>
        <p:spPr>
          <a:xfrm>
            <a:off x="637779" y="4685562"/>
            <a:ext cx="1390463" cy="663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rPr dirty="0"/>
              <a:t>Focused on their family and friends, make small actions on a larger scale.</a:t>
            </a:r>
          </a:p>
        </p:txBody>
      </p:sp>
      <p:sp>
        <p:nvSpPr>
          <p:cNvPr id="753" name="Reactively managing home"/>
          <p:cNvSpPr txBox="1"/>
          <p:nvPr/>
        </p:nvSpPr>
        <p:spPr>
          <a:xfrm>
            <a:off x="2270419" y="1162872"/>
            <a:ext cx="1960615" cy="39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FFFFFF"/>
                </a:solidFill>
                <a:latin typeface="Helvetica Neue"/>
                <a:ea typeface="Helvetica Neue"/>
                <a:cs typeface="Helvetica Neue"/>
                <a:sym typeface="Helvetica Neue"/>
              </a:defRPr>
            </a:lvl1pPr>
          </a:lstStyle>
          <a:p>
            <a:r>
              <a:rPr dirty="0"/>
              <a:t>Reactively managing home</a:t>
            </a:r>
          </a:p>
        </p:txBody>
      </p:sp>
      <p:sp>
        <p:nvSpPr>
          <p:cNvPr id="754" name="Spends money as required"/>
          <p:cNvSpPr txBox="1"/>
          <p:nvPr/>
        </p:nvSpPr>
        <p:spPr>
          <a:xfrm>
            <a:off x="2555495" y="1607058"/>
            <a:ext cx="1390463" cy="315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rPr dirty="0"/>
              <a:t>Spends money as required</a:t>
            </a:r>
          </a:p>
        </p:txBody>
      </p:sp>
      <p:sp>
        <p:nvSpPr>
          <p:cNvPr id="755" name="Actively managing home"/>
          <p:cNvSpPr txBox="1"/>
          <p:nvPr/>
        </p:nvSpPr>
        <p:spPr>
          <a:xfrm>
            <a:off x="4369272" y="1267427"/>
            <a:ext cx="1960614" cy="186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FFFFFF"/>
                </a:solidFill>
                <a:latin typeface="Helvetica Neue"/>
                <a:ea typeface="Helvetica Neue"/>
                <a:cs typeface="Helvetica Neue"/>
                <a:sym typeface="Helvetica Neue"/>
              </a:defRPr>
            </a:lvl1pPr>
          </a:lstStyle>
          <a:p>
            <a:r>
              <a:t>Actively managing home</a:t>
            </a:r>
          </a:p>
        </p:txBody>
      </p:sp>
      <p:sp>
        <p:nvSpPr>
          <p:cNvPr id="756" name="Manages to a budget"/>
          <p:cNvSpPr txBox="1"/>
          <p:nvPr/>
        </p:nvSpPr>
        <p:spPr>
          <a:xfrm>
            <a:off x="4663695" y="1655576"/>
            <a:ext cx="1390463"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Manages to a budget</a:t>
            </a:r>
          </a:p>
        </p:txBody>
      </p:sp>
      <p:sp>
        <p:nvSpPr>
          <p:cNvPr id="757" name="Proactively managing home"/>
          <p:cNvSpPr txBox="1"/>
          <p:nvPr/>
        </p:nvSpPr>
        <p:spPr>
          <a:xfrm>
            <a:off x="6458779" y="1162872"/>
            <a:ext cx="1960614" cy="39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latin typeface="Helvetica Neue"/>
                <a:ea typeface="Helvetica Neue"/>
                <a:cs typeface="Helvetica Neue"/>
                <a:sym typeface="Helvetica Neue"/>
              </a:defRPr>
            </a:lvl1pPr>
          </a:lstStyle>
          <a:p>
            <a:r>
              <a:t>Proactively managing home</a:t>
            </a:r>
          </a:p>
        </p:txBody>
      </p:sp>
      <p:sp>
        <p:nvSpPr>
          <p:cNvPr id="758" name="Invests to see long-term return"/>
          <p:cNvSpPr txBox="1"/>
          <p:nvPr/>
        </p:nvSpPr>
        <p:spPr>
          <a:xfrm>
            <a:off x="6771895" y="1583722"/>
            <a:ext cx="1390463" cy="315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000" b="1">
                <a:latin typeface="Helvetica Neue"/>
                <a:ea typeface="Helvetica Neue"/>
                <a:cs typeface="Helvetica Neue"/>
                <a:sym typeface="Helvetica Neue"/>
              </a:defRPr>
            </a:lvl1pPr>
          </a:lstStyle>
          <a:p>
            <a:r>
              <a:t>Invests to see long-term return</a:t>
            </a:r>
          </a:p>
        </p:txBody>
      </p:sp>
      <p:sp>
        <p:nvSpPr>
          <p:cNvPr id="759" name="Line"/>
          <p:cNvSpPr/>
          <p:nvPr/>
        </p:nvSpPr>
        <p:spPr>
          <a:xfrm>
            <a:off x="537402" y="2127874"/>
            <a:ext cx="7959236" cy="1"/>
          </a:xfrm>
          <a:prstGeom prst="line">
            <a:avLst/>
          </a:prstGeom>
          <a:ln w="25400">
            <a:solidFill>
              <a:srgbClr val="000000"/>
            </a:solidFill>
            <a:prstDash val="sysDot"/>
            <a:miter lim="400000"/>
          </a:ln>
        </p:spPr>
        <p:txBody>
          <a:bodyPr lIns="45718" tIns="45718" rIns="45718" bIns="45718"/>
          <a:lstStyle/>
          <a:p>
            <a:endParaRPr/>
          </a:p>
        </p:txBody>
      </p:sp>
      <p:sp>
        <p:nvSpPr>
          <p:cNvPr id="760" name="Line"/>
          <p:cNvSpPr/>
          <p:nvPr/>
        </p:nvSpPr>
        <p:spPr>
          <a:xfrm flipV="1">
            <a:off x="2209325" y="1156467"/>
            <a:ext cx="3" cy="4406396"/>
          </a:xfrm>
          <a:prstGeom prst="line">
            <a:avLst/>
          </a:prstGeom>
          <a:ln w="25400">
            <a:solidFill>
              <a:srgbClr val="000000"/>
            </a:solidFill>
            <a:prstDash val="sysDot"/>
            <a:miter lim="400000"/>
          </a:ln>
        </p:spPr>
        <p:txBody>
          <a:bodyPr lIns="45718" tIns="45718" rIns="45718" bIns="45718"/>
          <a:lstStyle/>
          <a:p>
            <a:endParaRPr/>
          </a:p>
        </p:txBody>
      </p:sp>
      <p:pic>
        <p:nvPicPr>
          <p:cNvPr id="761" name="page2image1805408.jpg" descr="page2image1805408.jpg"/>
          <p:cNvPicPr>
            <a:picLocks noChangeAspect="1"/>
          </p:cNvPicPr>
          <p:nvPr/>
        </p:nvPicPr>
        <p:blipFill>
          <a:blip r:embed="rId2"/>
          <a:stretch>
            <a:fillRect/>
          </a:stretch>
        </p:blipFill>
        <p:spPr>
          <a:xfrm>
            <a:off x="4916343" y="2588011"/>
            <a:ext cx="726590" cy="1089886"/>
          </a:xfrm>
          <a:prstGeom prst="rect">
            <a:avLst/>
          </a:prstGeom>
          <a:ln w="12700">
            <a:miter lim="400000"/>
          </a:ln>
        </p:spPr>
      </p:pic>
      <p:sp>
        <p:nvSpPr>
          <p:cNvPr id="762" name="Text"/>
          <p:cNvSpPr txBox="1"/>
          <p:nvPr/>
        </p:nvSpPr>
        <p:spPr>
          <a:xfrm>
            <a:off x="7880152" y="-25159919"/>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763" name="Tracey, 44                       “Family Matters”"/>
          <p:cNvSpPr txBox="1"/>
          <p:nvPr/>
        </p:nvSpPr>
        <p:spPr>
          <a:xfrm>
            <a:off x="6632212" y="2208860"/>
            <a:ext cx="1390462"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Tracey, 44                       “Family Matters”</a:t>
            </a:r>
          </a:p>
        </p:txBody>
      </p:sp>
      <p:pic>
        <p:nvPicPr>
          <p:cNvPr id="764" name="page4image3869408.png" descr="page4image3869408.png"/>
          <p:cNvPicPr>
            <a:picLocks noChangeAspect="1"/>
          </p:cNvPicPr>
          <p:nvPr/>
        </p:nvPicPr>
        <p:blipFill>
          <a:blip r:embed="rId3"/>
          <a:stretch>
            <a:fillRect/>
          </a:stretch>
        </p:blipFill>
        <p:spPr>
          <a:xfrm>
            <a:off x="2807093" y="4355141"/>
            <a:ext cx="803513" cy="1089886"/>
          </a:xfrm>
          <a:prstGeom prst="rect">
            <a:avLst/>
          </a:prstGeom>
          <a:ln w="12700">
            <a:miter lim="400000"/>
          </a:ln>
        </p:spPr>
      </p:pic>
      <p:sp>
        <p:nvSpPr>
          <p:cNvPr id="765" name="Text"/>
          <p:cNvSpPr txBox="1"/>
          <p:nvPr/>
        </p:nvSpPr>
        <p:spPr>
          <a:xfrm>
            <a:off x="2773864" y="-28880191"/>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766" name="Jennifer, 26                       “Mindful Millenial”"/>
          <p:cNvSpPr txBox="1"/>
          <p:nvPr/>
        </p:nvSpPr>
        <p:spPr>
          <a:xfrm>
            <a:off x="2375118" y="3925485"/>
            <a:ext cx="1390463"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Jennifer, 26                       “Mindful Millenial”</a:t>
            </a:r>
          </a:p>
        </p:txBody>
      </p:sp>
      <p:sp>
        <p:nvSpPr>
          <p:cNvPr id="767" name="Ruby, 72                       “Stable and Secure”"/>
          <p:cNvSpPr txBox="1"/>
          <p:nvPr/>
        </p:nvSpPr>
        <p:spPr>
          <a:xfrm>
            <a:off x="2388760" y="2208860"/>
            <a:ext cx="1390463"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Ruby, 72                       “Stable and Secure”</a:t>
            </a:r>
          </a:p>
        </p:txBody>
      </p:sp>
      <p:pic>
        <p:nvPicPr>
          <p:cNvPr id="768" name="page13image3808928.png" descr="page13image3808928.png"/>
          <p:cNvPicPr>
            <a:picLocks noChangeAspect="1"/>
          </p:cNvPicPr>
          <p:nvPr/>
        </p:nvPicPr>
        <p:blipFill>
          <a:blip r:embed="rId4"/>
          <a:stretch>
            <a:fillRect/>
          </a:stretch>
        </p:blipFill>
        <p:spPr>
          <a:xfrm>
            <a:off x="2758426" y="2424141"/>
            <a:ext cx="803513" cy="1315367"/>
          </a:xfrm>
          <a:prstGeom prst="rect">
            <a:avLst/>
          </a:prstGeom>
          <a:ln w="12700">
            <a:miter lim="400000"/>
          </a:ln>
        </p:spPr>
      </p:pic>
      <p:sp>
        <p:nvSpPr>
          <p:cNvPr id="769" name="Text"/>
          <p:cNvSpPr txBox="1"/>
          <p:nvPr/>
        </p:nvSpPr>
        <p:spPr>
          <a:xfrm>
            <a:off x="2298571" y="-11974549"/>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770" name="page12image3826176.png" descr="page12image3826176.png"/>
          <p:cNvPicPr>
            <a:picLocks noChangeAspect="1"/>
          </p:cNvPicPr>
          <p:nvPr/>
        </p:nvPicPr>
        <p:blipFill>
          <a:blip r:embed="rId5"/>
          <a:stretch>
            <a:fillRect/>
          </a:stretch>
        </p:blipFill>
        <p:spPr>
          <a:xfrm>
            <a:off x="4888426" y="4282899"/>
            <a:ext cx="782423" cy="1187528"/>
          </a:xfrm>
          <a:prstGeom prst="rect">
            <a:avLst/>
          </a:prstGeom>
          <a:ln w="12700">
            <a:miter lim="400000"/>
          </a:ln>
        </p:spPr>
      </p:pic>
      <p:sp>
        <p:nvSpPr>
          <p:cNvPr id="771" name="Text"/>
          <p:cNvSpPr txBox="1"/>
          <p:nvPr/>
        </p:nvSpPr>
        <p:spPr>
          <a:xfrm>
            <a:off x="1882388" y="-4841975"/>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772" name="Jim, 60                       “Lifestyle and Leisure”"/>
          <p:cNvSpPr txBox="1"/>
          <p:nvPr/>
        </p:nvSpPr>
        <p:spPr>
          <a:xfrm>
            <a:off x="4483318" y="3925485"/>
            <a:ext cx="1390463"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Jim, 60                       “Lifestyle and Leisure”</a:t>
            </a:r>
          </a:p>
        </p:txBody>
      </p:sp>
      <p:pic>
        <p:nvPicPr>
          <p:cNvPr id="773" name="page11image3815200.png" descr="page11image3815200.png"/>
          <p:cNvPicPr>
            <a:picLocks noChangeAspect="1"/>
          </p:cNvPicPr>
          <p:nvPr/>
        </p:nvPicPr>
        <p:blipFill>
          <a:blip r:embed="rId6"/>
          <a:stretch>
            <a:fillRect/>
          </a:stretch>
        </p:blipFill>
        <p:spPr>
          <a:xfrm>
            <a:off x="7071309" y="2588012"/>
            <a:ext cx="735553" cy="1089885"/>
          </a:xfrm>
          <a:prstGeom prst="rect">
            <a:avLst/>
          </a:prstGeom>
          <a:ln w="12700">
            <a:miter lim="400000"/>
          </a:ln>
        </p:spPr>
      </p:pic>
      <p:sp>
        <p:nvSpPr>
          <p:cNvPr id="774" name="Text"/>
          <p:cNvSpPr txBox="1"/>
          <p:nvPr/>
        </p:nvSpPr>
        <p:spPr>
          <a:xfrm>
            <a:off x="-1362288" y="-16319510"/>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775" name="Kim, 32                       “Open Opportunist”"/>
          <p:cNvSpPr txBox="1"/>
          <p:nvPr/>
        </p:nvSpPr>
        <p:spPr>
          <a:xfrm>
            <a:off x="4483318" y="2162778"/>
            <a:ext cx="1390463" cy="315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Kim, 32                       “Open Opportunist”</a:t>
            </a:r>
          </a:p>
        </p:txBody>
      </p:sp>
      <p:pic>
        <p:nvPicPr>
          <p:cNvPr id="776" name="page8image3896064.png" descr="page8image3896064.png"/>
          <p:cNvPicPr>
            <a:picLocks noChangeAspect="1"/>
          </p:cNvPicPr>
          <p:nvPr/>
        </p:nvPicPr>
        <p:blipFill>
          <a:blip r:embed="rId7"/>
          <a:stretch>
            <a:fillRect/>
          </a:stretch>
        </p:blipFill>
        <p:spPr>
          <a:xfrm>
            <a:off x="7139626" y="4315324"/>
            <a:ext cx="741819" cy="1187528"/>
          </a:xfrm>
          <a:prstGeom prst="rect">
            <a:avLst/>
          </a:prstGeom>
          <a:ln w="12700">
            <a:miter lim="400000"/>
          </a:ln>
        </p:spPr>
      </p:pic>
      <p:sp>
        <p:nvSpPr>
          <p:cNvPr id="777" name="Text"/>
          <p:cNvSpPr txBox="1"/>
          <p:nvPr/>
        </p:nvSpPr>
        <p:spPr>
          <a:xfrm>
            <a:off x="2944884" y="-9114850"/>
            <a:ext cx="142239" cy="414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778" name="Tim, 30                      “Success Seeker”"/>
          <p:cNvSpPr txBox="1"/>
          <p:nvPr/>
        </p:nvSpPr>
        <p:spPr>
          <a:xfrm>
            <a:off x="6598811" y="3921845"/>
            <a:ext cx="1390461"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000" b="1">
                <a:latin typeface="Helvetica Neue"/>
                <a:ea typeface="Helvetica Neue"/>
                <a:cs typeface="Helvetica Neue"/>
                <a:sym typeface="Helvetica Neue"/>
              </a:defRPr>
            </a:lvl1pPr>
          </a:lstStyle>
          <a:p>
            <a:r>
              <a:t>Tim, 30                      “Success Seeker”</a:t>
            </a:r>
          </a:p>
        </p:txBody>
      </p:sp>
      <p:sp>
        <p:nvSpPr>
          <p:cNvPr id="779" name="Data Source: The Customer of the Future KPMG Feb 2018"/>
          <p:cNvSpPr txBox="1"/>
          <p:nvPr/>
        </p:nvSpPr>
        <p:spPr>
          <a:xfrm>
            <a:off x="533433" y="5740951"/>
            <a:ext cx="3935357"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rPr dirty="0"/>
              <a:t>Data Source: WSAA - The Customer of the Future KPMG Feb 2018</a:t>
            </a:r>
          </a:p>
        </p:txBody>
      </p:sp>
      <p:sp>
        <p:nvSpPr>
          <p:cNvPr id="780" name="Slide Number"/>
          <p:cNvSpPr txBox="1">
            <a:spLocks noGrp="1"/>
          </p:cNvSpPr>
          <p:nvPr>
            <p:ph type="sldNum" sz="quarter" idx="2"/>
          </p:nvPr>
        </p:nvSpPr>
        <p:spPr>
          <a:xfrm>
            <a:off x="8881260" y="5992609"/>
            <a:ext cx="237340"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defRPr>
            </a:lvl1p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783" name="What do our customers need?"/>
          <p:cNvSpPr txBox="1"/>
          <p:nvPr/>
        </p:nvSpPr>
        <p:spPr>
          <a:xfrm>
            <a:off x="457200" y="129753"/>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What do our customers need?</a:t>
            </a:r>
          </a:p>
        </p:txBody>
      </p:sp>
      <p:sp>
        <p:nvSpPr>
          <p:cNvPr id="784" name="Rectangle"/>
          <p:cNvSpPr/>
          <p:nvPr/>
        </p:nvSpPr>
        <p:spPr>
          <a:xfrm>
            <a:off x="-8286" y="698500"/>
            <a:ext cx="9160572" cy="34409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785" name="Slide Number"/>
          <p:cNvSpPr txBox="1">
            <a:spLocks noGrp="1"/>
          </p:cNvSpPr>
          <p:nvPr>
            <p:ph type="sldNum" sz="quarter" idx="2"/>
          </p:nvPr>
        </p:nvSpPr>
        <p:spPr>
          <a:xfrm>
            <a:off x="8868560" y="6113706"/>
            <a:ext cx="237340"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defRPr>
            </a:lvl1pPr>
          </a:lstStyle>
          <a:p>
            <a:fld id="{86CB4B4D-7CA3-9044-876B-883B54F8677D}" type="slidenum">
              <a:t>22</a:t>
            </a:fld>
            <a:endParaRPr/>
          </a:p>
        </p:txBody>
      </p:sp>
      <p:sp>
        <p:nvSpPr>
          <p:cNvPr id="786" name="Data Source: The Customer of the Future KPMG Feb 2018"/>
          <p:cNvSpPr txBox="1"/>
          <p:nvPr/>
        </p:nvSpPr>
        <p:spPr>
          <a:xfrm>
            <a:off x="619376" y="5846285"/>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
        <p:nvSpPr>
          <p:cNvPr id="787" name="Shape"/>
          <p:cNvSpPr/>
          <p:nvPr/>
        </p:nvSpPr>
        <p:spPr>
          <a:xfrm>
            <a:off x="4571129" y="1204349"/>
            <a:ext cx="1329307" cy="3790709"/>
          </a:xfrm>
          <a:custGeom>
            <a:avLst/>
            <a:gdLst/>
            <a:ahLst/>
            <a:cxnLst>
              <a:cxn ang="0">
                <a:pos x="wd2" y="hd2"/>
              </a:cxn>
              <a:cxn ang="5400000">
                <a:pos x="wd2" y="hd2"/>
              </a:cxn>
              <a:cxn ang="10800000">
                <a:pos x="wd2" y="hd2"/>
              </a:cxn>
              <a:cxn ang="16200000">
                <a:pos x="wd2" y="hd2"/>
              </a:cxn>
            </a:cxnLst>
            <a:rect l="0" t="0" r="r" b="b"/>
            <a:pathLst>
              <a:path w="21591" h="21181" extrusionOk="0">
                <a:moveTo>
                  <a:pt x="11" y="0"/>
                </a:moveTo>
                <a:cubicBezTo>
                  <a:pt x="-4" y="5326"/>
                  <a:pt x="-4" y="10652"/>
                  <a:pt x="11" y="15978"/>
                </a:cubicBezTo>
                <a:cubicBezTo>
                  <a:pt x="11" y="16143"/>
                  <a:pt x="12" y="16308"/>
                  <a:pt x="11" y="16472"/>
                </a:cubicBezTo>
                <a:cubicBezTo>
                  <a:pt x="9" y="16758"/>
                  <a:pt x="3" y="17044"/>
                  <a:pt x="71" y="17329"/>
                </a:cubicBezTo>
                <a:cubicBezTo>
                  <a:pt x="299" y="18286"/>
                  <a:pt x="1359" y="19205"/>
                  <a:pt x="3170" y="19924"/>
                </a:cubicBezTo>
                <a:cubicBezTo>
                  <a:pt x="7395" y="21599"/>
                  <a:pt x="14194" y="21600"/>
                  <a:pt x="18415" y="19924"/>
                </a:cubicBezTo>
                <a:cubicBezTo>
                  <a:pt x="20275" y="19185"/>
                  <a:pt x="21341" y="18233"/>
                  <a:pt x="21535" y="17245"/>
                </a:cubicBezTo>
                <a:cubicBezTo>
                  <a:pt x="21583" y="17000"/>
                  <a:pt x="21577" y="16754"/>
                  <a:pt x="21575" y="16508"/>
                </a:cubicBezTo>
                <a:cubicBezTo>
                  <a:pt x="21573" y="16310"/>
                  <a:pt x="21574" y="16112"/>
                  <a:pt x="21575" y="15915"/>
                </a:cubicBezTo>
                <a:cubicBezTo>
                  <a:pt x="21596" y="10610"/>
                  <a:pt x="21596" y="5305"/>
                  <a:pt x="21575" y="0"/>
                </a:cubicBezTo>
                <a:lnTo>
                  <a:pt x="11" y="0"/>
                </a:lnTo>
                <a:close/>
              </a:path>
            </a:pathLst>
          </a:cu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88" name="Circle"/>
          <p:cNvSpPr/>
          <p:nvPr/>
        </p:nvSpPr>
        <p:spPr>
          <a:xfrm>
            <a:off x="4733193" y="3821693"/>
            <a:ext cx="1005165" cy="1005163"/>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89" name="Shape"/>
          <p:cNvSpPr/>
          <p:nvPr/>
        </p:nvSpPr>
        <p:spPr>
          <a:xfrm>
            <a:off x="3248298" y="1208385"/>
            <a:ext cx="1328894" cy="4159131"/>
          </a:xfrm>
          <a:custGeom>
            <a:avLst/>
            <a:gdLst/>
            <a:ahLst/>
            <a:cxnLst>
              <a:cxn ang="0">
                <a:pos x="wd2" y="hd2"/>
              </a:cxn>
              <a:cxn ang="5400000">
                <a:pos x="wd2" y="hd2"/>
              </a:cxn>
              <a:cxn ang="10800000">
                <a:pos x="wd2" y="hd2"/>
              </a:cxn>
              <a:cxn ang="16200000">
                <a:pos x="wd2" y="hd2"/>
              </a:cxn>
            </a:cxnLst>
            <a:rect l="0" t="0" r="r" b="b"/>
            <a:pathLst>
              <a:path w="21593" h="21085" extrusionOk="0">
                <a:moveTo>
                  <a:pt x="8" y="0"/>
                </a:moveTo>
                <a:cubicBezTo>
                  <a:pt x="-3" y="4898"/>
                  <a:pt x="-3" y="9795"/>
                  <a:pt x="8" y="14693"/>
                </a:cubicBezTo>
                <a:cubicBezTo>
                  <a:pt x="8" y="14895"/>
                  <a:pt x="9" y="15098"/>
                  <a:pt x="8" y="15300"/>
                </a:cubicBezTo>
                <a:cubicBezTo>
                  <a:pt x="6" y="15651"/>
                  <a:pt x="1" y="16003"/>
                  <a:pt x="68" y="16352"/>
                </a:cubicBezTo>
                <a:cubicBezTo>
                  <a:pt x="296" y="17528"/>
                  <a:pt x="1356" y="18658"/>
                  <a:pt x="3169" y="19541"/>
                </a:cubicBezTo>
                <a:cubicBezTo>
                  <a:pt x="7396" y="21599"/>
                  <a:pt x="14197" y="21600"/>
                  <a:pt x="18420" y="19541"/>
                </a:cubicBezTo>
                <a:cubicBezTo>
                  <a:pt x="20281" y="18633"/>
                  <a:pt x="21348" y="17463"/>
                  <a:pt x="21541" y="16249"/>
                </a:cubicBezTo>
                <a:cubicBezTo>
                  <a:pt x="21589" y="15948"/>
                  <a:pt x="21583" y="15646"/>
                  <a:pt x="21581" y="15343"/>
                </a:cubicBezTo>
                <a:cubicBezTo>
                  <a:pt x="21580" y="15101"/>
                  <a:pt x="21580" y="14858"/>
                  <a:pt x="21581" y="14615"/>
                </a:cubicBezTo>
                <a:cubicBezTo>
                  <a:pt x="21597" y="9743"/>
                  <a:pt x="21597" y="4872"/>
                  <a:pt x="21581" y="0"/>
                </a:cubicBezTo>
                <a:lnTo>
                  <a:pt x="8" y="0"/>
                </a:lnTo>
                <a:close/>
              </a:path>
            </a:pathLst>
          </a:cu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0" name="Circle"/>
          <p:cNvSpPr/>
          <p:nvPr/>
        </p:nvSpPr>
        <p:spPr>
          <a:xfrm>
            <a:off x="3410238" y="4222679"/>
            <a:ext cx="1005165" cy="1005163"/>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1" name="Shape"/>
          <p:cNvSpPr/>
          <p:nvPr/>
        </p:nvSpPr>
        <p:spPr>
          <a:xfrm>
            <a:off x="602425" y="1207512"/>
            <a:ext cx="1329172" cy="4216263"/>
          </a:xfrm>
          <a:custGeom>
            <a:avLst/>
            <a:gdLst/>
            <a:ahLst/>
            <a:cxnLst>
              <a:cxn ang="0">
                <a:pos x="wd2" y="hd2"/>
              </a:cxn>
              <a:cxn ang="5400000">
                <a:pos x="wd2" y="hd2"/>
              </a:cxn>
              <a:cxn ang="10800000">
                <a:pos x="wd2" y="hd2"/>
              </a:cxn>
              <a:cxn ang="16200000">
                <a:pos x="wd2" y="hd2"/>
              </a:cxn>
            </a:cxnLst>
            <a:rect l="0" t="0" r="r" b="b"/>
            <a:pathLst>
              <a:path w="21591" h="21161" extrusionOk="0">
                <a:moveTo>
                  <a:pt x="10" y="0"/>
                </a:moveTo>
                <a:cubicBezTo>
                  <a:pt x="-4" y="5237"/>
                  <a:pt x="-4" y="10474"/>
                  <a:pt x="10" y="15712"/>
                </a:cubicBezTo>
                <a:cubicBezTo>
                  <a:pt x="10" y="15884"/>
                  <a:pt x="11" y="16057"/>
                  <a:pt x="10" y="16229"/>
                </a:cubicBezTo>
                <a:cubicBezTo>
                  <a:pt x="8" y="16528"/>
                  <a:pt x="2" y="16828"/>
                  <a:pt x="70" y="17126"/>
                </a:cubicBezTo>
                <a:cubicBezTo>
                  <a:pt x="298" y="18129"/>
                  <a:pt x="1358" y="19092"/>
                  <a:pt x="3170" y="19844"/>
                </a:cubicBezTo>
                <a:cubicBezTo>
                  <a:pt x="7395" y="21599"/>
                  <a:pt x="14194" y="21600"/>
                  <a:pt x="18416" y="19844"/>
                </a:cubicBezTo>
                <a:cubicBezTo>
                  <a:pt x="20277" y="19071"/>
                  <a:pt x="21343" y="18073"/>
                  <a:pt x="21536" y="17038"/>
                </a:cubicBezTo>
                <a:cubicBezTo>
                  <a:pt x="21584" y="16782"/>
                  <a:pt x="21578" y="16524"/>
                  <a:pt x="21576" y="16266"/>
                </a:cubicBezTo>
                <a:cubicBezTo>
                  <a:pt x="21575" y="16059"/>
                  <a:pt x="21575" y="15852"/>
                  <a:pt x="21576" y="15645"/>
                </a:cubicBezTo>
                <a:cubicBezTo>
                  <a:pt x="21596" y="10430"/>
                  <a:pt x="21596" y="5215"/>
                  <a:pt x="21576" y="0"/>
                </a:cubicBezTo>
                <a:lnTo>
                  <a:pt x="10" y="0"/>
                </a:ln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2" name="Circle"/>
          <p:cNvSpPr/>
          <p:nvPr/>
        </p:nvSpPr>
        <p:spPr>
          <a:xfrm>
            <a:off x="764420" y="4281260"/>
            <a:ext cx="1005163" cy="1005165"/>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3" name="Shape"/>
          <p:cNvSpPr/>
          <p:nvPr/>
        </p:nvSpPr>
        <p:spPr>
          <a:xfrm>
            <a:off x="1925165" y="1207651"/>
            <a:ext cx="1329508" cy="4434669"/>
          </a:xfrm>
          <a:custGeom>
            <a:avLst/>
            <a:gdLst/>
            <a:ahLst/>
            <a:cxnLst>
              <a:cxn ang="0">
                <a:pos x="wd2" y="hd2"/>
              </a:cxn>
              <a:cxn ang="5400000">
                <a:pos x="wd2" y="hd2"/>
              </a:cxn>
              <a:cxn ang="10800000">
                <a:pos x="wd2" y="hd2"/>
              </a:cxn>
              <a:cxn ang="16200000">
                <a:pos x="wd2" y="hd2"/>
              </a:cxn>
            </a:cxnLst>
            <a:rect l="0" t="0" r="r" b="b"/>
            <a:pathLst>
              <a:path w="21590" h="21217" extrusionOk="0">
                <a:moveTo>
                  <a:pt x="13" y="0"/>
                </a:moveTo>
                <a:cubicBezTo>
                  <a:pt x="-4" y="5488"/>
                  <a:pt x="-4" y="10976"/>
                  <a:pt x="13" y="16465"/>
                </a:cubicBezTo>
                <a:cubicBezTo>
                  <a:pt x="13" y="16615"/>
                  <a:pt x="13" y="16766"/>
                  <a:pt x="13" y="16916"/>
                </a:cubicBezTo>
                <a:cubicBezTo>
                  <a:pt x="11" y="17177"/>
                  <a:pt x="5" y="17439"/>
                  <a:pt x="73" y="17698"/>
                </a:cubicBezTo>
                <a:cubicBezTo>
                  <a:pt x="300" y="18573"/>
                  <a:pt x="1360" y="19413"/>
                  <a:pt x="3171" y="20069"/>
                </a:cubicBezTo>
                <a:cubicBezTo>
                  <a:pt x="7395" y="21599"/>
                  <a:pt x="14192" y="21600"/>
                  <a:pt x="18413" y="20069"/>
                </a:cubicBezTo>
                <a:cubicBezTo>
                  <a:pt x="20273" y="19394"/>
                  <a:pt x="21339" y="18524"/>
                  <a:pt x="21532" y="17622"/>
                </a:cubicBezTo>
                <a:cubicBezTo>
                  <a:pt x="21580" y="17398"/>
                  <a:pt x="21574" y="17173"/>
                  <a:pt x="21572" y="16948"/>
                </a:cubicBezTo>
                <a:cubicBezTo>
                  <a:pt x="21570" y="16768"/>
                  <a:pt x="21571" y="16587"/>
                  <a:pt x="21572" y="16407"/>
                </a:cubicBezTo>
                <a:cubicBezTo>
                  <a:pt x="21596" y="10938"/>
                  <a:pt x="21596" y="5469"/>
                  <a:pt x="21572" y="0"/>
                </a:cubicBezTo>
                <a:lnTo>
                  <a:pt x="13"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4" name="Know me and let me know you;…"/>
          <p:cNvSpPr txBox="1"/>
          <p:nvPr/>
        </p:nvSpPr>
        <p:spPr>
          <a:xfrm>
            <a:off x="724009" y="1833121"/>
            <a:ext cx="1085974" cy="2167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Know me and let me know you;</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Give me a voice, make me proud of my city; </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Help me reduce my consumption and costs.</a:t>
            </a:r>
          </a:p>
        </p:txBody>
      </p:sp>
      <p:sp>
        <p:nvSpPr>
          <p:cNvPr id="795" name="Circle"/>
          <p:cNvSpPr/>
          <p:nvPr/>
        </p:nvSpPr>
        <p:spPr>
          <a:xfrm>
            <a:off x="2087329" y="4517667"/>
            <a:ext cx="1005163" cy="1005165"/>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6" name="Shape"/>
          <p:cNvSpPr/>
          <p:nvPr/>
        </p:nvSpPr>
        <p:spPr>
          <a:xfrm>
            <a:off x="5893627" y="1208387"/>
            <a:ext cx="1329721" cy="4233689"/>
          </a:xfrm>
          <a:custGeom>
            <a:avLst/>
            <a:gdLst/>
            <a:ahLst/>
            <a:cxnLst>
              <a:cxn ang="0">
                <a:pos x="wd2" y="hd2"/>
              </a:cxn>
              <a:cxn ang="5400000">
                <a:pos x="wd2" y="hd2"/>
              </a:cxn>
              <a:cxn ang="10800000">
                <a:pos x="wd2" y="hd2"/>
              </a:cxn>
              <a:cxn ang="16200000">
                <a:pos x="wd2" y="hd2"/>
              </a:cxn>
            </a:cxnLst>
            <a:rect l="0" t="0" r="r" b="b"/>
            <a:pathLst>
              <a:path w="21589" h="21247" extrusionOk="0">
                <a:moveTo>
                  <a:pt x="13" y="0"/>
                </a:moveTo>
                <a:cubicBezTo>
                  <a:pt x="-5" y="5623"/>
                  <a:pt x="-5" y="11246"/>
                  <a:pt x="13" y="16869"/>
                </a:cubicBezTo>
                <a:cubicBezTo>
                  <a:pt x="14" y="17007"/>
                  <a:pt x="14" y="17146"/>
                  <a:pt x="13" y="17284"/>
                </a:cubicBezTo>
                <a:cubicBezTo>
                  <a:pt x="12" y="17525"/>
                  <a:pt x="6" y="17766"/>
                  <a:pt x="74" y="18005"/>
                </a:cubicBezTo>
                <a:cubicBezTo>
                  <a:pt x="301" y="18811"/>
                  <a:pt x="1361" y="19585"/>
                  <a:pt x="3172" y="20189"/>
                </a:cubicBezTo>
                <a:cubicBezTo>
                  <a:pt x="7395" y="21600"/>
                  <a:pt x="14190" y="21600"/>
                  <a:pt x="18410" y="20189"/>
                </a:cubicBezTo>
                <a:cubicBezTo>
                  <a:pt x="20269" y="19568"/>
                  <a:pt x="21335" y="18766"/>
                  <a:pt x="21528" y="17935"/>
                </a:cubicBezTo>
                <a:cubicBezTo>
                  <a:pt x="21576" y="17728"/>
                  <a:pt x="21570" y="17521"/>
                  <a:pt x="21568" y="17314"/>
                </a:cubicBezTo>
                <a:cubicBezTo>
                  <a:pt x="21567" y="17148"/>
                  <a:pt x="21568" y="16981"/>
                  <a:pt x="21568" y="16815"/>
                </a:cubicBezTo>
                <a:cubicBezTo>
                  <a:pt x="21595" y="11210"/>
                  <a:pt x="21595" y="5605"/>
                  <a:pt x="21568" y="0"/>
                </a:cubicBezTo>
                <a:lnTo>
                  <a:pt x="13" y="0"/>
                </a:lnTo>
                <a:close/>
              </a:path>
            </a:pathLst>
          </a:custGeom>
          <a:solidFill>
            <a:srgbClr val="99999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797" name="Circle"/>
          <p:cNvSpPr/>
          <p:nvPr/>
        </p:nvSpPr>
        <p:spPr>
          <a:xfrm>
            <a:off x="6055921" y="4269144"/>
            <a:ext cx="1005163" cy="1005163"/>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798" name="page4image3869408.png" descr="page4image3869408.png"/>
          <p:cNvPicPr>
            <a:picLocks noChangeAspect="1"/>
          </p:cNvPicPr>
          <p:nvPr/>
        </p:nvPicPr>
        <p:blipFill>
          <a:blip r:embed="rId2"/>
          <a:stretch>
            <a:fillRect/>
          </a:stretch>
        </p:blipFill>
        <p:spPr>
          <a:xfrm>
            <a:off x="982688" y="4398207"/>
            <a:ext cx="568616" cy="771271"/>
          </a:xfrm>
          <a:prstGeom prst="rect">
            <a:avLst/>
          </a:prstGeom>
          <a:ln w="12700">
            <a:miter lim="400000"/>
          </a:ln>
        </p:spPr>
      </p:pic>
      <p:sp>
        <p:nvSpPr>
          <p:cNvPr id="799" name="Jennifer, 26                       “Mindful Millenial”"/>
          <p:cNvSpPr txBox="1"/>
          <p:nvPr/>
        </p:nvSpPr>
        <p:spPr>
          <a:xfrm>
            <a:off x="700013" y="1306162"/>
            <a:ext cx="1133966"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Jennifer, 26                       “Mindful Millenial”</a:t>
            </a:r>
          </a:p>
        </p:txBody>
      </p:sp>
      <p:sp>
        <p:nvSpPr>
          <p:cNvPr id="800" name="Give me data  and educate me to effectively manage my consumption;…"/>
          <p:cNvSpPr txBox="1"/>
          <p:nvPr/>
        </p:nvSpPr>
        <p:spPr>
          <a:xfrm>
            <a:off x="2046924" y="1798740"/>
            <a:ext cx="1085974" cy="2357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Give me data  and educate me to effectively manage my consumption;</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Anticipate my needs;</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Make it easy for me and respect my limited time.</a:t>
            </a:r>
          </a:p>
        </p:txBody>
      </p:sp>
      <p:sp>
        <p:nvSpPr>
          <p:cNvPr id="801" name="Tim, 30                      “Success Seeker”"/>
          <p:cNvSpPr txBox="1"/>
          <p:nvPr/>
        </p:nvSpPr>
        <p:spPr>
          <a:xfrm>
            <a:off x="1980495" y="1307135"/>
            <a:ext cx="1228443"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Tim, 30                      “Success Seeker”</a:t>
            </a:r>
          </a:p>
        </p:txBody>
      </p:sp>
      <p:pic>
        <p:nvPicPr>
          <p:cNvPr id="802" name="page8image3896064.png" descr="page8image3896064.png"/>
          <p:cNvPicPr>
            <a:picLocks noChangeAspect="1"/>
          </p:cNvPicPr>
          <p:nvPr/>
        </p:nvPicPr>
        <p:blipFill>
          <a:blip r:embed="rId3"/>
          <a:stretch>
            <a:fillRect/>
          </a:stretch>
        </p:blipFill>
        <p:spPr>
          <a:xfrm>
            <a:off x="2349014" y="4634614"/>
            <a:ext cx="481794" cy="771271"/>
          </a:xfrm>
          <a:prstGeom prst="rect">
            <a:avLst/>
          </a:prstGeom>
          <a:ln w="12700">
            <a:miter lim="400000"/>
          </a:ln>
        </p:spPr>
      </p:pic>
      <p:sp>
        <p:nvSpPr>
          <p:cNvPr id="803" name="Educate me on water efficiency to reduce my costs;…"/>
          <p:cNvSpPr txBox="1"/>
          <p:nvPr/>
        </p:nvSpPr>
        <p:spPr>
          <a:xfrm>
            <a:off x="3364758" y="1798740"/>
            <a:ext cx="1085974" cy="2319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Educate me on water efficiency to reduce my costs;</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Give me data, so I can educate my kids on the impact of their behaviours and actions.</a:t>
            </a:r>
          </a:p>
        </p:txBody>
      </p:sp>
      <p:sp>
        <p:nvSpPr>
          <p:cNvPr id="804" name="Tracy, 44                       “Family Matters”"/>
          <p:cNvSpPr txBox="1"/>
          <p:nvPr/>
        </p:nvSpPr>
        <p:spPr>
          <a:xfrm>
            <a:off x="3345843" y="1306162"/>
            <a:ext cx="1133966"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Tracy, 44                       “Family Matters”</a:t>
            </a:r>
          </a:p>
        </p:txBody>
      </p:sp>
      <p:pic>
        <p:nvPicPr>
          <p:cNvPr id="805" name="page12image3826176.png" descr="page12image3826176.png"/>
          <p:cNvPicPr>
            <a:picLocks noChangeAspect="1"/>
          </p:cNvPicPr>
          <p:nvPr/>
        </p:nvPicPr>
        <p:blipFill>
          <a:blip r:embed="rId4"/>
          <a:stretch>
            <a:fillRect/>
          </a:stretch>
        </p:blipFill>
        <p:spPr>
          <a:xfrm>
            <a:off x="4981715" y="3938640"/>
            <a:ext cx="508165" cy="771270"/>
          </a:xfrm>
          <a:prstGeom prst="rect">
            <a:avLst/>
          </a:prstGeom>
          <a:ln w="12700">
            <a:miter lim="400000"/>
          </a:ln>
        </p:spPr>
      </p:pic>
      <p:sp>
        <p:nvSpPr>
          <p:cNvPr id="806" name="Support me in reducing costs as I move into retirement;…"/>
          <p:cNvSpPr txBox="1"/>
          <p:nvPr/>
        </p:nvSpPr>
        <p:spPr>
          <a:xfrm>
            <a:off x="4687730" y="2027340"/>
            <a:ext cx="1085974" cy="1557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Support me in reducing costs as I move into retirement;</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Allow me to manage costs all in one place.</a:t>
            </a:r>
          </a:p>
        </p:txBody>
      </p:sp>
      <p:sp>
        <p:nvSpPr>
          <p:cNvPr id="807" name="Jim, 60                      “Lifestyle &amp; Leisure”"/>
          <p:cNvSpPr txBox="1"/>
          <p:nvPr/>
        </p:nvSpPr>
        <p:spPr>
          <a:xfrm>
            <a:off x="4782257" y="1306162"/>
            <a:ext cx="907080" cy="604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Jim, 60                      “Lifestyle &amp; Leisure”</a:t>
            </a:r>
          </a:p>
        </p:txBody>
      </p:sp>
      <p:pic>
        <p:nvPicPr>
          <p:cNvPr id="808" name="page13image3808928.png" descr="page13image3808928.png"/>
          <p:cNvPicPr>
            <a:picLocks noChangeAspect="1"/>
          </p:cNvPicPr>
          <p:nvPr/>
        </p:nvPicPr>
        <p:blipFill>
          <a:blip r:embed="rId5"/>
          <a:stretch>
            <a:fillRect/>
          </a:stretch>
        </p:blipFill>
        <p:spPr>
          <a:xfrm>
            <a:off x="6322954" y="4336245"/>
            <a:ext cx="471143" cy="771270"/>
          </a:xfrm>
          <a:prstGeom prst="rect">
            <a:avLst/>
          </a:prstGeom>
          <a:ln w="12700">
            <a:miter lim="400000"/>
          </a:ln>
        </p:spPr>
      </p:pic>
      <p:sp>
        <p:nvSpPr>
          <p:cNvPr id="809" name="Support me so I don’t lose my independence;…"/>
          <p:cNvSpPr txBox="1"/>
          <p:nvPr/>
        </p:nvSpPr>
        <p:spPr>
          <a:xfrm>
            <a:off x="5991543" y="2046823"/>
            <a:ext cx="1133966" cy="1748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Support me so I don’t lose my independence;</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Give me a voice so I can educate my grand children on smart water ways.</a:t>
            </a:r>
          </a:p>
        </p:txBody>
      </p:sp>
      <p:sp>
        <p:nvSpPr>
          <p:cNvPr id="810" name="Ruby, 72                      “Stable &amp; Secure”"/>
          <p:cNvSpPr txBox="1"/>
          <p:nvPr/>
        </p:nvSpPr>
        <p:spPr>
          <a:xfrm>
            <a:off x="6120433" y="1338345"/>
            <a:ext cx="1085974" cy="604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Ruby, 72                      “Stable &amp; Secure”</a:t>
            </a:r>
          </a:p>
        </p:txBody>
      </p:sp>
      <p:sp>
        <p:nvSpPr>
          <p:cNvPr id="811" name="Shape"/>
          <p:cNvSpPr/>
          <p:nvPr/>
        </p:nvSpPr>
        <p:spPr>
          <a:xfrm>
            <a:off x="7211855" y="1208387"/>
            <a:ext cx="1329720" cy="4129145"/>
          </a:xfrm>
          <a:custGeom>
            <a:avLst/>
            <a:gdLst/>
            <a:ahLst/>
            <a:cxnLst>
              <a:cxn ang="0">
                <a:pos x="wd2" y="hd2"/>
              </a:cxn>
              <a:cxn ang="5400000">
                <a:pos x="wd2" y="hd2"/>
              </a:cxn>
              <a:cxn ang="10800000">
                <a:pos x="wd2" y="hd2"/>
              </a:cxn>
              <a:cxn ang="16200000">
                <a:pos x="wd2" y="hd2"/>
              </a:cxn>
            </a:cxnLst>
            <a:rect l="0" t="0" r="r" b="b"/>
            <a:pathLst>
              <a:path w="21589" h="21247" extrusionOk="0">
                <a:moveTo>
                  <a:pt x="13" y="0"/>
                </a:moveTo>
                <a:cubicBezTo>
                  <a:pt x="-5" y="5623"/>
                  <a:pt x="-5" y="11246"/>
                  <a:pt x="13" y="16869"/>
                </a:cubicBezTo>
                <a:cubicBezTo>
                  <a:pt x="14" y="17007"/>
                  <a:pt x="14" y="17146"/>
                  <a:pt x="13" y="17284"/>
                </a:cubicBezTo>
                <a:cubicBezTo>
                  <a:pt x="12" y="17525"/>
                  <a:pt x="6" y="17766"/>
                  <a:pt x="74" y="18005"/>
                </a:cubicBezTo>
                <a:cubicBezTo>
                  <a:pt x="301" y="18811"/>
                  <a:pt x="1361" y="19585"/>
                  <a:pt x="3172" y="20189"/>
                </a:cubicBezTo>
                <a:cubicBezTo>
                  <a:pt x="7395" y="21600"/>
                  <a:pt x="14190" y="21600"/>
                  <a:pt x="18410" y="20189"/>
                </a:cubicBezTo>
                <a:cubicBezTo>
                  <a:pt x="20269" y="19568"/>
                  <a:pt x="21335" y="18766"/>
                  <a:pt x="21528" y="17935"/>
                </a:cubicBezTo>
                <a:cubicBezTo>
                  <a:pt x="21576" y="17728"/>
                  <a:pt x="21570" y="17521"/>
                  <a:pt x="21568" y="17314"/>
                </a:cubicBezTo>
                <a:cubicBezTo>
                  <a:pt x="21567" y="17148"/>
                  <a:pt x="21568" y="16981"/>
                  <a:pt x="21568" y="16815"/>
                </a:cubicBezTo>
                <a:cubicBezTo>
                  <a:pt x="21595" y="11210"/>
                  <a:pt x="21595" y="5605"/>
                  <a:pt x="21568" y="0"/>
                </a:cubicBezTo>
                <a:lnTo>
                  <a:pt x="13" y="0"/>
                </a:lnTo>
                <a:close/>
              </a:path>
            </a:pathLst>
          </a:custGeom>
          <a:solidFill>
            <a:srgbClr val="79797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12" name="Circle"/>
          <p:cNvSpPr/>
          <p:nvPr/>
        </p:nvSpPr>
        <p:spPr>
          <a:xfrm>
            <a:off x="7374134" y="4116744"/>
            <a:ext cx="1005163" cy="1005163"/>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13" name="page11image3815200.png" descr="page11image3815200.png"/>
          <p:cNvPicPr>
            <a:picLocks noChangeAspect="1"/>
          </p:cNvPicPr>
          <p:nvPr/>
        </p:nvPicPr>
        <p:blipFill>
          <a:blip r:embed="rId6"/>
          <a:stretch>
            <a:fillRect/>
          </a:stretch>
        </p:blipFill>
        <p:spPr>
          <a:xfrm>
            <a:off x="3660661" y="4351742"/>
            <a:ext cx="504168" cy="747037"/>
          </a:xfrm>
          <a:prstGeom prst="rect">
            <a:avLst/>
          </a:prstGeom>
          <a:ln w="12700">
            <a:miter lim="400000"/>
          </a:ln>
        </p:spPr>
      </p:pic>
      <p:pic>
        <p:nvPicPr>
          <p:cNvPr id="814" name="page2image1805408.jpg" descr="page2image1805408.jpg"/>
          <p:cNvPicPr>
            <a:picLocks noChangeAspect="1"/>
          </p:cNvPicPr>
          <p:nvPr/>
        </p:nvPicPr>
        <p:blipFill>
          <a:blip r:embed="rId7"/>
          <a:stretch>
            <a:fillRect/>
          </a:stretch>
        </p:blipFill>
        <p:spPr>
          <a:xfrm>
            <a:off x="7619624" y="4221038"/>
            <a:ext cx="514181" cy="771270"/>
          </a:xfrm>
          <a:prstGeom prst="rect">
            <a:avLst/>
          </a:prstGeom>
          <a:ln w="12700">
            <a:miter lim="400000"/>
          </a:ln>
        </p:spPr>
      </p:pic>
      <p:sp>
        <p:nvSpPr>
          <p:cNvPr id="815" name="Support me in reducing costs as I move into retirement;…"/>
          <p:cNvSpPr txBox="1"/>
          <p:nvPr/>
        </p:nvSpPr>
        <p:spPr>
          <a:xfrm>
            <a:off x="7278358" y="1904704"/>
            <a:ext cx="1085974" cy="2091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100">
                <a:solidFill>
                  <a:srgbClr val="FFFFFF"/>
                </a:solidFill>
                <a:latin typeface="Helvetica Neue Light"/>
                <a:ea typeface="Helvetica Neue Light"/>
                <a:cs typeface="Helvetica Neue Light"/>
                <a:sym typeface="Helvetica Neue Light"/>
              </a:defRPr>
            </a:pPr>
            <a:r>
              <a:t>As a renter I feel vulnerable</a:t>
            </a:r>
          </a:p>
          <a:p>
            <a:pPr marL="114300" indent="-114300" defTabSz="584200">
              <a:spcBef>
                <a:spcPts val="300"/>
              </a:spcBef>
              <a:buSzPct val="100000"/>
              <a:buChar char="•"/>
              <a:defRPr sz="1100">
                <a:solidFill>
                  <a:srgbClr val="FFFFFF"/>
                </a:solidFill>
                <a:latin typeface="Helvetica Neue Light"/>
                <a:ea typeface="Helvetica Neue Light"/>
                <a:cs typeface="Helvetica Neue Light"/>
                <a:sym typeface="Helvetica Neue Light"/>
              </a:defRPr>
            </a:pPr>
            <a:r>
              <a:t>I want to be in control of my money</a:t>
            </a:r>
          </a:p>
          <a:p>
            <a:pPr marL="114300" indent="-114300" defTabSz="584200">
              <a:spcBef>
                <a:spcPts val="300"/>
              </a:spcBef>
              <a:buSzPct val="100000"/>
              <a:buChar char="•"/>
              <a:defRPr sz="1100">
                <a:solidFill>
                  <a:srgbClr val="FFFFFF"/>
                </a:solidFill>
                <a:latin typeface="Helvetica Neue Light"/>
                <a:ea typeface="Helvetica Neue Light"/>
                <a:cs typeface="Helvetica Neue Light"/>
                <a:sym typeface="Helvetica Neue Light"/>
              </a:defRPr>
            </a:pPr>
            <a:r>
              <a:t>As an immigrant my community is very important</a:t>
            </a:r>
          </a:p>
          <a:p>
            <a:pPr marL="114300" indent="-114300" defTabSz="584200">
              <a:spcBef>
                <a:spcPts val="300"/>
              </a:spcBef>
              <a:buSzPct val="100000"/>
              <a:buChar char="•"/>
              <a:defRPr sz="1100">
                <a:solidFill>
                  <a:srgbClr val="FFFFFF"/>
                </a:solidFill>
                <a:latin typeface="Helvetica Neue Light"/>
                <a:ea typeface="Helvetica Neue Light"/>
                <a:cs typeface="Helvetica Neue Light"/>
                <a:sym typeface="Helvetica Neue Light"/>
              </a:defRPr>
            </a:pPr>
            <a:r>
              <a:t>Mobile apps make my life much easier </a:t>
            </a:r>
          </a:p>
        </p:txBody>
      </p:sp>
      <p:sp>
        <p:nvSpPr>
          <p:cNvPr id="816" name="Jim, 60                      “Lifestyle &amp; Leisure”"/>
          <p:cNvSpPr txBox="1"/>
          <p:nvPr/>
        </p:nvSpPr>
        <p:spPr>
          <a:xfrm>
            <a:off x="7367805" y="1304263"/>
            <a:ext cx="907081" cy="523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10000"/>
              </a:lnSpc>
              <a:spcBef>
                <a:spcPts val="3000"/>
              </a:spcBef>
              <a:defRPr sz="1100">
                <a:solidFill>
                  <a:srgbClr val="FFFFFF"/>
                </a:solidFill>
                <a:latin typeface="Helvetica Neue Light"/>
                <a:ea typeface="Helvetica Neue Light"/>
                <a:cs typeface="Helvetica Neue Light"/>
                <a:sym typeface="Helvetica Neue Light"/>
              </a:defRPr>
            </a:lvl1pPr>
          </a:lstStyle>
          <a:p>
            <a:r>
              <a:t>Kim (32)                      “Open Opportunist”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How can we support the future needs of our customers?"/>
          <p:cNvSpPr txBox="1"/>
          <p:nvPr/>
        </p:nvSpPr>
        <p:spPr>
          <a:xfrm>
            <a:off x="457200" y="307313"/>
            <a:ext cx="8229600" cy="431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How can we support the future needs of our customers?</a:t>
            </a:r>
          </a:p>
        </p:txBody>
      </p:sp>
      <p:sp>
        <p:nvSpPr>
          <p:cNvPr id="819" name="Data Source: The Customer of the Future KPMG Feb 2018"/>
          <p:cNvSpPr txBox="1"/>
          <p:nvPr/>
        </p:nvSpPr>
        <p:spPr>
          <a:xfrm>
            <a:off x="585032" y="5719956"/>
            <a:ext cx="3935356"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WSAA - The Customer of the Future KPMG Feb 2018</a:t>
            </a:r>
          </a:p>
        </p:txBody>
      </p:sp>
      <p:sp>
        <p:nvSpPr>
          <p:cNvPr id="820" name="Slide Number"/>
          <p:cNvSpPr txBox="1">
            <a:spLocks noGrp="1"/>
          </p:cNvSpPr>
          <p:nvPr>
            <p:ph type="sldNum" sz="quarter" idx="2"/>
          </p:nvPr>
        </p:nvSpPr>
        <p:spPr>
          <a:xfrm>
            <a:off x="8868560" y="5992609"/>
            <a:ext cx="237340"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defRPr>
            </a:lvl1pPr>
          </a:lstStyle>
          <a:p>
            <a:fld id="{86CB4B4D-7CA3-9044-876B-883B54F8677D}" type="slidenum">
              <a:t>23</a:t>
            </a:fld>
            <a:endParaRPr/>
          </a:p>
        </p:txBody>
      </p:sp>
      <p:sp>
        <p:nvSpPr>
          <p:cNvPr id="821" name="Shape"/>
          <p:cNvSpPr/>
          <p:nvPr/>
        </p:nvSpPr>
        <p:spPr>
          <a:xfrm>
            <a:off x="4569069" y="1672685"/>
            <a:ext cx="1329307" cy="3678861"/>
          </a:xfrm>
          <a:custGeom>
            <a:avLst/>
            <a:gdLst/>
            <a:ahLst/>
            <a:cxnLst>
              <a:cxn ang="0">
                <a:pos x="wd2" y="hd2"/>
              </a:cxn>
              <a:cxn ang="5400000">
                <a:pos x="wd2" y="hd2"/>
              </a:cxn>
              <a:cxn ang="10800000">
                <a:pos x="wd2" y="hd2"/>
              </a:cxn>
              <a:cxn ang="16200000">
                <a:pos x="wd2" y="hd2"/>
              </a:cxn>
            </a:cxnLst>
            <a:rect l="0" t="0" r="r" b="b"/>
            <a:pathLst>
              <a:path w="21591" h="21181" extrusionOk="0">
                <a:moveTo>
                  <a:pt x="11" y="0"/>
                </a:moveTo>
                <a:cubicBezTo>
                  <a:pt x="-4" y="5326"/>
                  <a:pt x="-4" y="10652"/>
                  <a:pt x="11" y="15978"/>
                </a:cubicBezTo>
                <a:cubicBezTo>
                  <a:pt x="11" y="16143"/>
                  <a:pt x="12" y="16308"/>
                  <a:pt x="11" y="16472"/>
                </a:cubicBezTo>
                <a:cubicBezTo>
                  <a:pt x="9" y="16758"/>
                  <a:pt x="3" y="17044"/>
                  <a:pt x="71" y="17329"/>
                </a:cubicBezTo>
                <a:cubicBezTo>
                  <a:pt x="299" y="18286"/>
                  <a:pt x="1359" y="19205"/>
                  <a:pt x="3170" y="19924"/>
                </a:cubicBezTo>
                <a:cubicBezTo>
                  <a:pt x="7395" y="21599"/>
                  <a:pt x="14194" y="21600"/>
                  <a:pt x="18415" y="19924"/>
                </a:cubicBezTo>
                <a:cubicBezTo>
                  <a:pt x="20275" y="19185"/>
                  <a:pt x="21341" y="18233"/>
                  <a:pt x="21535" y="17245"/>
                </a:cubicBezTo>
                <a:cubicBezTo>
                  <a:pt x="21583" y="17000"/>
                  <a:pt x="21577" y="16754"/>
                  <a:pt x="21575" y="16508"/>
                </a:cubicBezTo>
                <a:cubicBezTo>
                  <a:pt x="21573" y="16310"/>
                  <a:pt x="21574" y="16112"/>
                  <a:pt x="21575" y="15915"/>
                </a:cubicBezTo>
                <a:cubicBezTo>
                  <a:pt x="21596" y="10610"/>
                  <a:pt x="21596" y="5305"/>
                  <a:pt x="21575" y="0"/>
                </a:cubicBezTo>
                <a:lnTo>
                  <a:pt x="11" y="0"/>
                </a:lnTo>
                <a:close/>
              </a:path>
            </a:pathLst>
          </a:cu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22" name="Shape"/>
          <p:cNvSpPr/>
          <p:nvPr/>
        </p:nvSpPr>
        <p:spPr>
          <a:xfrm>
            <a:off x="3246239" y="1676721"/>
            <a:ext cx="1328894" cy="3358093"/>
          </a:xfrm>
          <a:custGeom>
            <a:avLst/>
            <a:gdLst/>
            <a:ahLst/>
            <a:cxnLst>
              <a:cxn ang="0">
                <a:pos x="wd2" y="hd2"/>
              </a:cxn>
              <a:cxn ang="5400000">
                <a:pos x="wd2" y="hd2"/>
              </a:cxn>
              <a:cxn ang="10800000">
                <a:pos x="wd2" y="hd2"/>
              </a:cxn>
              <a:cxn ang="16200000">
                <a:pos x="wd2" y="hd2"/>
              </a:cxn>
            </a:cxnLst>
            <a:rect l="0" t="0" r="r" b="b"/>
            <a:pathLst>
              <a:path w="21593" h="21085" extrusionOk="0">
                <a:moveTo>
                  <a:pt x="8" y="0"/>
                </a:moveTo>
                <a:cubicBezTo>
                  <a:pt x="-3" y="4898"/>
                  <a:pt x="-3" y="9795"/>
                  <a:pt x="8" y="14693"/>
                </a:cubicBezTo>
                <a:cubicBezTo>
                  <a:pt x="8" y="14895"/>
                  <a:pt x="9" y="15098"/>
                  <a:pt x="8" y="15300"/>
                </a:cubicBezTo>
                <a:cubicBezTo>
                  <a:pt x="6" y="15651"/>
                  <a:pt x="1" y="16003"/>
                  <a:pt x="68" y="16352"/>
                </a:cubicBezTo>
                <a:cubicBezTo>
                  <a:pt x="296" y="17528"/>
                  <a:pt x="1356" y="18658"/>
                  <a:pt x="3169" y="19541"/>
                </a:cubicBezTo>
                <a:cubicBezTo>
                  <a:pt x="7396" y="21599"/>
                  <a:pt x="14197" y="21600"/>
                  <a:pt x="18420" y="19541"/>
                </a:cubicBezTo>
                <a:cubicBezTo>
                  <a:pt x="20281" y="18633"/>
                  <a:pt x="21348" y="17463"/>
                  <a:pt x="21541" y="16249"/>
                </a:cubicBezTo>
                <a:cubicBezTo>
                  <a:pt x="21589" y="15948"/>
                  <a:pt x="21583" y="15646"/>
                  <a:pt x="21581" y="15343"/>
                </a:cubicBezTo>
                <a:cubicBezTo>
                  <a:pt x="21580" y="15101"/>
                  <a:pt x="21580" y="14858"/>
                  <a:pt x="21581" y="14615"/>
                </a:cubicBezTo>
                <a:cubicBezTo>
                  <a:pt x="21597" y="9743"/>
                  <a:pt x="21597" y="4872"/>
                  <a:pt x="21581" y="0"/>
                </a:cubicBezTo>
                <a:lnTo>
                  <a:pt x="8" y="0"/>
                </a:lnTo>
                <a:close/>
              </a:path>
            </a:pathLst>
          </a:cu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23" name="Shape"/>
          <p:cNvSpPr/>
          <p:nvPr/>
        </p:nvSpPr>
        <p:spPr>
          <a:xfrm>
            <a:off x="600365" y="1675848"/>
            <a:ext cx="1329173" cy="3261944"/>
          </a:xfrm>
          <a:custGeom>
            <a:avLst/>
            <a:gdLst/>
            <a:ahLst/>
            <a:cxnLst>
              <a:cxn ang="0">
                <a:pos x="wd2" y="hd2"/>
              </a:cxn>
              <a:cxn ang="5400000">
                <a:pos x="wd2" y="hd2"/>
              </a:cxn>
              <a:cxn ang="10800000">
                <a:pos x="wd2" y="hd2"/>
              </a:cxn>
              <a:cxn ang="16200000">
                <a:pos x="wd2" y="hd2"/>
              </a:cxn>
            </a:cxnLst>
            <a:rect l="0" t="0" r="r" b="b"/>
            <a:pathLst>
              <a:path w="21591" h="21161" extrusionOk="0">
                <a:moveTo>
                  <a:pt x="10" y="0"/>
                </a:moveTo>
                <a:cubicBezTo>
                  <a:pt x="-4" y="5237"/>
                  <a:pt x="-4" y="10474"/>
                  <a:pt x="10" y="15712"/>
                </a:cubicBezTo>
                <a:cubicBezTo>
                  <a:pt x="10" y="15884"/>
                  <a:pt x="11" y="16057"/>
                  <a:pt x="10" y="16229"/>
                </a:cubicBezTo>
                <a:cubicBezTo>
                  <a:pt x="8" y="16528"/>
                  <a:pt x="2" y="16828"/>
                  <a:pt x="70" y="17126"/>
                </a:cubicBezTo>
                <a:cubicBezTo>
                  <a:pt x="298" y="18129"/>
                  <a:pt x="1358" y="19092"/>
                  <a:pt x="3170" y="19844"/>
                </a:cubicBezTo>
                <a:cubicBezTo>
                  <a:pt x="7395" y="21599"/>
                  <a:pt x="14194" y="21600"/>
                  <a:pt x="18416" y="19844"/>
                </a:cubicBezTo>
                <a:cubicBezTo>
                  <a:pt x="20277" y="19071"/>
                  <a:pt x="21343" y="18073"/>
                  <a:pt x="21536" y="17038"/>
                </a:cubicBezTo>
                <a:cubicBezTo>
                  <a:pt x="21584" y="16782"/>
                  <a:pt x="21578" y="16524"/>
                  <a:pt x="21576" y="16266"/>
                </a:cubicBezTo>
                <a:cubicBezTo>
                  <a:pt x="21575" y="16059"/>
                  <a:pt x="21575" y="15852"/>
                  <a:pt x="21576" y="15645"/>
                </a:cubicBezTo>
                <a:cubicBezTo>
                  <a:pt x="21596" y="10430"/>
                  <a:pt x="21596" y="5215"/>
                  <a:pt x="21576" y="0"/>
                </a:cubicBezTo>
                <a:lnTo>
                  <a:pt x="10" y="0"/>
                </a:ln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24" name="Shape"/>
          <p:cNvSpPr/>
          <p:nvPr/>
        </p:nvSpPr>
        <p:spPr>
          <a:xfrm>
            <a:off x="1923106" y="1675986"/>
            <a:ext cx="1329508" cy="3084271"/>
          </a:xfrm>
          <a:custGeom>
            <a:avLst/>
            <a:gdLst/>
            <a:ahLst/>
            <a:cxnLst>
              <a:cxn ang="0">
                <a:pos x="wd2" y="hd2"/>
              </a:cxn>
              <a:cxn ang="5400000">
                <a:pos x="wd2" y="hd2"/>
              </a:cxn>
              <a:cxn ang="10800000">
                <a:pos x="wd2" y="hd2"/>
              </a:cxn>
              <a:cxn ang="16200000">
                <a:pos x="wd2" y="hd2"/>
              </a:cxn>
            </a:cxnLst>
            <a:rect l="0" t="0" r="r" b="b"/>
            <a:pathLst>
              <a:path w="21590" h="21217" extrusionOk="0">
                <a:moveTo>
                  <a:pt x="13" y="0"/>
                </a:moveTo>
                <a:cubicBezTo>
                  <a:pt x="-4" y="5488"/>
                  <a:pt x="-4" y="10976"/>
                  <a:pt x="13" y="16465"/>
                </a:cubicBezTo>
                <a:cubicBezTo>
                  <a:pt x="13" y="16615"/>
                  <a:pt x="13" y="16766"/>
                  <a:pt x="13" y="16916"/>
                </a:cubicBezTo>
                <a:cubicBezTo>
                  <a:pt x="11" y="17177"/>
                  <a:pt x="5" y="17439"/>
                  <a:pt x="73" y="17698"/>
                </a:cubicBezTo>
                <a:cubicBezTo>
                  <a:pt x="300" y="18573"/>
                  <a:pt x="1360" y="19413"/>
                  <a:pt x="3171" y="20069"/>
                </a:cubicBezTo>
                <a:cubicBezTo>
                  <a:pt x="7395" y="21599"/>
                  <a:pt x="14192" y="21600"/>
                  <a:pt x="18413" y="20069"/>
                </a:cubicBezTo>
                <a:cubicBezTo>
                  <a:pt x="20273" y="19394"/>
                  <a:pt x="21339" y="18524"/>
                  <a:pt x="21532" y="17622"/>
                </a:cubicBezTo>
                <a:cubicBezTo>
                  <a:pt x="21580" y="17398"/>
                  <a:pt x="21574" y="17173"/>
                  <a:pt x="21572" y="16948"/>
                </a:cubicBezTo>
                <a:cubicBezTo>
                  <a:pt x="21570" y="16768"/>
                  <a:pt x="21571" y="16587"/>
                  <a:pt x="21572" y="16407"/>
                </a:cubicBezTo>
                <a:cubicBezTo>
                  <a:pt x="21596" y="10938"/>
                  <a:pt x="21596" y="5469"/>
                  <a:pt x="21572" y="0"/>
                </a:cubicBezTo>
                <a:lnTo>
                  <a:pt x="13"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25" name="Create a connection;…"/>
          <p:cNvSpPr txBox="1"/>
          <p:nvPr/>
        </p:nvSpPr>
        <p:spPr>
          <a:xfrm>
            <a:off x="721950" y="2301456"/>
            <a:ext cx="1085974" cy="121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Create a connection;</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Educate on a 1:1 basis;</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Support home management.</a:t>
            </a:r>
          </a:p>
        </p:txBody>
      </p:sp>
      <p:sp>
        <p:nvSpPr>
          <p:cNvPr id="826" name="Shape"/>
          <p:cNvSpPr/>
          <p:nvPr/>
        </p:nvSpPr>
        <p:spPr>
          <a:xfrm>
            <a:off x="5891568" y="1676722"/>
            <a:ext cx="1329721" cy="3260292"/>
          </a:xfrm>
          <a:custGeom>
            <a:avLst/>
            <a:gdLst/>
            <a:ahLst/>
            <a:cxnLst>
              <a:cxn ang="0">
                <a:pos x="wd2" y="hd2"/>
              </a:cxn>
              <a:cxn ang="5400000">
                <a:pos x="wd2" y="hd2"/>
              </a:cxn>
              <a:cxn ang="10800000">
                <a:pos x="wd2" y="hd2"/>
              </a:cxn>
              <a:cxn ang="16200000">
                <a:pos x="wd2" y="hd2"/>
              </a:cxn>
            </a:cxnLst>
            <a:rect l="0" t="0" r="r" b="b"/>
            <a:pathLst>
              <a:path w="21589" h="21247" extrusionOk="0">
                <a:moveTo>
                  <a:pt x="13" y="0"/>
                </a:moveTo>
                <a:cubicBezTo>
                  <a:pt x="-5" y="5623"/>
                  <a:pt x="-5" y="11246"/>
                  <a:pt x="13" y="16869"/>
                </a:cubicBezTo>
                <a:cubicBezTo>
                  <a:pt x="14" y="17007"/>
                  <a:pt x="14" y="17146"/>
                  <a:pt x="13" y="17284"/>
                </a:cubicBezTo>
                <a:cubicBezTo>
                  <a:pt x="12" y="17525"/>
                  <a:pt x="6" y="17766"/>
                  <a:pt x="74" y="18005"/>
                </a:cubicBezTo>
                <a:cubicBezTo>
                  <a:pt x="301" y="18811"/>
                  <a:pt x="1361" y="19585"/>
                  <a:pt x="3172" y="20189"/>
                </a:cubicBezTo>
                <a:cubicBezTo>
                  <a:pt x="7395" y="21600"/>
                  <a:pt x="14190" y="21600"/>
                  <a:pt x="18410" y="20189"/>
                </a:cubicBezTo>
                <a:cubicBezTo>
                  <a:pt x="20269" y="19568"/>
                  <a:pt x="21335" y="18766"/>
                  <a:pt x="21528" y="17935"/>
                </a:cubicBezTo>
                <a:cubicBezTo>
                  <a:pt x="21576" y="17728"/>
                  <a:pt x="21570" y="17521"/>
                  <a:pt x="21568" y="17314"/>
                </a:cubicBezTo>
                <a:cubicBezTo>
                  <a:pt x="21567" y="17148"/>
                  <a:pt x="21568" y="16981"/>
                  <a:pt x="21568" y="16815"/>
                </a:cubicBezTo>
                <a:cubicBezTo>
                  <a:pt x="21595" y="11210"/>
                  <a:pt x="21595" y="5605"/>
                  <a:pt x="21568" y="0"/>
                </a:cubicBezTo>
                <a:lnTo>
                  <a:pt x="13" y="0"/>
                </a:lnTo>
                <a:close/>
              </a:path>
            </a:pathLst>
          </a:custGeom>
          <a:solidFill>
            <a:srgbClr val="99999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829" name="Group"/>
          <p:cNvGrpSpPr/>
          <p:nvPr/>
        </p:nvGrpSpPr>
        <p:grpSpPr>
          <a:xfrm>
            <a:off x="762361" y="3758995"/>
            <a:ext cx="1005165" cy="1005167"/>
            <a:chOff x="0" y="0"/>
            <a:chExt cx="1005164" cy="1005165"/>
          </a:xfrm>
        </p:grpSpPr>
        <p:sp>
          <p:nvSpPr>
            <p:cNvPr id="827" name="Circle"/>
            <p:cNvSpPr/>
            <p:nvPr/>
          </p:nvSpPr>
          <p:spPr>
            <a:xfrm>
              <a:off x="-1" y="-1"/>
              <a:ext cx="1005166" cy="1005167"/>
            </a:xfrm>
            <a:prstGeom prst="ellipse">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28" name="page4image3869408.png" descr="page4image3869408.png"/>
            <p:cNvPicPr>
              <a:picLocks noChangeAspect="1"/>
            </p:cNvPicPr>
            <p:nvPr/>
          </p:nvPicPr>
          <p:blipFill>
            <a:blip r:embed="rId2"/>
            <a:stretch>
              <a:fillRect/>
            </a:stretch>
          </p:blipFill>
          <p:spPr>
            <a:xfrm>
              <a:off x="218268" y="116947"/>
              <a:ext cx="568616" cy="771271"/>
            </a:xfrm>
            <a:prstGeom prst="rect">
              <a:avLst/>
            </a:prstGeom>
            <a:ln w="12700" cap="flat">
              <a:noFill/>
              <a:miter lim="400000"/>
            </a:ln>
            <a:effectLst/>
          </p:spPr>
        </p:pic>
      </p:grpSp>
      <p:sp>
        <p:nvSpPr>
          <p:cNvPr id="830" name="Jennifer, 26                       “Mindful Millenial”"/>
          <p:cNvSpPr txBox="1"/>
          <p:nvPr/>
        </p:nvSpPr>
        <p:spPr>
          <a:xfrm>
            <a:off x="697954" y="1774497"/>
            <a:ext cx="1133966"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Jennifer, 26                       “Mindful Millenial”</a:t>
            </a:r>
          </a:p>
        </p:txBody>
      </p:sp>
      <p:sp>
        <p:nvSpPr>
          <p:cNvPr id="831" name="Provide real-time data;…"/>
          <p:cNvSpPr txBox="1"/>
          <p:nvPr/>
        </p:nvSpPr>
        <p:spPr>
          <a:xfrm>
            <a:off x="2044865" y="2267075"/>
            <a:ext cx="1085974" cy="986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Provide real-time data;</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Enrich data to model behaviours. </a:t>
            </a:r>
          </a:p>
        </p:txBody>
      </p:sp>
      <p:sp>
        <p:nvSpPr>
          <p:cNvPr id="832" name="Tim, 30                      “Success Seeker”"/>
          <p:cNvSpPr txBox="1"/>
          <p:nvPr/>
        </p:nvSpPr>
        <p:spPr>
          <a:xfrm>
            <a:off x="1978436" y="1775470"/>
            <a:ext cx="1228443"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Tim, 30                      “Success Seeker”</a:t>
            </a:r>
          </a:p>
        </p:txBody>
      </p:sp>
      <p:grpSp>
        <p:nvGrpSpPr>
          <p:cNvPr id="835" name="Group"/>
          <p:cNvGrpSpPr/>
          <p:nvPr/>
        </p:nvGrpSpPr>
        <p:grpSpPr>
          <a:xfrm>
            <a:off x="2085270" y="3550902"/>
            <a:ext cx="1005165" cy="1005167"/>
            <a:chOff x="0" y="0"/>
            <a:chExt cx="1005164" cy="1005165"/>
          </a:xfrm>
        </p:grpSpPr>
        <p:sp>
          <p:nvSpPr>
            <p:cNvPr id="833" name="Circle"/>
            <p:cNvSpPr/>
            <p:nvPr/>
          </p:nvSpPr>
          <p:spPr>
            <a:xfrm>
              <a:off x="-1" y="-1"/>
              <a:ext cx="1005166" cy="1005167"/>
            </a:xfrm>
            <a:prstGeom prst="ellipse">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34" name="page8image3896064.png" descr="page8image3896064.png"/>
            <p:cNvPicPr>
              <a:picLocks noChangeAspect="1"/>
            </p:cNvPicPr>
            <p:nvPr/>
          </p:nvPicPr>
          <p:blipFill>
            <a:blip r:embed="rId3"/>
            <a:stretch>
              <a:fillRect/>
            </a:stretch>
          </p:blipFill>
          <p:spPr>
            <a:xfrm>
              <a:off x="261685" y="116947"/>
              <a:ext cx="481794" cy="771271"/>
            </a:xfrm>
            <a:prstGeom prst="rect">
              <a:avLst/>
            </a:prstGeom>
            <a:ln w="12700" cap="flat">
              <a:noFill/>
              <a:miter lim="400000"/>
            </a:ln>
            <a:effectLst/>
          </p:spPr>
        </p:pic>
      </p:grpSp>
      <p:sp>
        <p:nvSpPr>
          <p:cNvPr id="836" name="Circle"/>
          <p:cNvSpPr/>
          <p:nvPr/>
        </p:nvSpPr>
        <p:spPr>
          <a:xfrm>
            <a:off x="3408179" y="3840114"/>
            <a:ext cx="1005167" cy="1005165"/>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37" name="Incentivise and reward based upon efficiencies gained;…"/>
          <p:cNvSpPr txBox="1"/>
          <p:nvPr/>
        </p:nvSpPr>
        <p:spPr>
          <a:xfrm>
            <a:off x="3362699" y="2267075"/>
            <a:ext cx="1085974" cy="1367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Incentivise and reward based upon efficiencies gained;</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Provide real-time data.</a:t>
            </a:r>
          </a:p>
        </p:txBody>
      </p:sp>
      <p:sp>
        <p:nvSpPr>
          <p:cNvPr id="838" name="Tracy, 44                       “Family Matters”"/>
          <p:cNvSpPr txBox="1"/>
          <p:nvPr/>
        </p:nvSpPr>
        <p:spPr>
          <a:xfrm>
            <a:off x="3343784" y="1774497"/>
            <a:ext cx="1133966"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Tracy, 44                       “Family Matters”</a:t>
            </a:r>
          </a:p>
        </p:txBody>
      </p:sp>
      <p:grpSp>
        <p:nvGrpSpPr>
          <p:cNvPr id="841" name="Group"/>
          <p:cNvGrpSpPr/>
          <p:nvPr/>
        </p:nvGrpSpPr>
        <p:grpSpPr>
          <a:xfrm>
            <a:off x="4731134" y="4163028"/>
            <a:ext cx="1005167" cy="1005165"/>
            <a:chOff x="0" y="0"/>
            <a:chExt cx="1005165" cy="1005164"/>
          </a:xfrm>
        </p:grpSpPr>
        <p:sp>
          <p:nvSpPr>
            <p:cNvPr id="839" name="Circle"/>
            <p:cNvSpPr/>
            <p:nvPr/>
          </p:nvSpPr>
          <p:spPr>
            <a:xfrm>
              <a:off x="-1" y="-1"/>
              <a:ext cx="1005167" cy="1005166"/>
            </a:xfrm>
            <a:prstGeom prst="ellipse">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40" name="page12image3826176.png" descr="page12image3826176.png"/>
            <p:cNvPicPr>
              <a:picLocks noChangeAspect="1"/>
            </p:cNvPicPr>
            <p:nvPr/>
          </p:nvPicPr>
          <p:blipFill>
            <a:blip r:embed="rId4"/>
            <a:stretch>
              <a:fillRect/>
            </a:stretch>
          </p:blipFill>
          <p:spPr>
            <a:xfrm>
              <a:off x="248521" y="116947"/>
              <a:ext cx="508166" cy="771270"/>
            </a:xfrm>
            <a:prstGeom prst="rect">
              <a:avLst/>
            </a:prstGeom>
            <a:ln w="12700" cap="flat">
              <a:noFill/>
              <a:miter lim="400000"/>
            </a:ln>
            <a:effectLst/>
          </p:spPr>
        </p:pic>
      </p:grpSp>
      <p:sp>
        <p:nvSpPr>
          <p:cNvPr id="842" name="Support home management;…"/>
          <p:cNvSpPr txBox="1"/>
          <p:nvPr/>
        </p:nvSpPr>
        <p:spPr>
          <a:xfrm>
            <a:off x="4685671" y="2495675"/>
            <a:ext cx="1085974" cy="1405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Support home management;</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Bundle for savings;</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Tailor billing options for the individual.</a:t>
            </a:r>
          </a:p>
        </p:txBody>
      </p:sp>
      <p:sp>
        <p:nvSpPr>
          <p:cNvPr id="843" name="Jim, 60                      “Lifestyle &amp; Leisure”"/>
          <p:cNvSpPr txBox="1"/>
          <p:nvPr/>
        </p:nvSpPr>
        <p:spPr>
          <a:xfrm>
            <a:off x="4780198" y="1774497"/>
            <a:ext cx="907080" cy="604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Jim, 60                      “Lifestyle &amp; Leisure”</a:t>
            </a:r>
          </a:p>
        </p:txBody>
      </p:sp>
      <p:grpSp>
        <p:nvGrpSpPr>
          <p:cNvPr id="846" name="Group"/>
          <p:cNvGrpSpPr/>
          <p:nvPr/>
        </p:nvGrpSpPr>
        <p:grpSpPr>
          <a:xfrm>
            <a:off x="6053862" y="3746879"/>
            <a:ext cx="1005165" cy="1005165"/>
            <a:chOff x="0" y="0"/>
            <a:chExt cx="1005164" cy="1005164"/>
          </a:xfrm>
        </p:grpSpPr>
        <p:sp>
          <p:nvSpPr>
            <p:cNvPr id="844" name="Circle"/>
            <p:cNvSpPr/>
            <p:nvPr/>
          </p:nvSpPr>
          <p:spPr>
            <a:xfrm>
              <a:off x="-1" y="-1"/>
              <a:ext cx="1005166" cy="1005166"/>
            </a:xfrm>
            <a:prstGeom prst="ellipse">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45" name="page13image3808928.png" descr="page13image3808928.png"/>
            <p:cNvPicPr>
              <a:picLocks noChangeAspect="1"/>
            </p:cNvPicPr>
            <p:nvPr/>
          </p:nvPicPr>
          <p:blipFill>
            <a:blip r:embed="rId5"/>
            <a:stretch>
              <a:fillRect/>
            </a:stretch>
          </p:blipFill>
          <p:spPr>
            <a:xfrm>
              <a:off x="267034" y="67100"/>
              <a:ext cx="471143" cy="771271"/>
            </a:xfrm>
            <a:prstGeom prst="rect">
              <a:avLst/>
            </a:prstGeom>
            <a:ln w="12700" cap="flat">
              <a:noFill/>
              <a:miter lim="400000"/>
            </a:ln>
            <a:effectLst/>
          </p:spPr>
        </p:pic>
      </p:grpSp>
      <p:sp>
        <p:nvSpPr>
          <p:cNvPr id="847" name="Tailor billing options for the individual;…"/>
          <p:cNvSpPr txBox="1"/>
          <p:nvPr/>
        </p:nvSpPr>
        <p:spPr>
          <a:xfrm>
            <a:off x="5989484" y="2515158"/>
            <a:ext cx="1133966" cy="986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Tailor billing options for the individual;</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Create a connection.</a:t>
            </a:r>
          </a:p>
        </p:txBody>
      </p:sp>
      <p:sp>
        <p:nvSpPr>
          <p:cNvPr id="848" name="Ruby, 72                      “Stable &amp; Secure”"/>
          <p:cNvSpPr txBox="1"/>
          <p:nvPr/>
        </p:nvSpPr>
        <p:spPr>
          <a:xfrm>
            <a:off x="6118374" y="1806680"/>
            <a:ext cx="1085974" cy="604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lvl1pPr>
          </a:lstStyle>
          <a:p>
            <a:r>
              <a:t>Ruby, 72                      “Stable &amp; Secure”</a:t>
            </a:r>
          </a:p>
        </p:txBody>
      </p:sp>
      <p:sp>
        <p:nvSpPr>
          <p:cNvPr id="849" name="Shape"/>
          <p:cNvSpPr/>
          <p:nvPr/>
        </p:nvSpPr>
        <p:spPr>
          <a:xfrm>
            <a:off x="7215809" y="1677621"/>
            <a:ext cx="1327825" cy="3644026"/>
          </a:xfrm>
          <a:custGeom>
            <a:avLst/>
            <a:gdLst/>
            <a:ahLst/>
            <a:cxnLst>
              <a:cxn ang="0">
                <a:pos x="wd2" y="hd2"/>
              </a:cxn>
              <a:cxn ang="5400000">
                <a:pos x="wd2" y="hd2"/>
              </a:cxn>
              <a:cxn ang="10800000">
                <a:pos x="wd2" y="hd2"/>
              </a:cxn>
              <a:cxn ang="16200000">
                <a:pos x="wd2" y="hd2"/>
              </a:cxn>
            </a:cxnLst>
            <a:rect l="0" t="0" r="r" b="b"/>
            <a:pathLst>
              <a:path w="21589" h="21247" extrusionOk="0">
                <a:moveTo>
                  <a:pt x="14" y="0"/>
                </a:moveTo>
                <a:cubicBezTo>
                  <a:pt x="-4" y="5623"/>
                  <a:pt x="-4" y="11246"/>
                  <a:pt x="14" y="16869"/>
                </a:cubicBezTo>
                <a:cubicBezTo>
                  <a:pt x="15" y="17007"/>
                  <a:pt x="15" y="17146"/>
                  <a:pt x="14" y="17284"/>
                </a:cubicBezTo>
                <a:cubicBezTo>
                  <a:pt x="13" y="17525"/>
                  <a:pt x="7" y="17766"/>
                  <a:pt x="75" y="18005"/>
                </a:cubicBezTo>
                <a:cubicBezTo>
                  <a:pt x="302" y="18811"/>
                  <a:pt x="1362" y="19585"/>
                  <a:pt x="3173" y="20189"/>
                </a:cubicBezTo>
                <a:cubicBezTo>
                  <a:pt x="7396" y="21600"/>
                  <a:pt x="14191" y="21600"/>
                  <a:pt x="18411" y="20189"/>
                </a:cubicBezTo>
                <a:cubicBezTo>
                  <a:pt x="20270" y="19568"/>
                  <a:pt x="21336" y="18766"/>
                  <a:pt x="21529" y="17935"/>
                </a:cubicBezTo>
                <a:cubicBezTo>
                  <a:pt x="21577" y="17728"/>
                  <a:pt x="21571" y="17521"/>
                  <a:pt x="21569" y="17314"/>
                </a:cubicBezTo>
                <a:cubicBezTo>
                  <a:pt x="21568" y="17148"/>
                  <a:pt x="21569" y="16981"/>
                  <a:pt x="21569" y="16815"/>
                </a:cubicBezTo>
                <a:cubicBezTo>
                  <a:pt x="21596" y="11210"/>
                  <a:pt x="21596" y="5605"/>
                  <a:pt x="21569" y="0"/>
                </a:cubicBezTo>
                <a:lnTo>
                  <a:pt x="14" y="0"/>
                </a:lnTo>
                <a:close/>
              </a:path>
            </a:pathLst>
          </a:custGeom>
          <a:solidFill>
            <a:srgbClr val="79797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50" name="Circle"/>
          <p:cNvSpPr/>
          <p:nvPr/>
        </p:nvSpPr>
        <p:spPr>
          <a:xfrm>
            <a:off x="7377857" y="4102599"/>
            <a:ext cx="1003730" cy="1003731"/>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851" name="page11image3815200.png" descr="page11image3815200.png"/>
          <p:cNvPicPr>
            <a:picLocks noChangeAspect="1"/>
          </p:cNvPicPr>
          <p:nvPr/>
        </p:nvPicPr>
        <p:blipFill>
          <a:blip r:embed="rId6"/>
          <a:stretch>
            <a:fillRect/>
          </a:stretch>
        </p:blipFill>
        <p:spPr>
          <a:xfrm>
            <a:off x="3658961" y="3969710"/>
            <a:ext cx="503450" cy="745973"/>
          </a:xfrm>
          <a:prstGeom prst="rect">
            <a:avLst/>
          </a:prstGeom>
          <a:ln w="12700">
            <a:miter lim="400000"/>
          </a:ln>
        </p:spPr>
      </p:pic>
      <p:sp>
        <p:nvSpPr>
          <p:cNvPr id="852" name="Support me in reducing costs as I move into retirement;…"/>
          <p:cNvSpPr txBox="1"/>
          <p:nvPr/>
        </p:nvSpPr>
        <p:spPr>
          <a:xfrm>
            <a:off x="7281884" y="2403874"/>
            <a:ext cx="1225076" cy="1595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Help her understand her rights as a renter</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Provide suitable payment options</a:t>
            </a:r>
          </a:p>
          <a:p>
            <a:pPr marL="114300" indent="-114300" defTabSz="584200">
              <a:spcBef>
                <a:spcPts val="300"/>
              </a:spcBef>
              <a:buSzPct val="100000"/>
              <a:buChar char="•"/>
              <a:defRPr sz="1200">
                <a:solidFill>
                  <a:srgbClr val="FFFFFF"/>
                </a:solidFill>
                <a:latin typeface="Helvetica Neue Light"/>
                <a:ea typeface="Helvetica Neue Light"/>
                <a:cs typeface="Helvetica Neue Light"/>
                <a:sym typeface="Helvetica Neue Light"/>
              </a:defRPr>
            </a:pPr>
            <a:r>
              <a:t>Demonstrate support for her community</a:t>
            </a:r>
          </a:p>
        </p:txBody>
      </p:sp>
      <p:sp>
        <p:nvSpPr>
          <p:cNvPr id="853" name="Jim, 60                      “Lifestyle &amp; Leisure”"/>
          <p:cNvSpPr txBox="1"/>
          <p:nvPr/>
        </p:nvSpPr>
        <p:spPr>
          <a:xfrm>
            <a:off x="7376514" y="1829524"/>
            <a:ext cx="907081" cy="333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584200">
              <a:lnSpc>
                <a:spcPct val="110000"/>
              </a:lnSpc>
              <a:spcBef>
                <a:spcPts val="3000"/>
              </a:spcBef>
              <a:defRPr sz="1200">
                <a:solidFill>
                  <a:srgbClr val="FFFFFF"/>
                </a:solidFill>
                <a:latin typeface="Helvetica Neue Light"/>
                <a:ea typeface="Helvetica Neue Light"/>
                <a:cs typeface="Helvetica Neue Light"/>
                <a:sym typeface="Helvetica Neue Light"/>
              </a:defRPr>
            </a:pPr>
            <a:r>
              <a:t>Kim (32)                      </a:t>
            </a:r>
            <a:r>
              <a:rPr sz="800"/>
              <a:t>“Open Opportunist”</a:t>
            </a:r>
          </a:p>
        </p:txBody>
      </p:sp>
      <p:pic>
        <p:nvPicPr>
          <p:cNvPr id="854" name="page2image1805408.jpg" descr="page2image1805408.jpg"/>
          <p:cNvPicPr>
            <a:picLocks noChangeAspect="1"/>
          </p:cNvPicPr>
          <p:nvPr/>
        </p:nvPicPr>
        <p:blipFill>
          <a:blip r:embed="rId7"/>
          <a:stretch>
            <a:fillRect/>
          </a:stretch>
        </p:blipFill>
        <p:spPr>
          <a:xfrm>
            <a:off x="7622631" y="4218828"/>
            <a:ext cx="514181" cy="77127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Our focus"/>
          <p:cNvSpPr txBox="1">
            <a:spLocks noGrp="1"/>
          </p:cNvSpPr>
          <p:nvPr>
            <p:ph type="ctrTitle"/>
          </p:nvPr>
        </p:nvSpPr>
        <p:spPr>
          <a:xfrm>
            <a:off x="3184624" y="2087534"/>
            <a:ext cx="5315563" cy="1143001"/>
          </a:xfrm>
          <a:prstGeom prst="rect">
            <a:avLst/>
          </a:prstGeom>
        </p:spPr>
        <p:txBody>
          <a:bodyPr/>
          <a:lstStyle>
            <a:lvl1pPr>
              <a:defRPr sz="3000">
                <a:latin typeface="Arial Rounded MT Bold"/>
                <a:ea typeface="Arial Rounded MT Bold"/>
                <a:cs typeface="Arial Rounded MT Bold"/>
                <a:sym typeface="Arial Rounded MT Bold"/>
              </a:defRPr>
            </a:lvl1pPr>
          </a:lstStyle>
          <a:p>
            <a:r>
              <a:t>Our customer strategy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lide Number"/>
          <p:cNvSpPr txBox="1">
            <a:spLocks noGrp="1"/>
          </p:cNvSpPr>
          <p:nvPr>
            <p:ph type="sldNum" sz="quarter" idx="2"/>
          </p:nvPr>
        </p:nvSpPr>
        <p:spPr>
          <a:xfrm>
            <a:off x="8844340" y="6195953"/>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25</a:t>
            </a:fld>
            <a:endParaRPr/>
          </a:p>
        </p:txBody>
      </p:sp>
      <p:sp>
        <p:nvSpPr>
          <p:cNvPr id="859" name="Our strategic framework"/>
          <p:cNvSpPr txBox="1">
            <a:spLocks noGrp="1"/>
          </p:cNvSpPr>
          <p:nvPr>
            <p:ph type="title"/>
          </p:nvPr>
        </p:nvSpPr>
        <p:spPr>
          <a:xfrm>
            <a:off x="457200" y="-10995"/>
            <a:ext cx="8229600" cy="344096"/>
          </a:xfrm>
          <a:prstGeom prst="rect">
            <a:avLst/>
          </a:prstGeom>
        </p:spPr>
        <p:txBody>
          <a:bodyPr/>
          <a:lstStyle>
            <a:lvl1pPr>
              <a:defRPr sz="1200" b="0">
                <a:latin typeface="Arial Rounded MT Bold"/>
                <a:ea typeface="Arial Rounded MT Bold"/>
                <a:cs typeface="Arial Rounded MT Bold"/>
                <a:sym typeface="Arial Rounded MT Bold"/>
              </a:defRPr>
            </a:lvl1pPr>
          </a:lstStyle>
          <a:p>
            <a:r>
              <a:t>Our strategic framework</a:t>
            </a:r>
          </a:p>
        </p:txBody>
      </p:sp>
      <p:sp>
        <p:nvSpPr>
          <p:cNvPr id="860" name="Rectangle"/>
          <p:cNvSpPr/>
          <p:nvPr/>
        </p:nvSpPr>
        <p:spPr>
          <a:xfrm>
            <a:off x="-8286" y="5854700"/>
            <a:ext cx="9160572" cy="34409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861" name="Rectangle"/>
          <p:cNvSpPr/>
          <p:nvPr/>
        </p:nvSpPr>
        <p:spPr>
          <a:xfrm>
            <a:off x="-8286" y="321160"/>
            <a:ext cx="9160572" cy="73769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862" name="Image" descr="Image"/>
          <p:cNvPicPr>
            <a:picLocks/>
          </p:cNvPicPr>
          <p:nvPr/>
        </p:nvPicPr>
        <p:blipFill>
          <a:blip r:embed="rId2"/>
          <a:stretch>
            <a:fillRect/>
          </a:stretch>
        </p:blipFill>
        <p:spPr>
          <a:xfrm>
            <a:off x="894163" y="447577"/>
            <a:ext cx="7355674" cy="4714500"/>
          </a:xfrm>
          <a:prstGeom prst="rect">
            <a:avLst/>
          </a:prstGeom>
          <a:effectLst>
            <a:outerShdw blurRad="190500" dist="8455" dir="5400000" rotWithShape="0">
              <a:srgbClr val="000000"/>
            </a:outerShdw>
          </a:effectLst>
        </p:spPr>
      </p:pic>
      <p:pic>
        <p:nvPicPr>
          <p:cNvPr id="863" name="Rectangle" descr="Rectangle"/>
          <p:cNvPicPr>
            <a:picLocks/>
          </p:cNvPicPr>
          <p:nvPr/>
        </p:nvPicPr>
        <p:blipFill>
          <a:blip r:embed="rId3"/>
          <a:stretch>
            <a:fillRect/>
          </a:stretch>
        </p:blipFill>
        <p:spPr>
          <a:xfrm>
            <a:off x="1430040" y="5072291"/>
            <a:ext cx="6283920" cy="1208896"/>
          </a:xfrm>
          <a:prstGeom prst="rect">
            <a:avLst/>
          </a:prstGeom>
          <a:effectLst>
            <a:outerShdw blurRad="190500" dist="8455" dir="5400000" rotWithShape="0">
              <a:srgbClr val="000000"/>
            </a:outerShdw>
          </a:effectLst>
        </p:spPr>
      </p:pic>
      <p:pic>
        <p:nvPicPr>
          <p:cNvPr id="864" name="Image" descr="Image"/>
          <p:cNvPicPr>
            <a:picLocks/>
          </p:cNvPicPr>
          <p:nvPr/>
        </p:nvPicPr>
        <p:blipFill>
          <a:blip r:embed="rId4"/>
          <a:stretch>
            <a:fillRect/>
          </a:stretch>
        </p:blipFill>
        <p:spPr>
          <a:xfrm>
            <a:off x="1596673" y="5178200"/>
            <a:ext cx="5950654" cy="718922"/>
          </a:xfrm>
          <a:prstGeom prst="rect">
            <a:avLst/>
          </a:prstGeom>
          <a:ln w="12700">
            <a:miter lim="400000"/>
          </a:ln>
        </p:spPr>
      </p:pic>
      <p:pic>
        <p:nvPicPr>
          <p:cNvPr id="865" name="Image" descr="Image"/>
          <p:cNvPicPr>
            <a:picLocks noChangeAspect="1"/>
          </p:cNvPicPr>
          <p:nvPr/>
        </p:nvPicPr>
        <p:blipFill>
          <a:blip r:embed="rId5"/>
          <a:stretch>
            <a:fillRect/>
          </a:stretch>
        </p:blipFill>
        <p:spPr>
          <a:xfrm>
            <a:off x="3108193" y="5159429"/>
            <a:ext cx="619126" cy="541736"/>
          </a:xfrm>
          <a:prstGeom prst="rect">
            <a:avLst/>
          </a:prstGeom>
          <a:ln w="12700">
            <a:miter lim="400000"/>
          </a:ln>
        </p:spPr>
      </p:pic>
      <p:sp>
        <p:nvSpPr>
          <p:cNvPr id="866" name="Customer Expectations"/>
          <p:cNvSpPr txBox="1"/>
          <p:nvPr/>
        </p:nvSpPr>
        <p:spPr>
          <a:xfrm>
            <a:off x="2837958" y="5700570"/>
            <a:ext cx="115959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High Performing Team</a:t>
            </a:r>
          </a:p>
        </p:txBody>
      </p:sp>
      <p:pic>
        <p:nvPicPr>
          <p:cNvPr id="867" name="Image" descr="Image"/>
          <p:cNvPicPr>
            <a:picLocks noChangeAspect="1"/>
          </p:cNvPicPr>
          <p:nvPr/>
        </p:nvPicPr>
        <p:blipFill>
          <a:blip r:embed="rId6"/>
          <a:stretch>
            <a:fillRect/>
          </a:stretch>
        </p:blipFill>
        <p:spPr>
          <a:xfrm>
            <a:off x="4575719" y="5159429"/>
            <a:ext cx="495490" cy="541736"/>
          </a:xfrm>
          <a:prstGeom prst="rect">
            <a:avLst/>
          </a:prstGeom>
          <a:ln w="12700">
            <a:miter lim="400000"/>
          </a:ln>
        </p:spPr>
      </p:pic>
      <p:sp>
        <p:nvSpPr>
          <p:cNvPr id="868" name="Customer Expectations"/>
          <p:cNvSpPr txBox="1"/>
          <p:nvPr/>
        </p:nvSpPr>
        <p:spPr>
          <a:xfrm>
            <a:off x="4243666" y="5700570"/>
            <a:ext cx="115959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Effective Processes</a:t>
            </a:r>
          </a:p>
        </p:txBody>
      </p:sp>
      <p:pic>
        <p:nvPicPr>
          <p:cNvPr id="869" name="Image" descr="Image"/>
          <p:cNvPicPr>
            <a:picLocks noChangeAspect="1"/>
          </p:cNvPicPr>
          <p:nvPr/>
        </p:nvPicPr>
        <p:blipFill>
          <a:blip r:embed="rId7"/>
          <a:stretch>
            <a:fillRect/>
          </a:stretch>
        </p:blipFill>
        <p:spPr>
          <a:xfrm>
            <a:off x="1847679" y="5447057"/>
            <a:ext cx="807667" cy="181208"/>
          </a:xfrm>
          <a:prstGeom prst="rect">
            <a:avLst/>
          </a:prstGeom>
          <a:ln w="12700">
            <a:miter lim="400000"/>
          </a:ln>
        </p:spPr>
      </p:pic>
      <p:pic>
        <p:nvPicPr>
          <p:cNvPr id="870" name="Image" descr="Image"/>
          <p:cNvPicPr>
            <a:picLocks noChangeAspect="1"/>
          </p:cNvPicPr>
          <p:nvPr/>
        </p:nvPicPr>
        <p:blipFill>
          <a:blip r:embed="rId8"/>
          <a:stretch>
            <a:fillRect/>
          </a:stretch>
        </p:blipFill>
        <p:spPr>
          <a:xfrm>
            <a:off x="5919609" y="5159429"/>
            <a:ext cx="538640" cy="541736"/>
          </a:xfrm>
          <a:prstGeom prst="rect">
            <a:avLst/>
          </a:prstGeom>
          <a:ln w="12700">
            <a:miter lim="400000"/>
          </a:ln>
        </p:spPr>
      </p:pic>
      <p:sp>
        <p:nvSpPr>
          <p:cNvPr id="871" name="Customer Expectations"/>
          <p:cNvSpPr txBox="1"/>
          <p:nvPr/>
        </p:nvSpPr>
        <p:spPr>
          <a:xfrm>
            <a:off x="5609131" y="5696422"/>
            <a:ext cx="115959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Technology Solutions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p:cNvSpPr/>
          <p:nvPr/>
        </p:nvSpPr>
        <p:spPr>
          <a:xfrm>
            <a:off x="139465" y="1676056"/>
            <a:ext cx="8876198" cy="1698555"/>
          </a:xfrm>
          <a:prstGeom prst="rect">
            <a:avLst/>
          </a:prstGeom>
          <a:solidFill>
            <a:srgbClr val="CBCBCB"/>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74" name="Rectangle"/>
          <p:cNvSpPr/>
          <p:nvPr/>
        </p:nvSpPr>
        <p:spPr>
          <a:xfrm>
            <a:off x="-8286" y="5571532"/>
            <a:ext cx="9160572" cy="62504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875" name="Rectangle"/>
          <p:cNvSpPr/>
          <p:nvPr/>
        </p:nvSpPr>
        <p:spPr>
          <a:xfrm>
            <a:off x="-8286" y="545217"/>
            <a:ext cx="9160572" cy="506407"/>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876" name="Slide Number"/>
          <p:cNvSpPr txBox="1">
            <a:spLocks noGrp="1"/>
          </p:cNvSpPr>
          <p:nvPr>
            <p:ph type="sldNum" sz="quarter" idx="2"/>
          </p:nvPr>
        </p:nvSpPr>
        <p:spPr>
          <a:xfrm>
            <a:off x="8823187" y="6209105"/>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26</a:t>
            </a:fld>
            <a:endParaRPr/>
          </a:p>
        </p:txBody>
      </p:sp>
      <p:sp>
        <p:nvSpPr>
          <p:cNvPr id="877" name="Rectangle"/>
          <p:cNvSpPr/>
          <p:nvPr/>
        </p:nvSpPr>
        <p:spPr>
          <a:xfrm>
            <a:off x="140377" y="749316"/>
            <a:ext cx="1091455" cy="878606"/>
          </a:xfrm>
          <a:prstGeom prst="roundRect">
            <a:avLst>
              <a:gd name="adj" fmla="val 0"/>
            </a:avLst>
          </a:prstGeom>
          <a:solidFill>
            <a:srgbClr val="76D6FF">
              <a:alpha val="50000"/>
            </a:srgbClr>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78" name="Rectangle"/>
          <p:cNvSpPr/>
          <p:nvPr/>
        </p:nvSpPr>
        <p:spPr>
          <a:xfrm>
            <a:off x="139465" y="742455"/>
            <a:ext cx="8876197" cy="892327"/>
          </a:xfrm>
          <a:prstGeom prst="rect">
            <a:avLst/>
          </a:prstGeom>
          <a:solidFill>
            <a:srgbClr val="CBCBCB"/>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79" name="Shape 968"/>
          <p:cNvSpPr txBox="1"/>
          <p:nvPr/>
        </p:nvSpPr>
        <p:spPr>
          <a:xfrm>
            <a:off x="2690147" y="815785"/>
            <a:ext cx="6167720" cy="745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pPr marL="228600" indent="-228600" defTabSz="913904">
              <a:buSzPct val="100000"/>
              <a:buAutoNum type="arabicPeriod"/>
              <a:defRPr sz="1300">
                <a:latin typeface="Helvetica Neue Thin"/>
                <a:ea typeface="Helvetica Neue Thin"/>
                <a:cs typeface="Helvetica Neue Thin"/>
                <a:sym typeface="Helvetica Neue Thin"/>
              </a:defRPr>
            </a:pPr>
            <a:r>
              <a:t>We understand our customer needs and deliver value;</a:t>
            </a:r>
          </a:p>
          <a:p>
            <a:pPr marL="228600" indent="-228600" defTabSz="913904">
              <a:buSzPct val="100000"/>
              <a:buAutoNum type="arabicPeriod"/>
              <a:defRPr sz="1300">
                <a:latin typeface="Helvetica Neue Thin"/>
                <a:ea typeface="Helvetica Neue Thin"/>
                <a:cs typeface="Helvetica Neue Thin"/>
                <a:sym typeface="Helvetica Neue Thin"/>
              </a:defRPr>
            </a:pPr>
            <a:r>
              <a:t>We consistently provide exceptional products and service;</a:t>
            </a:r>
          </a:p>
          <a:p>
            <a:pPr marL="228600" indent="-228600" defTabSz="913904">
              <a:buSzPct val="100000"/>
              <a:buAutoNum type="arabicPeriod"/>
              <a:defRPr sz="1300">
                <a:latin typeface="Helvetica Neue Thin"/>
                <a:ea typeface="Helvetica Neue Thin"/>
                <a:cs typeface="Helvetica Neue Thin"/>
                <a:sym typeface="Helvetica Neue Thin"/>
              </a:defRPr>
            </a:pPr>
            <a:r>
              <a:t>We are trusted by our customers who understand our purpose and value our service.</a:t>
            </a:r>
          </a:p>
        </p:txBody>
      </p:sp>
      <p:sp>
        <p:nvSpPr>
          <p:cNvPr id="880" name="Shape"/>
          <p:cNvSpPr/>
          <p:nvPr/>
        </p:nvSpPr>
        <p:spPr>
          <a:xfrm>
            <a:off x="352411" y="855051"/>
            <a:ext cx="667387" cy="667136"/>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881" name="All about Customers"/>
          <p:cNvSpPr txBox="1"/>
          <p:nvPr/>
        </p:nvSpPr>
        <p:spPr>
          <a:xfrm>
            <a:off x="444700" y="873787"/>
            <a:ext cx="609378" cy="53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FFFFFF"/>
                </a:solidFill>
              </a:defRPr>
            </a:lvl1pPr>
          </a:lstStyle>
          <a:p>
            <a:r>
              <a:t>Our strategic priorities </a:t>
            </a:r>
          </a:p>
        </p:txBody>
      </p:sp>
      <p:grpSp>
        <p:nvGrpSpPr>
          <p:cNvPr id="885" name="Group"/>
          <p:cNvGrpSpPr/>
          <p:nvPr/>
        </p:nvGrpSpPr>
        <p:grpSpPr>
          <a:xfrm>
            <a:off x="1391889" y="901592"/>
            <a:ext cx="1044990" cy="431953"/>
            <a:chOff x="0" y="0"/>
            <a:chExt cx="1044989" cy="431952"/>
          </a:xfrm>
        </p:grpSpPr>
        <p:sp>
          <p:nvSpPr>
            <p:cNvPr id="882" name="Shape"/>
            <p:cNvSpPr/>
            <p:nvPr/>
          </p:nvSpPr>
          <p:spPr>
            <a:xfrm>
              <a:off x="321147" y="0"/>
              <a:ext cx="402695" cy="4319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83" name="Shape"/>
            <p:cNvSpPr/>
            <p:nvPr/>
          </p:nvSpPr>
          <p:spPr>
            <a:xfrm>
              <a:off x="726672" y="64053"/>
              <a:ext cx="318318" cy="363307"/>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84" name="Shape"/>
            <p:cNvSpPr/>
            <p:nvPr/>
          </p:nvSpPr>
          <p:spPr>
            <a:xfrm flipH="1">
              <a:off x="-1" y="64053"/>
              <a:ext cx="318319" cy="363307"/>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886" name="All about Customers"/>
          <p:cNvSpPr txBox="1"/>
          <p:nvPr/>
        </p:nvSpPr>
        <p:spPr>
          <a:xfrm>
            <a:off x="1284600" y="1362961"/>
            <a:ext cx="1259569" cy="20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FFFFFF"/>
                </a:solidFill>
              </a:defRPr>
            </a:lvl1pPr>
          </a:lstStyle>
          <a:p>
            <a:r>
              <a:t>Customer focus </a:t>
            </a:r>
          </a:p>
        </p:txBody>
      </p:sp>
      <p:sp>
        <p:nvSpPr>
          <p:cNvPr id="887" name="Rectangle"/>
          <p:cNvSpPr/>
          <p:nvPr/>
        </p:nvSpPr>
        <p:spPr>
          <a:xfrm>
            <a:off x="140377" y="1682740"/>
            <a:ext cx="1091455" cy="1685188"/>
          </a:xfrm>
          <a:prstGeom prst="roundRect">
            <a:avLst>
              <a:gd name="adj" fmla="val 0"/>
            </a:avLst>
          </a:prstGeom>
          <a:solidFill>
            <a:srgbClr val="76D6FF">
              <a:alpha val="50000"/>
            </a:srgbClr>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890" name="Group"/>
          <p:cNvGrpSpPr/>
          <p:nvPr/>
        </p:nvGrpSpPr>
        <p:grpSpPr>
          <a:xfrm>
            <a:off x="415695" y="2207223"/>
            <a:ext cx="667387" cy="667136"/>
            <a:chOff x="0" y="0"/>
            <a:chExt cx="667386" cy="667134"/>
          </a:xfrm>
        </p:grpSpPr>
        <p:sp>
          <p:nvSpPr>
            <p:cNvPr id="888" name="Shape"/>
            <p:cNvSpPr/>
            <p:nvPr/>
          </p:nvSpPr>
          <p:spPr>
            <a:xfrm>
              <a:off x="-1" y="0"/>
              <a:ext cx="667388" cy="667135"/>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889" name="All about Customers"/>
            <p:cNvSpPr txBox="1"/>
            <p:nvPr/>
          </p:nvSpPr>
          <p:spPr>
            <a:xfrm>
              <a:off x="48849" y="40028"/>
              <a:ext cx="609378" cy="538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spcBef>
                  <a:spcPts val="5500"/>
                </a:spcBef>
                <a:defRPr sz="900" b="1">
                  <a:solidFill>
                    <a:srgbClr val="FFFFFF"/>
                  </a:solidFill>
                </a:defRPr>
              </a:lvl1pPr>
            </a:lstStyle>
            <a:p>
              <a:r>
                <a:t>Our customers</a:t>
              </a:r>
            </a:p>
          </p:txBody>
        </p:sp>
      </p:grpSp>
      <p:sp>
        <p:nvSpPr>
          <p:cNvPr id="891" name="Rectangle"/>
          <p:cNvSpPr/>
          <p:nvPr/>
        </p:nvSpPr>
        <p:spPr>
          <a:xfrm>
            <a:off x="136081" y="3415886"/>
            <a:ext cx="8876197" cy="1264005"/>
          </a:xfrm>
          <a:prstGeom prst="rect">
            <a:avLst/>
          </a:prstGeom>
          <a:solidFill>
            <a:srgbClr val="CBCBCB"/>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92" name="Rectangle"/>
          <p:cNvSpPr/>
          <p:nvPr/>
        </p:nvSpPr>
        <p:spPr>
          <a:xfrm>
            <a:off x="131722" y="3424428"/>
            <a:ext cx="4291997" cy="1255433"/>
          </a:xfrm>
          <a:prstGeom prst="roundRect">
            <a:avLst>
              <a:gd name="adj" fmla="val 0"/>
            </a:avLst>
          </a:prstGeom>
          <a:gradFill>
            <a:gsLst>
              <a:gs pos="0">
                <a:srgbClr val="72B1D7"/>
              </a:gs>
              <a:gs pos="100000">
                <a:srgbClr val="76D6FF">
                  <a:alpha val="50655"/>
                </a:srgbClr>
              </a:gs>
            </a:gsLst>
            <a:lin ang="16200000"/>
          </a:gra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893" name="WINNING, by being…"/>
          <p:cNvSpPr txBox="1"/>
          <p:nvPr/>
        </p:nvSpPr>
        <p:spPr>
          <a:xfrm>
            <a:off x="1214236" y="3669723"/>
            <a:ext cx="2126969" cy="678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500" cap="all">
                <a:solidFill>
                  <a:srgbClr val="FFFFFF"/>
                </a:solidFill>
                <a:latin typeface="Arial Rounded MT Bold"/>
                <a:ea typeface="Arial Rounded MT Bold"/>
                <a:cs typeface="Arial Rounded MT Bold"/>
                <a:sym typeface="Arial Rounded MT Bold"/>
              </a:defRPr>
            </a:lvl1pPr>
          </a:lstStyle>
          <a:p>
            <a:pPr>
              <a:defRPr sz="2500"/>
            </a:pPr>
            <a:r>
              <a:rPr sz="1500"/>
              <a:t>by being…</a:t>
            </a:r>
          </a:p>
        </p:txBody>
      </p:sp>
      <p:sp>
        <p:nvSpPr>
          <p:cNvPr id="894" name="Shape"/>
          <p:cNvSpPr/>
          <p:nvPr/>
        </p:nvSpPr>
        <p:spPr>
          <a:xfrm>
            <a:off x="418070" y="3675181"/>
            <a:ext cx="667387" cy="667136"/>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895" name="All about Customers"/>
          <p:cNvSpPr txBox="1"/>
          <p:nvPr/>
        </p:nvSpPr>
        <p:spPr>
          <a:xfrm>
            <a:off x="447074" y="3738133"/>
            <a:ext cx="609378" cy="53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1200" b="1">
                <a:solidFill>
                  <a:srgbClr val="FFFFFF"/>
                </a:solidFill>
              </a:defRPr>
            </a:lvl1pPr>
          </a:lstStyle>
          <a:p>
            <a:r>
              <a:t>Achieve</a:t>
            </a:r>
          </a:p>
        </p:txBody>
      </p:sp>
      <p:sp>
        <p:nvSpPr>
          <p:cNvPr id="896" name="All about Customers"/>
          <p:cNvSpPr txBox="1"/>
          <p:nvPr/>
        </p:nvSpPr>
        <p:spPr>
          <a:xfrm>
            <a:off x="4715978" y="4273598"/>
            <a:ext cx="603108" cy="318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Customer Centric</a:t>
            </a:r>
          </a:p>
        </p:txBody>
      </p:sp>
      <p:sp>
        <p:nvSpPr>
          <p:cNvPr id="897" name="Circle"/>
          <p:cNvSpPr/>
          <p:nvPr/>
        </p:nvSpPr>
        <p:spPr>
          <a:xfrm>
            <a:off x="4715977" y="3649057"/>
            <a:ext cx="603109" cy="603109"/>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900" name="Group"/>
          <p:cNvGrpSpPr/>
          <p:nvPr/>
        </p:nvGrpSpPr>
        <p:grpSpPr>
          <a:xfrm>
            <a:off x="4598992" y="3536696"/>
            <a:ext cx="273461" cy="273461"/>
            <a:chOff x="0" y="0"/>
            <a:chExt cx="273459" cy="273459"/>
          </a:xfrm>
        </p:grpSpPr>
        <p:sp>
          <p:nvSpPr>
            <p:cNvPr id="898" name="Circle"/>
            <p:cNvSpPr/>
            <p:nvPr/>
          </p:nvSpPr>
          <p:spPr>
            <a:xfrm>
              <a:off x="0" y="0"/>
              <a:ext cx="273460" cy="273460"/>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899" name="#1"/>
            <p:cNvSpPr txBox="1"/>
            <p:nvPr/>
          </p:nvSpPr>
          <p:spPr>
            <a:xfrm>
              <a:off x="16428" y="17911"/>
              <a:ext cx="246920" cy="213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#1</a:t>
              </a:r>
            </a:p>
          </p:txBody>
        </p:sp>
      </p:grpSp>
      <p:grpSp>
        <p:nvGrpSpPr>
          <p:cNvPr id="908" name="Group"/>
          <p:cNvGrpSpPr/>
          <p:nvPr/>
        </p:nvGrpSpPr>
        <p:grpSpPr>
          <a:xfrm>
            <a:off x="5494672" y="3536696"/>
            <a:ext cx="708229" cy="1028365"/>
            <a:chOff x="0" y="0"/>
            <a:chExt cx="708228" cy="1028363"/>
          </a:xfrm>
        </p:grpSpPr>
        <p:sp>
          <p:nvSpPr>
            <p:cNvPr id="901" name="Digital First"/>
            <p:cNvSpPr txBox="1"/>
            <p:nvPr/>
          </p:nvSpPr>
          <p:spPr>
            <a:xfrm>
              <a:off x="105120" y="762229"/>
              <a:ext cx="603109" cy="2661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Digital First</a:t>
              </a:r>
            </a:p>
          </p:txBody>
        </p:sp>
        <p:grpSp>
          <p:nvGrpSpPr>
            <p:cNvPr id="907" name="Group"/>
            <p:cNvGrpSpPr/>
            <p:nvPr/>
          </p:nvGrpSpPr>
          <p:grpSpPr>
            <a:xfrm>
              <a:off x="0" y="0"/>
              <a:ext cx="708229" cy="714747"/>
              <a:chOff x="0" y="0"/>
              <a:chExt cx="708228" cy="714746"/>
            </a:xfrm>
          </p:grpSpPr>
          <p:sp>
            <p:nvSpPr>
              <p:cNvPr id="902" name="Circle"/>
              <p:cNvSpPr/>
              <p:nvPr/>
            </p:nvSpPr>
            <p:spPr>
              <a:xfrm>
                <a:off x="105119" y="111637"/>
                <a:ext cx="603110" cy="603110"/>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03" name="Shape"/>
              <p:cNvSpPr/>
              <p:nvPr/>
            </p:nvSpPr>
            <p:spPr>
              <a:xfrm>
                <a:off x="343212" y="273139"/>
                <a:ext cx="126925" cy="280106"/>
              </a:xfrm>
              <a:custGeom>
                <a:avLst/>
                <a:gdLst/>
                <a:ahLst/>
                <a:cxnLst>
                  <a:cxn ang="0">
                    <a:pos x="wd2" y="hd2"/>
                  </a:cxn>
                  <a:cxn ang="5400000">
                    <a:pos x="wd2" y="hd2"/>
                  </a:cxn>
                  <a:cxn ang="10800000">
                    <a:pos x="wd2" y="hd2"/>
                  </a:cxn>
                  <a:cxn ang="16200000">
                    <a:pos x="wd2" y="hd2"/>
                  </a:cxn>
                </a:cxnLst>
                <a:rect l="0" t="0" r="r" b="b"/>
                <a:pathLst>
                  <a:path w="21600" h="21600" extrusionOk="0">
                    <a:moveTo>
                      <a:pt x="19100" y="18466"/>
                    </a:moveTo>
                    <a:lnTo>
                      <a:pt x="2500" y="18466"/>
                    </a:lnTo>
                    <a:lnTo>
                      <a:pt x="2500" y="3136"/>
                    </a:lnTo>
                    <a:lnTo>
                      <a:pt x="19100" y="3136"/>
                    </a:lnTo>
                    <a:cubicBezTo>
                      <a:pt x="19100" y="3136"/>
                      <a:pt x="19100" y="18466"/>
                      <a:pt x="19100" y="18466"/>
                    </a:cubicBezTo>
                    <a:close/>
                    <a:moveTo>
                      <a:pt x="10853" y="20779"/>
                    </a:moveTo>
                    <a:cubicBezTo>
                      <a:pt x="10002" y="20779"/>
                      <a:pt x="9310" y="20457"/>
                      <a:pt x="9310" y="20058"/>
                    </a:cubicBezTo>
                    <a:cubicBezTo>
                      <a:pt x="9310" y="19659"/>
                      <a:pt x="10002" y="19337"/>
                      <a:pt x="10853" y="19337"/>
                    </a:cubicBezTo>
                    <a:cubicBezTo>
                      <a:pt x="11704" y="19337"/>
                      <a:pt x="12396" y="19659"/>
                      <a:pt x="12396" y="20058"/>
                    </a:cubicBezTo>
                    <a:cubicBezTo>
                      <a:pt x="12396" y="20457"/>
                      <a:pt x="11704" y="20779"/>
                      <a:pt x="10853" y="20779"/>
                    </a:cubicBezTo>
                    <a:close/>
                    <a:moveTo>
                      <a:pt x="17876" y="0"/>
                    </a:moveTo>
                    <a:lnTo>
                      <a:pt x="3724" y="0"/>
                    </a:lnTo>
                    <a:cubicBezTo>
                      <a:pt x="1664" y="0"/>
                      <a:pt x="0" y="780"/>
                      <a:pt x="0" y="1741"/>
                    </a:cubicBezTo>
                    <a:lnTo>
                      <a:pt x="0" y="19859"/>
                    </a:lnTo>
                    <a:cubicBezTo>
                      <a:pt x="0" y="20820"/>
                      <a:pt x="1664" y="21600"/>
                      <a:pt x="3724" y="21600"/>
                    </a:cubicBezTo>
                    <a:lnTo>
                      <a:pt x="17876" y="21600"/>
                    </a:lnTo>
                    <a:cubicBezTo>
                      <a:pt x="19931" y="21600"/>
                      <a:pt x="21600" y="20820"/>
                      <a:pt x="21600" y="19859"/>
                    </a:cubicBezTo>
                    <a:lnTo>
                      <a:pt x="21600" y="1741"/>
                    </a:lnTo>
                    <a:cubicBezTo>
                      <a:pt x="21600" y="780"/>
                      <a:pt x="19931" y="0"/>
                      <a:pt x="17876"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b">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906" name="Group"/>
              <p:cNvGrpSpPr/>
              <p:nvPr/>
            </p:nvGrpSpPr>
            <p:grpSpPr>
              <a:xfrm>
                <a:off x="0" y="0"/>
                <a:ext cx="273460" cy="273460"/>
                <a:chOff x="0" y="0"/>
                <a:chExt cx="273459" cy="273459"/>
              </a:xfrm>
            </p:grpSpPr>
            <p:sp>
              <p:nvSpPr>
                <p:cNvPr id="904" name="Circle"/>
                <p:cNvSpPr/>
                <p:nvPr/>
              </p:nvSpPr>
              <p:spPr>
                <a:xfrm>
                  <a:off x="0" y="0"/>
                  <a:ext cx="273460" cy="273460"/>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05" name="#1"/>
                <p:cNvSpPr txBox="1"/>
                <p:nvPr/>
              </p:nvSpPr>
              <p:spPr>
                <a:xfrm>
                  <a:off x="16428" y="17911"/>
                  <a:ext cx="246920" cy="213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#2</a:t>
                  </a:r>
                </a:p>
              </p:txBody>
            </p:sp>
          </p:grpSp>
        </p:grpSp>
      </p:grpSp>
      <p:grpSp>
        <p:nvGrpSpPr>
          <p:cNvPr id="917" name="Group"/>
          <p:cNvGrpSpPr/>
          <p:nvPr/>
        </p:nvGrpSpPr>
        <p:grpSpPr>
          <a:xfrm>
            <a:off x="6355958" y="3536696"/>
            <a:ext cx="723206" cy="1077423"/>
            <a:chOff x="0" y="0"/>
            <a:chExt cx="723204" cy="1077421"/>
          </a:xfrm>
        </p:grpSpPr>
        <p:sp>
          <p:nvSpPr>
            <p:cNvPr id="909" name="Flexible &amp; Agile"/>
            <p:cNvSpPr txBox="1"/>
            <p:nvPr/>
          </p:nvSpPr>
          <p:spPr>
            <a:xfrm>
              <a:off x="118150" y="741420"/>
              <a:ext cx="603109" cy="3360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Flexible &amp; Agile</a:t>
              </a:r>
            </a:p>
          </p:txBody>
        </p:sp>
        <p:grpSp>
          <p:nvGrpSpPr>
            <p:cNvPr id="916" name="Group"/>
            <p:cNvGrpSpPr/>
            <p:nvPr/>
          </p:nvGrpSpPr>
          <p:grpSpPr>
            <a:xfrm>
              <a:off x="0" y="0"/>
              <a:ext cx="723205" cy="715469"/>
              <a:chOff x="0" y="0"/>
              <a:chExt cx="723204" cy="715468"/>
            </a:xfrm>
          </p:grpSpPr>
          <p:grpSp>
            <p:nvGrpSpPr>
              <p:cNvPr id="912" name="Group"/>
              <p:cNvGrpSpPr/>
              <p:nvPr/>
            </p:nvGrpSpPr>
            <p:grpSpPr>
              <a:xfrm>
                <a:off x="120096" y="112360"/>
                <a:ext cx="603109" cy="603109"/>
                <a:chOff x="0" y="0"/>
                <a:chExt cx="603108" cy="603108"/>
              </a:xfrm>
            </p:grpSpPr>
            <p:sp>
              <p:nvSpPr>
                <p:cNvPr id="910" name="Circle"/>
                <p:cNvSpPr/>
                <p:nvPr/>
              </p:nvSpPr>
              <p:spPr>
                <a:xfrm>
                  <a:off x="0" y="0"/>
                  <a:ext cx="603109" cy="603109"/>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11" name="Shape"/>
                <p:cNvSpPr/>
                <p:nvPr/>
              </p:nvSpPr>
              <p:spPr>
                <a:xfrm>
                  <a:off x="106734" y="224021"/>
                  <a:ext cx="389638" cy="1855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028" y="1509"/>
                      </a:lnTo>
                      <a:lnTo>
                        <a:pt x="19608" y="2727"/>
                      </a:lnTo>
                      <a:lnTo>
                        <a:pt x="13700" y="18484"/>
                      </a:lnTo>
                      <a:lnTo>
                        <a:pt x="12757" y="11517"/>
                      </a:lnTo>
                      <a:lnTo>
                        <a:pt x="10642" y="16851"/>
                      </a:lnTo>
                      <a:lnTo>
                        <a:pt x="8243" y="8415"/>
                      </a:lnTo>
                      <a:lnTo>
                        <a:pt x="5794" y="17536"/>
                      </a:lnTo>
                      <a:lnTo>
                        <a:pt x="3063" y="13801"/>
                      </a:lnTo>
                      <a:lnTo>
                        <a:pt x="1161" y="17207"/>
                      </a:lnTo>
                      <a:lnTo>
                        <a:pt x="0" y="15366"/>
                      </a:lnTo>
                      <a:lnTo>
                        <a:pt x="1218" y="17816"/>
                      </a:lnTo>
                      <a:lnTo>
                        <a:pt x="3041" y="14711"/>
                      </a:lnTo>
                      <a:lnTo>
                        <a:pt x="5895" y="18940"/>
                      </a:lnTo>
                      <a:lnTo>
                        <a:pt x="8220" y="10528"/>
                      </a:lnTo>
                      <a:lnTo>
                        <a:pt x="10563" y="18849"/>
                      </a:lnTo>
                      <a:lnTo>
                        <a:pt x="12386" y="14479"/>
                      </a:lnTo>
                      <a:lnTo>
                        <a:pt x="13447" y="21600"/>
                      </a:lnTo>
                      <a:lnTo>
                        <a:pt x="20242" y="4059"/>
                      </a:lnTo>
                      <a:lnTo>
                        <a:pt x="20882" y="5403"/>
                      </a:lnTo>
                      <a:lnTo>
                        <a:pt x="21600"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915" name="Group"/>
              <p:cNvGrpSpPr/>
              <p:nvPr/>
            </p:nvGrpSpPr>
            <p:grpSpPr>
              <a:xfrm>
                <a:off x="0" y="0"/>
                <a:ext cx="273460" cy="273460"/>
                <a:chOff x="0" y="0"/>
                <a:chExt cx="273459" cy="273459"/>
              </a:xfrm>
            </p:grpSpPr>
            <p:sp>
              <p:nvSpPr>
                <p:cNvPr id="913" name="Circle"/>
                <p:cNvSpPr/>
                <p:nvPr/>
              </p:nvSpPr>
              <p:spPr>
                <a:xfrm>
                  <a:off x="0" y="0"/>
                  <a:ext cx="273460" cy="273460"/>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14" name="#1"/>
                <p:cNvSpPr txBox="1"/>
                <p:nvPr/>
              </p:nvSpPr>
              <p:spPr>
                <a:xfrm>
                  <a:off x="16428" y="17911"/>
                  <a:ext cx="246920" cy="213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#3</a:t>
                  </a:r>
                </a:p>
              </p:txBody>
            </p:sp>
          </p:grpSp>
        </p:grpSp>
      </p:grpSp>
      <p:grpSp>
        <p:nvGrpSpPr>
          <p:cNvPr id="926" name="Group"/>
          <p:cNvGrpSpPr/>
          <p:nvPr/>
        </p:nvGrpSpPr>
        <p:grpSpPr>
          <a:xfrm>
            <a:off x="7234996" y="3536696"/>
            <a:ext cx="713153" cy="1059221"/>
            <a:chOff x="0" y="0"/>
            <a:chExt cx="713152" cy="1059219"/>
          </a:xfrm>
        </p:grpSpPr>
        <p:sp>
          <p:nvSpPr>
            <p:cNvPr id="918" name="Caring &amp; Nurturing"/>
            <p:cNvSpPr txBox="1"/>
            <p:nvPr/>
          </p:nvSpPr>
          <p:spPr>
            <a:xfrm>
              <a:off x="110044" y="740985"/>
              <a:ext cx="603109" cy="3182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Caring &amp; Nurturing</a:t>
              </a:r>
            </a:p>
          </p:txBody>
        </p:sp>
        <p:grpSp>
          <p:nvGrpSpPr>
            <p:cNvPr id="925" name="Group"/>
            <p:cNvGrpSpPr/>
            <p:nvPr/>
          </p:nvGrpSpPr>
          <p:grpSpPr>
            <a:xfrm>
              <a:off x="0" y="0"/>
              <a:ext cx="712095" cy="715469"/>
              <a:chOff x="0" y="0"/>
              <a:chExt cx="712094" cy="715468"/>
            </a:xfrm>
          </p:grpSpPr>
          <p:grpSp>
            <p:nvGrpSpPr>
              <p:cNvPr id="921" name="Group"/>
              <p:cNvGrpSpPr/>
              <p:nvPr/>
            </p:nvGrpSpPr>
            <p:grpSpPr>
              <a:xfrm>
                <a:off x="108985" y="112360"/>
                <a:ext cx="603110" cy="603109"/>
                <a:chOff x="0" y="0"/>
                <a:chExt cx="603108" cy="603108"/>
              </a:xfrm>
            </p:grpSpPr>
            <p:sp>
              <p:nvSpPr>
                <p:cNvPr id="919" name="Circle"/>
                <p:cNvSpPr/>
                <p:nvPr/>
              </p:nvSpPr>
              <p:spPr>
                <a:xfrm>
                  <a:off x="0" y="0"/>
                  <a:ext cx="603109" cy="603109"/>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20" name="Shape"/>
                <p:cNvSpPr/>
                <p:nvPr/>
              </p:nvSpPr>
              <p:spPr>
                <a:xfrm>
                  <a:off x="158581" y="159430"/>
                  <a:ext cx="285945" cy="314692"/>
                </a:xfrm>
                <a:custGeom>
                  <a:avLst/>
                  <a:gdLst/>
                  <a:ahLst/>
                  <a:cxnLst>
                    <a:cxn ang="0">
                      <a:pos x="wd2" y="hd2"/>
                    </a:cxn>
                    <a:cxn ang="5400000">
                      <a:pos x="wd2" y="hd2"/>
                    </a:cxn>
                    <a:cxn ang="10800000">
                      <a:pos x="wd2" y="hd2"/>
                    </a:cxn>
                    <a:cxn ang="16200000">
                      <a:pos x="wd2" y="hd2"/>
                    </a:cxn>
                  </a:cxnLst>
                  <a:rect l="0" t="0" r="r" b="b"/>
                  <a:pathLst>
                    <a:path w="21600" h="21600" extrusionOk="0">
                      <a:moveTo>
                        <a:pt x="10827" y="0"/>
                      </a:moveTo>
                      <a:cubicBezTo>
                        <a:pt x="8183" y="0"/>
                        <a:pt x="6713" y="863"/>
                        <a:pt x="6270" y="1386"/>
                      </a:cubicBezTo>
                      <a:lnTo>
                        <a:pt x="6270" y="5203"/>
                      </a:lnTo>
                      <a:lnTo>
                        <a:pt x="6285" y="5222"/>
                      </a:lnTo>
                      <a:cubicBezTo>
                        <a:pt x="6497" y="4763"/>
                        <a:pt x="7944" y="3706"/>
                        <a:pt x="10827" y="3706"/>
                      </a:cubicBezTo>
                      <a:cubicBezTo>
                        <a:pt x="13561" y="3706"/>
                        <a:pt x="15017" y="4676"/>
                        <a:pt x="15330" y="5163"/>
                      </a:cubicBezTo>
                      <a:lnTo>
                        <a:pt x="15330" y="1335"/>
                      </a:lnTo>
                      <a:cubicBezTo>
                        <a:pt x="14826" y="809"/>
                        <a:pt x="13359" y="0"/>
                        <a:pt x="10827" y="0"/>
                      </a:cubicBezTo>
                      <a:close/>
                      <a:moveTo>
                        <a:pt x="10472" y="1030"/>
                      </a:moveTo>
                      <a:lnTo>
                        <a:pt x="11128" y="1030"/>
                      </a:lnTo>
                      <a:cubicBezTo>
                        <a:pt x="11128" y="1030"/>
                        <a:pt x="11128" y="1424"/>
                        <a:pt x="11128" y="1756"/>
                      </a:cubicBezTo>
                      <a:lnTo>
                        <a:pt x="11926" y="1756"/>
                      </a:lnTo>
                      <a:lnTo>
                        <a:pt x="11926" y="2352"/>
                      </a:lnTo>
                      <a:lnTo>
                        <a:pt x="11128" y="2352"/>
                      </a:lnTo>
                      <a:cubicBezTo>
                        <a:pt x="11128" y="2684"/>
                        <a:pt x="11128" y="3077"/>
                        <a:pt x="11128" y="3077"/>
                      </a:cubicBezTo>
                      <a:lnTo>
                        <a:pt x="10472" y="3077"/>
                      </a:lnTo>
                      <a:lnTo>
                        <a:pt x="10472" y="2352"/>
                      </a:lnTo>
                      <a:lnTo>
                        <a:pt x="9674" y="2352"/>
                      </a:lnTo>
                      <a:cubicBezTo>
                        <a:pt x="9674" y="2352"/>
                        <a:pt x="9674" y="1756"/>
                        <a:pt x="9674" y="1756"/>
                      </a:cubicBezTo>
                      <a:lnTo>
                        <a:pt x="10472" y="1756"/>
                      </a:lnTo>
                      <a:lnTo>
                        <a:pt x="10472" y="1030"/>
                      </a:lnTo>
                      <a:close/>
                      <a:moveTo>
                        <a:pt x="10800" y="4057"/>
                      </a:moveTo>
                      <a:cubicBezTo>
                        <a:pt x="8262" y="4057"/>
                        <a:pt x="7030" y="4885"/>
                        <a:pt x="6667" y="5248"/>
                      </a:cubicBezTo>
                      <a:lnTo>
                        <a:pt x="6551" y="5397"/>
                      </a:lnTo>
                      <a:cubicBezTo>
                        <a:pt x="6515" y="5768"/>
                        <a:pt x="6500" y="6099"/>
                        <a:pt x="6497" y="6463"/>
                      </a:cubicBezTo>
                      <a:cubicBezTo>
                        <a:pt x="6497" y="6526"/>
                        <a:pt x="6379" y="6270"/>
                        <a:pt x="6171" y="6337"/>
                      </a:cubicBezTo>
                      <a:cubicBezTo>
                        <a:pt x="6067" y="6370"/>
                        <a:pt x="5946" y="6478"/>
                        <a:pt x="5865" y="6715"/>
                      </a:cubicBezTo>
                      <a:cubicBezTo>
                        <a:pt x="5711" y="7165"/>
                        <a:pt x="5710" y="7753"/>
                        <a:pt x="5986" y="8238"/>
                      </a:cubicBezTo>
                      <a:cubicBezTo>
                        <a:pt x="6302" y="8793"/>
                        <a:pt x="6650" y="8635"/>
                        <a:pt x="6669" y="8718"/>
                      </a:cubicBezTo>
                      <a:cubicBezTo>
                        <a:pt x="6874" y="9627"/>
                        <a:pt x="7355" y="11251"/>
                        <a:pt x="8574" y="12205"/>
                      </a:cubicBezTo>
                      <a:lnTo>
                        <a:pt x="8515" y="13150"/>
                      </a:lnTo>
                      <a:cubicBezTo>
                        <a:pt x="8604" y="13443"/>
                        <a:pt x="8781" y="13708"/>
                        <a:pt x="9035" y="13910"/>
                      </a:cubicBezTo>
                      <a:cubicBezTo>
                        <a:pt x="9460" y="14248"/>
                        <a:pt x="10040" y="14412"/>
                        <a:pt x="10808" y="14413"/>
                      </a:cubicBezTo>
                      <a:cubicBezTo>
                        <a:pt x="11577" y="14418"/>
                        <a:pt x="12155" y="14252"/>
                        <a:pt x="12576" y="13912"/>
                      </a:cubicBezTo>
                      <a:cubicBezTo>
                        <a:pt x="12819" y="13717"/>
                        <a:pt x="12992" y="13461"/>
                        <a:pt x="13085" y="13180"/>
                      </a:cubicBezTo>
                      <a:lnTo>
                        <a:pt x="13051" y="12183"/>
                      </a:lnTo>
                      <a:cubicBezTo>
                        <a:pt x="14251" y="11225"/>
                        <a:pt x="14728" y="9620"/>
                        <a:pt x="14931" y="8718"/>
                      </a:cubicBezTo>
                      <a:cubicBezTo>
                        <a:pt x="14950" y="8635"/>
                        <a:pt x="15298" y="8793"/>
                        <a:pt x="15614" y="8238"/>
                      </a:cubicBezTo>
                      <a:cubicBezTo>
                        <a:pt x="15890" y="7753"/>
                        <a:pt x="15889" y="7165"/>
                        <a:pt x="15735" y="6715"/>
                      </a:cubicBezTo>
                      <a:cubicBezTo>
                        <a:pt x="15654" y="6478"/>
                        <a:pt x="15533" y="6370"/>
                        <a:pt x="15429" y="6337"/>
                      </a:cubicBezTo>
                      <a:cubicBezTo>
                        <a:pt x="15221" y="6270"/>
                        <a:pt x="15103" y="6526"/>
                        <a:pt x="15103" y="6463"/>
                      </a:cubicBezTo>
                      <a:cubicBezTo>
                        <a:pt x="15100" y="6099"/>
                        <a:pt x="15085" y="5768"/>
                        <a:pt x="15049" y="5397"/>
                      </a:cubicBezTo>
                      <a:lnTo>
                        <a:pt x="14929" y="5248"/>
                      </a:lnTo>
                      <a:cubicBezTo>
                        <a:pt x="14564" y="4881"/>
                        <a:pt x="13339" y="4057"/>
                        <a:pt x="10800" y="4057"/>
                      </a:cubicBezTo>
                      <a:close/>
                      <a:moveTo>
                        <a:pt x="7992" y="12787"/>
                      </a:moveTo>
                      <a:cubicBezTo>
                        <a:pt x="7786" y="12813"/>
                        <a:pt x="7579" y="12843"/>
                        <a:pt x="7373" y="12873"/>
                      </a:cubicBezTo>
                      <a:cubicBezTo>
                        <a:pt x="7233" y="13324"/>
                        <a:pt x="7038" y="14133"/>
                        <a:pt x="6785" y="15687"/>
                      </a:cubicBezTo>
                      <a:cubicBezTo>
                        <a:pt x="6443" y="17790"/>
                        <a:pt x="6856" y="18630"/>
                        <a:pt x="7263" y="18966"/>
                      </a:cubicBezTo>
                      <a:cubicBezTo>
                        <a:pt x="7430" y="19104"/>
                        <a:pt x="7608" y="19168"/>
                        <a:pt x="7764" y="19196"/>
                      </a:cubicBezTo>
                      <a:cubicBezTo>
                        <a:pt x="7858" y="18933"/>
                        <a:pt x="8071" y="18751"/>
                        <a:pt x="8318" y="18751"/>
                      </a:cubicBezTo>
                      <a:cubicBezTo>
                        <a:pt x="8652" y="18751"/>
                        <a:pt x="8923" y="19084"/>
                        <a:pt x="8923" y="19497"/>
                      </a:cubicBezTo>
                      <a:cubicBezTo>
                        <a:pt x="8923" y="19910"/>
                        <a:pt x="8652" y="20245"/>
                        <a:pt x="8318" y="20245"/>
                      </a:cubicBezTo>
                      <a:cubicBezTo>
                        <a:pt x="8013" y="20245"/>
                        <a:pt x="7762" y="19967"/>
                        <a:pt x="7720" y="19604"/>
                      </a:cubicBezTo>
                      <a:cubicBezTo>
                        <a:pt x="7489" y="19569"/>
                        <a:pt x="7219" y="19481"/>
                        <a:pt x="6968" y="19276"/>
                      </a:cubicBezTo>
                      <a:cubicBezTo>
                        <a:pt x="6251" y="18693"/>
                        <a:pt x="6040" y="17464"/>
                        <a:pt x="6339" y="15626"/>
                      </a:cubicBezTo>
                      <a:cubicBezTo>
                        <a:pt x="6552" y="14316"/>
                        <a:pt x="6730" y="13497"/>
                        <a:pt x="6883" y="12955"/>
                      </a:cubicBezTo>
                      <a:cubicBezTo>
                        <a:pt x="6121" y="13081"/>
                        <a:pt x="5363" y="13230"/>
                        <a:pt x="4615" y="13415"/>
                      </a:cubicBezTo>
                      <a:cubicBezTo>
                        <a:pt x="3642" y="13655"/>
                        <a:pt x="2662" y="13958"/>
                        <a:pt x="1942" y="14601"/>
                      </a:cubicBezTo>
                      <a:cubicBezTo>
                        <a:pt x="1671" y="14843"/>
                        <a:pt x="1449" y="15123"/>
                        <a:pt x="1286" y="15433"/>
                      </a:cubicBezTo>
                      <a:lnTo>
                        <a:pt x="0" y="18384"/>
                      </a:lnTo>
                      <a:cubicBezTo>
                        <a:pt x="3024" y="20405"/>
                        <a:pt x="6758" y="21600"/>
                        <a:pt x="10800" y="21600"/>
                      </a:cubicBezTo>
                      <a:cubicBezTo>
                        <a:pt x="14842" y="21600"/>
                        <a:pt x="18576" y="20405"/>
                        <a:pt x="21600" y="18384"/>
                      </a:cubicBezTo>
                      <a:cubicBezTo>
                        <a:pt x="21600" y="18384"/>
                        <a:pt x="20314" y="15433"/>
                        <a:pt x="20314" y="15433"/>
                      </a:cubicBezTo>
                      <a:cubicBezTo>
                        <a:pt x="20151" y="15123"/>
                        <a:pt x="19929" y="14843"/>
                        <a:pt x="19658" y="14601"/>
                      </a:cubicBezTo>
                      <a:cubicBezTo>
                        <a:pt x="18938" y="13958"/>
                        <a:pt x="17958" y="13655"/>
                        <a:pt x="16985" y="13415"/>
                      </a:cubicBezTo>
                      <a:cubicBezTo>
                        <a:pt x="16238" y="13230"/>
                        <a:pt x="15480" y="13086"/>
                        <a:pt x="14719" y="12961"/>
                      </a:cubicBezTo>
                      <a:cubicBezTo>
                        <a:pt x="14872" y="13502"/>
                        <a:pt x="15048" y="14319"/>
                        <a:pt x="15261" y="15626"/>
                      </a:cubicBezTo>
                      <a:cubicBezTo>
                        <a:pt x="15560" y="17464"/>
                        <a:pt x="15349" y="18693"/>
                        <a:pt x="14632" y="19276"/>
                      </a:cubicBezTo>
                      <a:cubicBezTo>
                        <a:pt x="14381" y="19480"/>
                        <a:pt x="14111" y="19569"/>
                        <a:pt x="13880" y="19604"/>
                      </a:cubicBezTo>
                      <a:cubicBezTo>
                        <a:pt x="13838" y="19967"/>
                        <a:pt x="13587" y="20245"/>
                        <a:pt x="13282" y="20245"/>
                      </a:cubicBezTo>
                      <a:cubicBezTo>
                        <a:pt x="12948" y="20245"/>
                        <a:pt x="12676" y="19910"/>
                        <a:pt x="12677" y="19497"/>
                      </a:cubicBezTo>
                      <a:cubicBezTo>
                        <a:pt x="12677" y="19084"/>
                        <a:pt x="12948" y="18751"/>
                        <a:pt x="13282" y="18751"/>
                      </a:cubicBezTo>
                      <a:cubicBezTo>
                        <a:pt x="13529" y="18751"/>
                        <a:pt x="13740" y="18933"/>
                        <a:pt x="13834" y="19196"/>
                      </a:cubicBezTo>
                      <a:cubicBezTo>
                        <a:pt x="13990" y="19168"/>
                        <a:pt x="14170" y="19104"/>
                        <a:pt x="14337" y="18966"/>
                      </a:cubicBezTo>
                      <a:cubicBezTo>
                        <a:pt x="14744" y="18630"/>
                        <a:pt x="15157" y="17790"/>
                        <a:pt x="14815" y="15687"/>
                      </a:cubicBezTo>
                      <a:cubicBezTo>
                        <a:pt x="14564" y="14141"/>
                        <a:pt x="14370" y="13336"/>
                        <a:pt x="14231" y="12884"/>
                      </a:cubicBezTo>
                      <a:cubicBezTo>
                        <a:pt x="14042" y="12856"/>
                        <a:pt x="13854" y="12819"/>
                        <a:pt x="13664" y="12794"/>
                      </a:cubicBezTo>
                      <a:cubicBezTo>
                        <a:pt x="13638" y="13347"/>
                        <a:pt x="13369" y="13870"/>
                        <a:pt x="12918" y="14233"/>
                      </a:cubicBezTo>
                      <a:cubicBezTo>
                        <a:pt x="12405" y="14645"/>
                        <a:pt x="11725" y="14846"/>
                        <a:pt x="10839" y="14846"/>
                      </a:cubicBezTo>
                      <a:lnTo>
                        <a:pt x="10829" y="14846"/>
                      </a:lnTo>
                      <a:cubicBezTo>
                        <a:pt x="9951" y="14845"/>
                        <a:pt x="9249" y="14639"/>
                        <a:pt x="8740" y="14235"/>
                      </a:cubicBezTo>
                      <a:cubicBezTo>
                        <a:pt x="8282" y="13870"/>
                        <a:pt x="8012" y="13343"/>
                        <a:pt x="7992" y="12787"/>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924" name="Group"/>
              <p:cNvGrpSpPr/>
              <p:nvPr/>
            </p:nvGrpSpPr>
            <p:grpSpPr>
              <a:xfrm>
                <a:off x="0" y="0"/>
                <a:ext cx="273460" cy="273460"/>
                <a:chOff x="0" y="0"/>
                <a:chExt cx="273459" cy="273459"/>
              </a:xfrm>
            </p:grpSpPr>
            <p:sp>
              <p:nvSpPr>
                <p:cNvPr id="922" name="Circle"/>
                <p:cNvSpPr/>
                <p:nvPr/>
              </p:nvSpPr>
              <p:spPr>
                <a:xfrm>
                  <a:off x="0" y="0"/>
                  <a:ext cx="273460" cy="273460"/>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23" name="#1"/>
                <p:cNvSpPr txBox="1"/>
                <p:nvPr/>
              </p:nvSpPr>
              <p:spPr>
                <a:xfrm>
                  <a:off x="16428" y="17911"/>
                  <a:ext cx="246920" cy="213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#4</a:t>
                  </a:r>
                </a:p>
              </p:txBody>
            </p:sp>
          </p:grpSp>
        </p:grpSp>
      </p:grpSp>
      <p:sp>
        <p:nvSpPr>
          <p:cNvPr id="927" name="Faster &amp; Better"/>
          <p:cNvSpPr txBox="1"/>
          <p:nvPr/>
        </p:nvSpPr>
        <p:spPr>
          <a:xfrm>
            <a:off x="8241383" y="4321184"/>
            <a:ext cx="603108" cy="223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Insight Led</a:t>
            </a:r>
          </a:p>
        </p:txBody>
      </p:sp>
      <p:sp>
        <p:nvSpPr>
          <p:cNvPr id="928" name="Circle"/>
          <p:cNvSpPr/>
          <p:nvPr/>
        </p:nvSpPr>
        <p:spPr>
          <a:xfrm>
            <a:off x="8233193" y="3649057"/>
            <a:ext cx="603109" cy="603109"/>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29" name="Shape"/>
          <p:cNvSpPr/>
          <p:nvPr/>
        </p:nvSpPr>
        <p:spPr>
          <a:xfrm>
            <a:off x="8399037" y="3821939"/>
            <a:ext cx="287799" cy="287788"/>
          </a:xfrm>
          <a:custGeom>
            <a:avLst/>
            <a:gdLst/>
            <a:ahLst/>
            <a:cxnLst>
              <a:cxn ang="0">
                <a:pos x="wd2" y="hd2"/>
              </a:cxn>
              <a:cxn ang="5400000">
                <a:pos x="wd2" y="hd2"/>
              </a:cxn>
              <a:cxn ang="10800000">
                <a:pos x="wd2" y="hd2"/>
              </a:cxn>
              <a:cxn ang="16200000">
                <a:pos x="wd2" y="hd2"/>
              </a:cxn>
            </a:cxnLst>
            <a:rect l="0" t="0" r="r" b="b"/>
            <a:pathLst>
              <a:path w="21368" h="21010" extrusionOk="0">
                <a:moveTo>
                  <a:pt x="8505" y="13647"/>
                </a:moveTo>
                <a:cubicBezTo>
                  <a:pt x="5529" y="13647"/>
                  <a:pt x="3116" y="11263"/>
                  <a:pt x="3116" y="8322"/>
                </a:cubicBezTo>
                <a:cubicBezTo>
                  <a:pt x="3116" y="5382"/>
                  <a:pt x="5529" y="2999"/>
                  <a:pt x="8505" y="2999"/>
                </a:cubicBezTo>
                <a:cubicBezTo>
                  <a:pt x="11481" y="2999"/>
                  <a:pt x="13894" y="5382"/>
                  <a:pt x="13894" y="8322"/>
                </a:cubicBezTo>
                <a:cubicBezTo>
                  <a:pt x="13894" y="11263"/>
                  <a:pt x="11481" y="13647"/>
                  <a:pt x="8505" y="13647"/>
                </a:cubicBezTo>
                <a:close/>
                <a:moveTo>
                  <a:pt x="21039" y="18205"/>
                </a:moveTo>
                <a:cubicBezTo>
                  <a:pt x="20257" y="17063"/>
                  <a:pt x="16910" y="14118"/>
                  <a:pt x="15508" y="12905"/>
                </a:cubicBezTo>
                <a:cubicBezTo>
                  <a:pt x="16378" y="11592"/>
                  <a:pt x="16888" y="10026"/>
                  <a:pt x="16888" y="8341"/>
                </a:cubicBezTo>
                <a:cubicBezTo>
                  <a:pt x="16888" y="3734"/>
                  <a:pt x="13108" y="0"/>
                  <a:pt x="8445" y="0"/>
                </a:cubicBezTo>
                <a:cubicBezTo>
                  <a:pt x="3781" y="0"/>
                  <a:pt x="0" y="3734"/>
                  <a:pt x="0" y="8341"/>
                </a:cubicBezTo>
                <a:cubicBezTo>
                  <a:pt x="0" y="12948"/>
                  <a:pt x="3781" y="16682"/>
                  <a:pt x="8445" y="16682"/>
                </a:cubicBezTo>
                <a:cubicBezTo>
                  <a:pt x="10043" y="16682"/>
                  <a:pt x="11532" y="16235"/>
                  <a:pt x="12806" y="15473"/>
                </a:cubicBezTo>
                <a:lnTo>
                  <a:pt x="18413" y="20577"/>
                </a:lnTo>
                <a:cubicBezTo>
                  <a:pt x="18413" y="20577"/>
                  <a:pt x="19615" y="21600"/>
                  <a:pt x="20819" y="20500"/>
                </a:cubicBezTo>
                <a:cubicBezTo>
                  <a:pt x="21600" y="19785"/>
                  <a:pt x="21427" y="18770"/>
                  <a:pt x="21039" y="18205"/>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932" name="Group"/>
          <p:cNvGrpSpPr/>
          <p:nvPr/>
        </p:nvGrpSpPr>
        <p:grpSpPr>
          <a:xfrm>
            <a:off x="8127262" y="3536696"/>
            <a:ext cx="273461" cy="273461"/>
            <a:chOff x="0" y="0"/>
            <a:chExt cx="273459" cy="273459"/>
          </a:xfrm>
        </p:grpSpPr>
        <p:sp>
          <p:nvSpPr>
            <p:cNvPr id="930" name="Circle"/>
            <p:cNvSpPr/>
            <p:nvPr/>
          </p:nvSpPr>
          <p:spPr>
            <a:xfrm>
              <a:off x="0" y="0"/>
              <a:ext cx="273460" cy="273460"/>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31" name="#1"/>
            <p:cNvSpPr txBox="1"/>
            <p:nvPr/>
          </p:nvSpPr>
          <p:spPr>
            <a:xfrm>
              <a:off x="16428" y="17911"/>
              <a:ext cx="246920" cy="213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#5</a:t>
              </a:r>
            </a:p>
          </p:txBody>
        </p:sp>
      </p:grpSp>
      <p:sp>
        <p:nvSpPr>
          <p:cNvPr id="933" name="We provide great value to our customers by connecting with the individual, providing affordable and reliable services to enable a sustainable future."/>
          <p:cNvSpPr txBox="1">
            <a:spLocks noGrp="1"/>
          </p:cNvSpPr>
          <p:nvPr>
            <p:ph type="title"/>
          </p:nvPr>
        </p:nvSpPr>
        <p:spPr>
          <a:xfrm>
            <a:off x="1688075" y="66764"/>
            <a:ext cx="5767850" cy="408038"/>
          </a:xfrm>
          <a:prstGeom prst="rect">
            <a:avLst/>
          </a:prstGeom>
        </p:spPr>
        <p:txBody>
          <a:bodyPr>
            <a:normAutofit fontScale="90000"/>
          </a:bodyPr>
          <a:lstStyle>
            <a:lvl1pPr defTabSz="630936">
              <a:defRPr sz="1104" b="0">
                <a:latin typeface="Arial Rounded MT Bold"/>
                <a:ea typeface="Arial Rounded MT Bold"/>
                <a:cs typeface="Arial Rounded MT Bold"/>
                <a:sym typeface="Arial Rounded MT Bold"/>
              </a:defRPr>
            </a:lvl1pPr>
          </a:lstStyle>
          <a:p>
            <a:r>
              <a:t>We provide great value to our customers by connecting with the individual, providing affordable and reliable services to enable a sustainable future.</a:t>
            </a:r>
          </a:p>
        </p:txBody>
      </p:sp>
      <p:sp>
        <p:nvSpPr>
          <p:cNvPr id="934" name="Shape"/>
          <p:cNvSpPr/>
          <p:nvPr/>
        </p:nvSpPr>
        <p:spPr>
          <a:xfrm>
            <a:off x="9808872" y="4727389"/>
            <a:ext cx="301467" cy="371036"/>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12700">
            <a:miter lim="400000"/>
          </a:ln>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935" name="Rectangle"/>
          <p:cNvSpPr/>
          <p:nvPr/>
        </p:nvSpPr>
        <p:spPr>
          <a:xfrm>
            <a:off x="139465" y="4730197"/>
            <a:ext cx="8876197" cy="1261754"/>
          </a:xfrm>
          <a:prstGeom prst="rect">
            <a:avLst/>
          </a:prstGeom>
          <a:solidFill>
            <a:srgbClr val="CBCBCB"/>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936" name="Rectangle"/>
          <p:cNvSpPr/>
          <p:nvPr/>
        </p:nvSpPr>
        <p:spPr>
          <a:xfrm>
            <a:off x="144268" y="4733357"/>
            <a:ext cx="4273222" cy="1255433"/>
          </a:xfrm>
          <a:prstGeom prst="roundRect">
            <a:avLst>
              <a:gd name="adj" fmla="val 0"/>
            </a:avLst>
          </a:prstGeom>
          <a:gradFill>
            <a:gsLst>
              <a:gs pos="0">
                <a:srgbClr val="72B1D7"/>
              </a:gs>
              <a:gs pos="100000">
                <a:srgbClr val="76D6FF">
                  <a:alpha val="50655"/>
                </a:srgbClr>
              </a:gs>
            </a:gsLst>
            <a:lin ang="16200000"/>
          </a:gra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937" name="focus, what’s next?"/>
          <p:cNvSpPr txBox="1"/>
          <p:nvPr/>
        </p:nvSpPr>
        <p:spPr>
          <a:xfrm>
            <a:off x="1510432" y="5012389"/>
            <a:ext cx="1534577" cy="678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defRPr sz="1500" cap="all">
                <a:solidFill>
                  <a:srgbClr val="FFFFFF"/>
                </a:solidFill>
                <a:latin typeface="Arial Rounded MT Bold"/>
                <a:ea typeface="Arial Rounded MT Bold"/>
                <a:cs typeface="Arial Rounded MT Bold"/>
                <a:sym typeface="Arial Rounded MT Bold"/>
              </a:defRPr>
            </a:lvl1pPr>
          </a:lstStyle>
          <a:p>
            <a:pPr>
              <a:defRPr sz="2500"/>
            </a:pPr>
            <a:r>
              <a:rPr sz="1500"/>
              <a:t>what’s next?</a:t>
            </a:r>
          </a:p>
        </p:txBody>
      </p:sp>
      <p:grpSp>
        <p:nvGrpSpPr>
          <p:cNvPr id="940" name="Group"/>
          <p:cNvGrpSpPr/>
          <p:nvPr/>
        </p:nvGrpSpPr>
        <p:grpSpPr>
          <a:xfrm>
            <a:off x="415695" y="5017847"/>
            <a:ext cx="667387" cy="667136"/>
            <a:chOff x="0" y="0"/>
            <a:chExt cx="667386" cy="667134"/>
          </a:xfrm>
        </p:grpSpPr>
        <p:sp>
          <p:nvSpPr>
            <p:cNvPr id="938" name="Shape"/>
            <p:cNvSpPr/>
            <p:nvPr/>
          </p:nvSpPr>
          <p:spPr>
            <a:xfrm>
              <a:off x="-1" y="0"/>
              <a:ext cx="667388" cy="667135"/>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939" name="All about Customers"/>
            <p:cNvSpPr txBox="1"/>
            <p:nvPr/>
          </p:nvSpPr>
          <p:spPr>
            <a:xfrm>
              <a:off x="41704" y="49060"/>
              <a:ext cx="609378" cy="538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spcBef>
                  <a:spcPts val="5500"/>
                </a:spcBef>
                <a:defRPr sz="1400" b="1">
                  <a:solidFill>
                    <a:srgbClr val="FFFFFF"/>
                  </a:solidFill>
                </a:defRPr>
              </a:lvl1pPr>
            </a:lstStyle>
            <a:p>
              <a:r>
                <a:t>Focus</a:t>
              </a:r>
            </a:p>
          </p:txBody>
        </p:sp>
      </p:grpSp>
      <p:sp>
        <p:nvSpPr>
          <p:cNvPr id="941" name="Rectangle"/>
          <p:cNvSpPr/>
          <p:nvPr/>
        </p:nvSpPr>
        <p:spPr>
          <a:xfrm>
            <a:off x="3342626" y="1671358"/>
            <a:ext cx="1079793" cy="1692815"/>
          </a:xfrm>
          <a:prstGeom prst="roundRect">
            <a:avLst>
              <a:gd name="adj" fmla="val 0"/>
            </a:avLst>
          </a:prstGeom>
          <a:solidFill>
            <a:srgbClr val="76D6FF">
              <a:alpha val="50000"/>
            </a:srgbClr>
          </a:solidFill>
          <a:ln w="12700">
            <a:miter lim="400000"/>
          </a:ln>
        </p:spPr>
        <p:txBody>
          <a:bodyPr lIns="50800" tIns="50800" rIns="50800" bIns="5080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944" name="Group"/>
          <p:cNvGrpSpPr/>
          <p:nvPr/>
        </p:nvGrpSpPr>
        <p:grpSpPr>
          <a:xfrm>
            <a:off x="3554659" y="1777093"/>
            <a:ext cx="681125" cy="667136"/>
            <a:chOff x="0" y="0"/>
            <a:chExt cx="681124" cy="667134"/>
          </a:xfrm>
        </p:grpSpPr>
        <p:sp>
          <p:nvSpPr>
            <p:cNvPr id="942" name="Shape"/>
            <p:cNvSpPr/>
            <p:nvPr/>
          </p:nvSpPr>
          <p:spPr>
            <a:xfrm>
              <a:off x="-1" y="0"/>
              <a:ext cx="667388" cy="667135"/>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943" name="All about Customers"/>
            <p:cNvSpPr txBox="1"/>
            <p:nvPr/>
          </p:nvSpPr>
          <p:spPr>
            <a:xfrm>
              <a:off x="29004" y="40028"/>
              <a:ext cx="652121" cy="538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spcBef>
                  <a:spcPts val="5500"/>
                </a:spcBef>
                <a:defRPr sz="800" b="1">
                  <a:solidFill>
                    <a:srgbClr val="FFFFFF"/>
                  </a:solidFill>
                </a:defRPr>
              </a:lvl1pPr>
            </a:lstStyle>
            <a:p>
              <a:r>
                <a:t>Customer expectations</a:t>
              </a:r>
            </a:p>
          </p:txBody>
        </p:sp>
      </p:grpSp>
      <p:grpSp>
        <p:nvGrpSpPr>
          <p:cNvPr id="947" name="Group"/>
          <p:cNvGrpSpPr/>
          <p:nvPr/>
        </p:nvGrpSpPr>
        <p:grpSpPr>
          <a:xfrm>
            <a:off x="3569162" y="2594990"/>
            <a:ext cx="681125" cy="667136"/>
            <a:chOff x="0" y="0"/>
            <a:chExt cx="681124" cy="667134"/>
          </a:xfrm>
        </p:grpSpPr>
        <p:sp>
          <p:nvSpPr>
            <p:cNvPr id="945" name="Shape"/>
            <p:cNvSpPr/>
            <p:nvPr/>
          </p:nvSpPr>
          <p:spPr>
            <a:xfrm>
              <a:off x="-1" y="0"/>
              <a:ext cx="667388" cy="667135"/>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946" name="All about Customers"/>
            <p:cNvSpPr txBox="1"/>
            <p:nvPr/>
          </p:nvSpPr>
          <p:spPr>
            <a:xfrm>
              <a:off x="29004" y="40028"/>
              <a:ext cx="652121" cy="538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spcBef>
                  <a:spcPts val="5500"/>
                </a:spcBef>
                <a:defRPr sz="800" b="1">
                  <a:solidFill>
                    <a:srgbClr val="FFFFFF"/>
                  </a:solidFill>
                </a:defRPr>
              </a:lvl1pPr>
            </a:lstStyle>
            <a:p>
              <a:r>
                <a:t>Customer experience</a:t>
              </a:r>
            </a:p>
          </p:txBody>
        </p:sp>
      </p:grpSp>
      <p:sp>
        <p:nvSpPr>
          <p:cNvPr id="948" name="Rectangle"/>
          <p:cNvSpPr/>
          <p:nvPr/>
        </p:nvSpPr>
        <p:spPr>
          <a:xfrm>
            <a:off x="7214248" y="1994936"/>
            <a:ext cx="754649" cy="414243"/>
          </a:xfrm>
          <a:prstGeom prst="rect">
            <a:avLst/>
          </a:prstGeom>
          <a:gradFill>
            <a:gsLst>
              <a:gs pos="0">
                <a:srgbClr val="72B1D7"/>
              </a:gs>
              <a:gs pos="100000">
                <a:srgbClr val="76D6FF">
                  <a:alpha val="50655"/>
                </a:srgbClr>
              </a:gs>
            </a:gsLst>
            <a:lin ang="16200000"/>
          </a:gradFill>
          <a:ln w="25400">
            <a:solidFill>
              <a:srgbClr val="FFFFFF"/>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949" name="All about Customers"/>
          <p:cNvSpPr txBox="1"/>
          <p:nvPr/>
        </p:nvSpPr>
        <p:spPr>
          <a:xfrm>
            <a:off x="7243405" y="2043192"/>
            <a:ext cx="696335" cy="319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CONNECTABILITY</a:t>
            </a:r>
          </a:p>
        </p:txBody>
      </p:sp>
      <p:sp>
        <p:nvSpPr>
          <p:cNvPr id="950" name="Rectangle"/>
          <p:cNvSpPr/>
          <p:nvPr/>
        </p:nvSpPr>
        <p:spPr>
          <a:xfrm>
            <a:off x="8093257" y="1994936"/>
            <a:ext cx="754649" cy="414243"/>
          </a:xfrm>
          <a:prstGeom prst="rect">
            <a:avLst/>
          </a:prstGeom>
          <a:gradFill>
            <a:gsLst>
              <a:gs pos="0">
                <a:srgbClr val="72B1D7"/>
              </a:gs>
              <a:gs pos="100000">
                <a:srgbClr val="76D6FF">
                  <a:alpha val="50655"/>
                </a:srgbClr>
              </a:gs>
            </a:gsLst>
            <a:lin ang="16200000"/>
          </a:gradFill>
          <a:ln w="25400">
            <a:solidFill>
              <a:srgbClr val="FFFFFF"/>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951" name="All about Customers"/>
          <p:cNvSpPr txBox="1"/>
          <p:nvPr/>
        </p:nvSpPr>
        <p:spPr>
          <a:xfrm>
            <a:off x="8122414" y="2048045"/>
            <a:ext cx="696335" cy="308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SUSTAINABILITY</a:t>
            </a:r>
          </a:p>
        </p:txBody>
      </p:sp>
      <p:sp>
        <p:nvSpPr>
          <p:cNvPr id="952" name="Rectangle"/>
          <p:cNvSpPr/>
          <p:nvPr/>
        </p:nvSpPr>
        <p:spPr>
          <a:xfrm>
            <a:off x="6340236" y="1994936"/>
            <a:ext cx="754649" cy="414243"/>
          </a:xfrm>
          <a:prstGeom prst="rect">
            <a:avLst/>
          </a:prstGeom>
          <a:gradFill>
            <a:gsLst>
              <a:gs pos="0">
                <a:srgbClr val="72B1D7"/>
              </a:gs>
              <a:gs pos="100000">
                <a:srgbClr val="76D6FF">
                  <a:alpha val="50655"/>
                </a:srgbClr>
              </a:gs>
            </a:gsLst>
            <a:lin ang="16200000"/>
          </a:gradFill>
          <a:ln w="25400">
            <a:solidFill>
              <a:srgbClr val="FFFFFF"/>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953" name="All about Customers"/>
          <p:cNvSpPr txBox="1"/>
          <p:nvPr/>
        </p:nvSpPr>
        <p:spPr>
          <a:xfrm>
            <a:off x="6351603" y="2069273"/>
            <a:ext cx="731916" cy="263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AFFORDABILITY</a:t>
            </a:r>
          </a:p>
        </p:txBody>
      </p:sp>
      <p:grpSp>
        <p:nvGrpSpPr>
          <p:cNvPr id="956" name="Group"/>
          <p:cNvGrpSpPr/>
          <p:nvPr/>
        </p:nvGrpSpPr>
        <p:grpSpPr>
          <a:xfrm>
            <a:off x="5471462" y="1994936"/>
            <a:ext cx="754649" cy="414243"/>
            <a:chOff x="0" y="0"/>
            <a:chExt cx="754648" cy="414241"/>
          </a:xfrm>
        </p:grpSpPr>
        <p:sp>
          <p:nvSpPr>
            <p:cNvPr id="954"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55" name="All about Customers"/>
            <p:cNvSpPr txBox="1"/>
            <p:nvPr/>
          </p:nvSpPr>
          <p:spPr>
            <a:xfrm>
              <a:off x="11366" y="75182"/>
              <a:ext cx="731916" cy="263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RELIABILITY</a:t>
              </a:r>
            </a:p>
          </p:txBody>
        </p:sp>
      </p:grpSp>
      <p:grpSp>
        <p:nvGrpSpPr>
          <p:cNvPr id="959" name="Group"/>
          <p:cNvGrpSpPr/>
          <p:nvPr/>
        </p:nvGrpSpPr>
        <p:grpSpPr>
          <a:xfrm>
            <a:off x="4581715" y="1994936"/>
            <a:ext cx="754649" cy="414243"/>
            <a:chOff x="0" y="0"/>
            <a:chExt cx="754648" cy="414241"/>
          </a:xfrm>
        </p:grpSpPr>
        <p:sp>
          <p:nvSpPr>
            <p:cNvPr id="957"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58" name="All about Customers"/>
            <p:cNvSpPr txBox="1"/>
            <p:nvPr/>
          </p:nvSpPr>
          <p:spPr>
            <a:xfrm>
              <a:off x="11366" y="75182"/>
              <a:ext cx="731916" cy="263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AVAILABILITY</a:t>
              </a:r>
            </a:p>
          </p:txBody>
        </p:sp>
      </p:grpSp>
      <p:sp>
        <p:nvSpPr>
          <p:cNvPr id="960" name="Rectangle"/>
          <p:cNvSpPr/>
          <p:nvPr/>
        </p:nvSpPr>
        <p:spPr>
          <a:xfrm>
            <a:off x="7214248" y="2692627"/>
            <a:ext cx="754649" cy="414243"/>
          </a:xfrm>
          <a:prstGeom prst="rect">
            <a:avLst/>
          </a:prstGeom>
          <a:gradFill>
            <a:gsLst>
              <a:gs pos="0">
                <a:srgbClr val="72B1D7"/>
              </a:gs>
              <a:gs pos="100000">
                <a:srgbClr val="76D6FF">
                  <a:alpha val="50655"/>
                </a:srgbClr>
              </a:gs>
            </a:gsLst>
            <a:lin ang="16200000"/>
          </a:gradFill>
          <a:ln w="25400">
            <a:solidFill>
              <a:srgbClr val="FFFFFF"/>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961" name="All about Customers"/>
          <p:cNvSpPr txBox="1"/>
          <p:nvPr/>
        </p:nvSpPr>
        <p:spPr>
          <a:xfrm>
            <a:off x="7243405" y="2740883"/>
            <a:ext cx="696335" cy="319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PERSONALISED</a:t>
            </a:r>
          </a:p>
        </p:txBody>
      </p:sp>
      <p:grpSp>
        <p:nvGrpSpPr>
          <p:cNvPr id="964" name="Group"/>
          <p:cNvGrpSpPr/>
          <p:nvPr/>
        </p:nvGrpSpPr>
        <p:grpSpPr>
          <a:xfrm>
            <a:off x="8093257" y="2692627"/>
            <a:ext cx="754649" cy="414243"/>
            <a:chOff x="0" y="0"/>
            <a:chExt cx="754648" cy="414241"/>
          </a:xfrm>
        </p:grpSpPr>
        <p:sp>
          <p:nvSpPr>
            <p:cNvPr id="962"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63" name="All about Customers"/>
            <p:cNvSpPr txBox="1"/>
            <p:nvPr/>
          </p:nvSpPr>
          <p:spPr>
            <a:xfrm>
              <a:off x="29156" y="53108"/>
              <a:ext cx="696335" cy="308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ENGAGED</a:t>
              </a:r>
            </a:p>
          </p:txBody>
        </p:sp>
      </p:grpSp>
      <p:grpSp>
        <p:nvGrpSpPr>
          <p:cNvPr id="967" name="Group"/>
          <p:cNvGrpSpPr/>
          <p:nvPr/>
        </p:nvGrpSpPr>
        <p:grpSpPr>
          <a:xfrm>
            <a:off x="6340236" y="2692627"/>
            <a:ext cx="754649" cy="414243"/>
            <a:chOff x="0" y="0"/>
            <a:chExt cx="754648" cy="414241"/>
          </a:xfrm>
        </p:grpSpPr>
        <p:sp>
          <p:nvSpPr>
            <p:cNvPr id="965"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66" name="All about Customers"/>
            <p:cNvSpPr txBox="1"/>
            <p:nvPr/>
          </p:nvSpPr>
          <p:spPr>
            <a:xfrm>
              <a:off x="11366" y="74336"/>
              <a:ext cx="731916" cy="263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FRICTIONLESS</a:t>
              </a:r>
            </a:p>
          </p:txBody>
        </p:sp>
      </p:grpSp>
      <p:grpSp>
        <p:nvGrpSpPr>
          <p:cNvPr id="970" name="Group"/>
          <p:cNvGrpSpPr/>
          <p:nvPr/>
        </p:nvGrpSpPr>
        <p:grpSpPr>
          <a:xfrm>
            <a:off x="5471462" y="2692627"/>
            <a:ext cx="754649" cy="414243"/>
            <a:chOff x="0" y="0"/>
            <a:chExt cx="754648" cy="414241"/>
          </a:xfrm>
        </p:grpSpPr>
        <p:sp>
          <p:nvSpPr>
            <p:cNvPr id="968"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69" name="All about Customers"/>
            <p:cNvSpPr txBox="1"/>
            <p:nvPr/>
          </p:nvSpPr>
          <p:spPr>
            <a:xfrm>
              <a:off x="11366" y="75182"/>
              <a:ext cx="731916" cy="263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SEAMLESS</a:t>
              </a:r>
            </a:p>
          </p:txBody>
        </p:sp>
      </p:grpSp>
      <p:grpSp>
        <p:nvGrpSpPr>
          <p:cNvPr id="973" name="Group"/>
          <p:cNvGrpSpPr/>
          <p:nvPr/>
        </p:nvGrpSpPr>
        <p:grpSpPr>
          <a:xfrm>
            <a:off x="4581715" y="2692627"/>
            <a:ext cx="754649" cy="414243"/>
            <a:chOff x="0" y="0"/>
            <a:chExt cx="754648" cy="414241"/>
          </a:xfrm>
        </p:grpSpPr>
        <p:sp>
          <p:nvSpPr>
            <p:cNvPr id="971" name="Rectangle"/>
            <p:cNvSpPr/>
            <p:nvPr/>
          </p:nvSpPr>
          <p:spPr>
            <a:xfrm>
              <a:off x="0" y="0"/>
              <a:ext cx="754649" cy="414242"/>
            </a:xfrm>
            <a:prstGeom prst="rect">
              <a:avLst/>
            </a:prstGeom>
            <a:gradFill flip="none" rotWithShape="1">
              <a:gsLst>
                <a:gs pos="0">
                  <a:srgbClr val="72B1D7"/>
                </a:gs>
                <a:gs pos="100000">
                  <a:srgbClr val="76D6FF">
                    <a:alpha val="50655"/>
                  </a:srgbClr>
                </a:gs>
              </a:gsLst>
              <a:lin ang="16200000" scaled="0"/>
            </a:gra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972" name="All about Customers"/>
            <p:cNvSpPr txBox="1"/>
            <p:nvPr/>
          </p:nvSpPr>
          <p:spPr>
            <a:xfrm>
              <a:off x="11366" y="75182"/>
              <a:ext cx="731916" cy="263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ONE BRAND</a:t>
              </a:r>
            </a:p>
          </p:txBody>
        </p:sp>
      </p:grpSp>
      <p:sp>
        <p:nvSpPr>
          <p:cNvPr id="974" name="Customer Experience"/>
          <p:cNvSpPr txBox="1"/>
          <p:nvPr/>
        </p:nvSpPr>
        <p:spPr>
          <a:xfrm>
            <a:off x="4724915" y="5581296"/>
            <a:ext cx="599699" cy="296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CX Design</a:t>
            </a:r>
          </a:p>
        </p:txBody>
      </p:sp>
      <p:sp>
        <p:nvSpPr>
          <p:cNvPr id="975" name="Circle"/>
          <p:cNvSpPr/>
          <p:nvPr/>
        </p:nvSpPr>
        <p:spPr>
          <a:xfrm>
            <a:off x="4706721" y="4937023"/>
            <a:ext cx="599699" cy="599698"/>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978" name="Group"/>
          <p:cNvGrpSpPr/>
          <p:nvPr/>
        </p:nvGrpSpPr>
        <p:grpSpPr>
          <a:xfrm>
            <a:off x="4593465" y="4825297"/>
            <a:ext cx="271915" cy="271915"/>
            <a:chOff x="0" y="0"/>
            <a:chExt cx="271913" cy="271913"/>
          </a:xfrm>
        </p:grpSpPr>
        <p:sp>
          <p:nvSpPr>
            <p:cNvPr id="976" name="Circle"/>
            <p:cNvSpPr/>
            <p:nvPr/>
          </p:nvSpPr>
          <p:spPr>
            <a:xfrm>
              <a:off x="0" y="0"/>
              <a:ext cx="271914" cy="271914"/>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77" name="#1"/>
            <p:cNvSpPr txBox="1"/>
            <p:nvPr/>
          </p:nvSpPr>
          <p:spPr>
            <a:xfrm>
              <a:off x="16336" y="17810"/>
              <a:ext cx="245523" cy="2125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#1</a:t>
              </a:r>
            </a:p>
          </p:txBody>
        </p:sp>
      </p:grpSp>
      <p:sp>
        <p:nvSpPr>
          <p:cNvPr id="979" name="Shape"/>
          <p:cNvSpPr/>
          <p:nvPr/>
        </p:nvSpPr>
        <p:spPr>
          <a:xfrm flipH="1">
            <a:off x="4903334" y="5174375"/>
            <a:ext cx="194841" cy="263803"/>
          </a:xfrm>
          <a:custGeom>
            <a:avLst/>
            <a:gdLst/>
            <a:ahLst/>
            <a:cxnLst>
              <a:cxn ang="0">
                <a:pos x="wd2" y="hd2"/>
              </a:cxn>
              <a:cxn ang="5400000">
                <a:pos x="wd2" y="hd2"/>
              </a:cxn>
              <a:cxn ang="10800000">
                <a:pos x="wd2" y="hd2"/>
              </a:cxn>
              <a:cxn ang="16200000">
                <a:pos x="wd2" y="hd2"/>
              </a:cxn>
            </a:cxnLst>
            <a:rect l="0" t="0" r="r" b="b"/>
            <a:pathLst>
              <a:path w="21137" h="21553" extrusionOk="0">
                <a:moveTo>
                  <a:pt x="6841" y="19678"/>
                </a:moveTo>
                <a:cubicBezTo>
                  <a:pt x="5999" y="19289"/>
                  <a:pt x="5072" y="19103"/>
                  <a:pt x="4103" y="19046"/>
                </a:cubicBezTo>
                <a:cubicBezTo>
                  <a:pt x="3544" y="19012"/>
                  <a:pt x="1343" y="18812"/>
                  <a:pt x="948" y="19103"/>
                </a:cubicBezTo>
                <a:cubicBezTo>
                  <a:pt x="1644" y="18591"/>
                  <a:pt x="2287" y="17969"/>
                  <a:pt x="2836" y="17365"/>
                </a:cubicBezTo>
                <a:cubicBezTo>
                  <a:pt x="3725" y="16387"/>
                  <a:pt x="4242" y="15283"/>
                  <a:pt x="3943" y="14093"/>
                </a:cubicBezTo>
                <a:cubicBezTo>
                  <a:pt x="3626" y="12837"/>
                  <a:pt x="2619" y="11585"/>
                  <a:pt x="1625" y="10567"/>
                </a:cubicBezTo>
                <a:cubicBezTo>
                  <a:pt x="937" y="9863"/>
                  <a:pt x="488" y="9026"/>
                  <a:pt x="185" y="8184"/>
                </a:cubicBezTo>
                <a:cubicBezTo>
                  <a:pt x="-190" y="7141"/>
                  <a:pt x="59" y="6159"/>
                  <a:pt x="451" y="5136"/>
                </a:cubicBezTo>
                <a:cubicBezTo>
                  <a:pt x="901" y="3959"/>
                  <a:pt x="1424" y="2954"/>
                  <a:pt x="2516" y="2026"/>
                </a:cubicBezTo>
                <a:cubicBezTo>
                  <a:pt x="3091" y="1537"/>
                  <a:pt x="3896" y="1103"/>
                  <a:pt x="4652" y="791"/>
                </a:cubicBezTo>
                <a:cubicBezTo>
                  <a:pt x="6018" y="228"/>
                  <a:pt x="7642" y="-22"/>
                  <a:pt x="9193" y="2"/>
                </a:cubicBezTo>
                <a:cubicBezTo>
                  <a:pt x="10609" y="25"/>
                  <a:pt x="12457" y="279"/>
                  <a:pt x="13718" y="781"/>
                </a:cubicBezTo>
                <a:cubicBezTo>
                  <a:pt x="14256" y="995"/>
                  <a:pt x="14837" y="1085"/>
                  <a:pt x="15366" y="1321"/>
                </a:cubicBezTo>
                <a:cubicBezTo>
                  <a:pt x="16154" y="1674"/>
                  <a:pt x="18423" y="2587"/>
                  <a:pt x="18219" y="3489"/>
                </a:cubicBezTo>
                <a:cubicBezTo>
                  <a:pt x="18130" y="3877"/>
                  <a:pt x="17890" y="3776"/>
                  <a:pt x="18074" y="4212"/>
                </a:cubicBezTo>
                <a:cubicBezTo>
                  <a:pt x="18227" y="4575"/>
                  <a:pt x="18412" y="4928"/>
                  <a:pt x="18595" y="5282"/>
                </a:cubicBezTo>
                <a:cubicBezTo>
                  <a:pt x="18879" y="5834"/>
                  <a:pt x="18720" y="6271"/>
                  <a:pt x="18787" y="6846"/>
                </a:cubicBezTo>
                <a:cubicBezTo>
                  <a:pt x="18916" y="7962"/>
                  <a:pt x="20683" y="8355"/>
                  <a:pt x="21090" y="9319"/>
                </a:cubicBezTo>
                <a:cubicBezTo>
                  <a:pt x="21410" y="10076"/>
                  <a:pt x="19991" y="10285"/>
                  <a:pt x="20114" y="10987"/>
                </a:cubicBezTo>
                <a:cubicBezTo>
                  <a:pt x="20153" y="11213"/>
                  <a:pt x="20291" y="11366"/>
                  <a:pt x="20198" y="11601"/>
                </a:cubicBezTo>
                <a:cubicBezTo>
                  <a:pt x="20174" y="11662"/>
                  <a:pt x="19857" y="12084"/>
                  <a:pt x="19758" y="12038"/>
                </a:cubicBezTo>
                <a:cubicBezTo>
                  <a:pt x="20480" y="12376"/>
                  <a:pt x="19690" y="13333"/>
                  <a:pt x="19775" y="13818"/>
                </a:cubicBezTo>
                <a:cubicBezTo>
                  <a:pt x="19921" y="14648"/>
                  <a:pt x="20174" y="14745"/>
                  <a:pt x="19057" y="15248"/>
                </a:cubicBezTo>
                <a:cubicBezTo>
                  <a:pt x="17866" y="15784"/>
                  <a:pt x="15832" y="15588"/>
                  <a:pt x="15124" y="16665"/>
                </a:cubicBezTo>
                <a:cubicBezTo>
                  <a:pt x="14956" y="16919"/>
                  <a:pt x="14794" y="17179"/>
                  <a:pt x="14615" y="17432"/>
                </a:cubicBezTo>
                <a:cubicBezTo>
                  <a:pt x="14141" y="18100"/>
                  <a:pt x="13630" y="18630"/>
                  <a:pt x="13864" y="19425"/>
                </a:cubicBezTo>
                <a:cubicBezTo>
                  <a:pt x="14080" y="20160"/>
                  <a:pt x="14702" y="20814"/>
                  <a:pt x="14893" y="21553"/>
                </a:cubicBezTo>
                <a:cubicBezTo>
                  <a:pt x="11787" y="21578"/>
                  <a:pt x="9407" y="20864"/>
                  <a:pt x="6841" y="19678"/>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50800" tIns="50800" rIns="50800" bIns="50800"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0" name="Star"/>
          <p:cNvSpPr/>
          <p:nvPr/>
        </p:nvSpPr>
        <p:spPr>
          <a:xfrm>
            <a:off x="5052667" y="5061725"/>
            <a:ext cx="99121" cy="94270"/>
          </a:xfrm>
          <a:prstGeom prst="star5">
            <a:avLst>
              <a:gd name="adj" fmla="val 22580"/>
              <a:gd name="hf" fmla="val 105146"/>
              <a:gd name="vf" fmla="val 110557"/>
            </a:avLst>
          </a:prstGeom>
          <a:solidFill>
            <a:srgbClr val="FFFFFF"/>
          </a:solidFill>
          <a:ln w="12700">
            <a:miter lim="400000"/>
          </a:ln>
          <a:effectLst>
            <a:outerShdw blurRad="38100" dist="23000" dir="5400000" rotWithShape="0">
              <a:srgbClr val="000000">
                <a:alpha val="35000"/>
              </a:srgbClr>
            </a:outerShdw>
          </a:effectLst>
        </p:spPr>
        <p:txBody>
          <a:bodyPr lIns="50800" tIns="50800" rIns="50800" bIns="50800"/>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981" name="Star"/>
          <p:cNvSpPr/>
          <p:nvPr/>
        </p:nvSpPr>
        <p:spPr>
          <a:xfrm>
            <a:off x="4955254" y="5004901"/>
            <a:ext cx="99121" cy="94270"/>
          </a:xfrm>
          <a:prstGeom prst="star5">
            <a:avLst>
              <a:gd name="adj" fmla="val 22580"/>
              <a:gd name="hf" fmla="val 105146"/>
              <a:gd name="vf" fmla="val 110557"/>
            </a:avLst>
          </a:prstGeom>
          <a:solidFill>
            <a:srgbClr val="FFFFFF"/>
          </a:solidFill>
          <a:ln w="12700">
            <a:miter lim="400000"/>
          </a:ln>
          <a:effectLst>
            <a:outerShdw blurRad="38100" dist="23000" dir="5400000" rotWithShape="0">
              <a:srgbClr val="000000">
                <a:alpha val="35000"/>
              </a:srgbClr>
            </a:outerShdw>
          </a:effectLst>
        </p:spPr>
        <p:txBody>
          <a:bodyPr lIns="50800" tIns="50800" rIns="50800" bIns="50800"/>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982" name="Star"/>
          <p:cNvSpPr/>
          <p:nvPr/>
        </p:nvSpPr>
        <p:spPr>
          <a:xfrm>
            <a:off x="4849723" y="5069843"/>
            <a:ext cx="99121" cy="94270"/>
          </a:xfrm>
          <a:prstGeom prst="star5">
            <a:avLst>
              <a:gd name="adj" fmla="val 22580"/>
              <a:gd name="hf" fmla="val 105146"/>
              <a:gd name="vf" fmla="val 110557"/>
            </a:avLst>
          </a:prstGeom>
          <a:solidFill>
            <a:srgbClr val="FFFFFF"/>
          </a:solidFill>
          <a:ln w="12700">
            <a:miter lim="400000"/>
          </a:ln>
          <a:effectLst>
            <a:outerShdw blurRad="38100" dist="23000" dir="5400000" rotWithShape="0">
              <a:srgbClr val="000000">
                <a:alpha val="35000"/>
              </a:srgbClr>
            </a:outerShdw>
          </a:effectLst>
        </p:spPr>
        <p:txBody>
          <a:bodyPr lIns="50800" tIns="50800" rIns="50800" bIns="50800"/>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grpSp>
        <p:nvGrpSpPr>
          <p:cNvPr id="990" name="Group"/>
          <p:cNvGrpSpPr/>
          <p:nvPr/>
        </p:nvGrpSpPr>
        <p:grpSpPr>
          <a:xfrm>
            <a:off x="5489111" y="4820607"/>
            <a:ext cx="719351" cy="1061615"/>
            <a:chOff x="0" y="0"/>
            <a:chExt cx="719349" cy="1061614"/>
          </a:xfrm>
        </p:grpSpPr>
        <p:sp>
          <p:nvSpPr>
            <p:cNvPr id="983" name="Technology Enablement"/>
            <p:cNvSpPr txBox="1"/>
            <p:nvPr/>
          </p:nvSpPr>
          <p:spPr>
            <a:xfrm>
              <a:off x="119652" y="745179"/>
              <a:ext cx="599698" cy="316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Technology Enablement</a:t>
              </a:r>
            </a:p>
          </p:txBody>
        </p:sp>
        <p:sp>
          <p:nvSpPr>
            <p:cNvPr id="984" name="Circle"/>
            <p:cNvSpPr/>
            <p:nvPr/>
          </p:nvSpPr>
          <p:spPr>
            <a:xfrm>
              <a:off x="104525" y="111006"/>
              <a:ext cx="599699" cy="599699"/>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987" name="Group"/>
            <p:cNvGrpSpPr/>
            <p:nvPr/>
          </p:nvGrpSpPr>
          <p:grpSpPr>
            <a:xfrm>
              <a:off x="0" y="0"/>
              <a:ext cx="271914" cy="271914"/>
              <a:chOff x="0" y="0"/>
              <a:chExt cx="271913" cy="271913"/>
            </a:xfrm>
          </p:grpSpPr>
          <p:sp>
            <p:nvSpPr>
              <p:cNvPr id="985" name="Circle"/>
              <p:cNvSpPr/>
              <p:nvPr/>
            </p:nvSpPr>
            <p:spPr>
              <a:xfrm>
                <a:off x="0" y="0"/>
                <a:ext cx="271914" cy="271914"/>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86" name="#1"/>
              <p:cNvSpPr txBox="1"/>
              <p:nvPr/>
            </p:nvSpPr>
            <p:spPr>
              <a:xfrm>
                <a:off x="16336" y="17810"/>
                <a:ext cx="245523" cy="2125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#2</a:t>
                </a:r>
              </a:p>
            </p:txBody>
          </p:sp>
        </p:grpSp>
        <p:sp>
          <p:nvSpPr>
            <p:cNvPr id="988" name="Shape"/>
            <p:cNvSpPr/>
            <p:nvPr/>
          </p:nvSpPr>
          <p:spPr>
            <a:xfrm>
              <a:off x="229356" y="275197"/>
              <a:ext cx="350037" cy="240651"/>
            </a:xfrm>
            <a:custGeom>
              <a:avLst/>
              <a:gdLst/>
              <a:ahLst/>
              <a:cxnLst>
                <a:cxn ang="0">
                  <a:pos x="wd2" y="hd2"/>
                </a:cxn>
                <a:cxn ang="5400000">
                  <a:pos x="wd2" y="hd2"/>
                </a:cxn>
                <a:cxn ang="10800000">
                  <a:pos x="wd2" y="hd2"/>
                </a:cxn>
                <a:cxn ang="16200000">
                  <a:pos x="wd2" y="hd2"/>
                </a:cxn>
              </a:cxnLst>
              <a:rect l="0" t="0" r="r" b="b"/>
              <a:pathLst>
                <a:path w="21600" h="21600" extrusionOk="0">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989" name="Shape"/>
            <p:cNvSpPr/>
            <p:nvPr/>
          </p:nvSpPr>
          <p:spPr>
            <a:xfrm>
              <a:off x="363227" y="371186"/>
              <a:ext cx="82295" cy="82202"/>
            </a:xfrm>
            <a:custGeom>
              <a:avLst/>
              <a:gdLst/>
              <a:ahLst/>
              <a:cxnLst>
                <a:cxn ang="0">
                  <a:pos x="wd2" y="hd2"/>
                </a:cxn>
                <a:cxn ang="5400000">
                  <a:pos x="wd2" y="hd2"/>
                </a:cxn>
                <a:cxn ang="10800000">
                  <a:pos x="wd2" y="hd2"/>
                </a:cxn>
                <a:cxn ang="16200000">
                  <a:pos x="wd2" y="hd2"/>
                </a:cxn>
              </a:cxnLst>
              <a:rect l="0" t="0" r="r" b="b"/>
              <a:pathLst>
                <a:path w="21506" h="21506" extrusionOk="0">
                  <a:moveTo>
                    <a:pt x="12533" y="1541"/>
                  </a:moveTo>
                  <a:cubicBezTo>
                    <a:pt x="11582" y="2494"/>
                    <a:pt x="10993" y="3809"/>
                    <a:pt x="10993" y="5263"/>
                  </a:cubicBezTo>
                  <a:cubicBezTo>
                    <a:pt x="10993" y="6180"/>
                    <a:pt x="11228" y="7043"/>
                    <a:pt x="11640" y="7794"/>
                  </a:cubicBezTo>
                  <a:lnTo>
                    <a:pt x="282" y="19164"/>
                  </a:lnTo>
                  <a:cubicBezTo>
                    <a:pt x="-94" y="19541"/>
                    <a:pt x="-94" y="20157"/>
                    <a:pt x="282" y="20534"/>
                  </a:cubicBezTo>
                  <a:lnTo>
                    <a:pt x="967" y="21219"/>
                  </a:lnTo>
                  <a:cubicBezTo>
                    <a:pt x="1344" y="21596"/>
                    <a:pt x="1959" y="21596"/>
                    <a:pt x="2335" y="21219"/>
                  </a:cubicBezTo>
                  <a:lnTo>
                    <a:pt x="3214" y="20339"/>
                  </a:lnTo>
                  <a:lnTo>
                    <a:pt x="4097" y="21223"/>
                  </a:lnTo>
                  <a:cubicBezTo>
                    <a:pt x="4473" y="21600"/>
                    <a:pt x="5088" y="21600"/>
                    <a:pt x="5465" y="21223"/>
                  </a:cubicBezTo>
                  <a:lnTo>
                    <a:pt x="6150" y="20538"/>
                  </a:lnTo>
                  <a:cubicBezTo>
                    <a:pt x="6526" y="20161"/>
                    <a:pt x="6526" y="19545"/>
                    <a:pt x="6150" y="19168"/>
                  </a:cubicBezTo>
                  <a:lnTo>
                    <a:pt x="5267" y="18284"/>
                  </a:lnTo>
                  <a:lnTo>
                    <a:pt x="5849" y="17702"/>
                  </a:lnTo>
                  <a:lnTo>
                    <a:pt x="7206" y="19061"/>
                  </a:lnTo>
                  <a:cubicBezTo>
                    <a:pt x="7583" y="19438"/>
                    <a:pt x="8198" y="19437"/>
                    <a:pt x="8575" y="19060"/>
                  </a:cubicBezTo>
                  <a:lnTo>
                    <a:pt x="9259" y="18376"/>
                  </a:lnTo>
                  <a:cubicBezTo>
                    <a:pt x="9635" y="17999"/>
                    <a:pt x="9636" y="17382"/>
                    <a:pt x="9260" y="17005"/>
                  </a:cubicBezTo>
                  <a:lnTo>
                    <a:pt x="7902" y="15646"/>
                  </a:lnTo>
                  <a:lnTo>
                    <a:pt x="13687" y="9855"/>
                  </a:lnTo>
                  <a:cubicBezTo>
                    <a:pt x="14445" y="10280"/>
                    <a:pt x="15318" y="10525"/>
                    <a:pt x="16249" y="10525"/>
                  </a:cubicBezTo>
                  <a:cubicBezTo>
                    <a:pt x="19152" y="10525"/>
                    <a:pt x="21506" y="8169"/>
                    <a:pt x="21506" y="5263"/>
                  </a:cubicBezTo>
                  <a:cubicBezTo>
                    <a:pt x="21506" y="2356"/>
                    <a:pt x="19152" y="0"/>
                    <a:pt x="16249" y="0"/>
                  </a:cubicBezTo>
                  <a:cubicBezTo>
                    <a:pt x="14798" y="0"/>
                    <a:pt x="13485" y="589"/>
                    <a:pt x="12533" y="1541"/>
                  </a:cubicBezTo>
                  <a:close/>
                  <a:moveTo>
                    <a:pt x="14541" y="3551"/>
                  </a:moveTo>
                  <a:cubicBezTo>
                    <a:pt x="14978" y="3113"/>
                    <a:pt x="15583" y="2842"/>
                    <a:pt x="16250" y="2842"/>
                  </a:cubicBezTo>
                  <a:cubicBezTo>
                    <a:pt x="17586" y="2842"/>
                    <a:pt x="18668" y="3926"/>
                    <a:pt x="18668" y="5263"/>
                  </a:cubicBezTo>
                  <a:cubicBezTo>
                    <a:pt x="18668" y="6599"/>
                    <a:pt x="17586" y="7683"/>
                    <a:pt x="16250" y="7683"/>
                  </a:cubicBezTo>
                  <a:cubicBezTo>
                    <a:pt x="14915" y="7683"/>
                    <a:pt x="13832" y="6599"/>
                    <a:pt x="13832" y="5263"/>
                  </a:cubicBezTo>
                  <a:cubicBezTo>
                    <a:pt x="13832" y="4594"/>
                    <a:pt x="14103" y="3989"/>
                    <a:pt x="14541" y="3551"/>
                  </a:cubicBezTo>
                  <a:close/>
                </a:path>
              </a:pathLst>
            </a:custGeom>
            <a:gradFill flip="none" rotWithShape="1">
              <a:gsLst>
                <a:gs pos="0">
                  <a:srgbClr val="72B1D7"/>
                </a:gs>
                <a:gs pos="100000">
                  <a:srgbClr val="76D6FF">
                    <a:alpha val="50655"/>
                  </a:srgbClr>
                </a:gs>
              </a:gsLst>
              <a:lin ang="16200000" scaled="0"/>
            </a:gradFill>
            <a:ln w="12700" cap="flat">
              <a:noFill/>
              <a:miter lim="400000"/>
            </a:ln>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991" name="Employee Engagement &amp; Wellbeing"/>
          <p:cNvSpPr txBox="1"/>
          <p:nvPr/>
        </p:nvSpPr>
        <p:spPr>
          <a:xfrm>
            <a:off x="7230660" y="5590390"/>
            <a:ext cx="931013" cy="348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Employee &amp; Partner Engagement, Wellbeing &amp; Safety</a:t>
            </a:r>
          </a:p>
        </p:txBody>
      </p:sp>
      <p:sp>
        <p:nvSpPr>
          <p:cNvPr id="992" name="Circle"/>
          <p:cNvSpPr/>
          <p:nvPr/>
        </p:nvSpPr>
        <p:spPr>
          <a:xfrm>
            <a:off x="7368122" y="4933112"/>
            <a:ext cx="599699" cy="599699"/>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93" name="Circle"/>
          <p:cNvSpPr/>
          <p:nvPr/>
        </p:nvSpPr>
        <p:spPr>
          <a:xfrm>
            <a:off x="7259752" y="4821387"/>
            <a:ext cx="271915" cy="271915"/>
          </a:xfrm>
          <a:prstGeom prst="ellipse">
            <a:avLst/>
          </a:prstGeom>
          <a:gradFill>
            <a:gsLst>
              <a:gs pos="0">
                <a:srgbClr val="72B1D7"/>
              </a:gs>
              <a:gs pos="100000">
                <a:srgbClr val="76D6FF">
                  <a:alpha val="50655"/>
                </a:srgbClr>
              </a:gs>
            </a:gsLst>
            <a:lin ang="16200000"/>
          </a:gradFill>
          <a:ln w="25400">
            <a:solidFill>
              <a:srgbClr val="FFFFFF"/>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94" name="#1"/>
          <p:cNvSpPr txBox="1"/>
          <p:nvPr/>
        </p:nvSpPr>
        <p:spPr>
          <a:xfrm>
            <a:off x="7272948" y="4838126"/>
            <a:ext cx="245523" cy="212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a:defRPr sz="1000" b="1">
                <a:solidFill>
                  <a:srgbClr val="FFFFFF"/>
                </a:solidFill>
              </a:defRPr>
            </a:lvl1pPr>
          </a:lstStyle>
          <a:p>
            <a:r>
              <a:t>#4</a:t>
            </a:r>
          </a:p>
        </p:txBody>
      </p:sp>
      <p:sp>
        <p:nvSpPr>
          <p:cNvPr id="995" name="Shape"/>
          <p:cNvSpPr/>
          <p:nvPr/>
        </p:nvSpPr>
        <p:spPr>
          <a:xfrm>
            <a:off x="7518084" y="5148973"/>
            <a:ext cx="285415" cy="221802"/>
          </a:xfrm>
          <a:custGeom>
            <a:avLst/>
            <a:gdLst/>
            <a:ahLst/>
            <a:cxnLst>
              <a:cxn ang="0">
                <a:pos x="wd2" y="hd2"/>
              </a:cxn>
              <a:cxn ang="5400000">
                <a:pos x="wd2" y="hd2"/>
              </a:cxn>
              <a:cxn ang="10800000">
                <a:pos x="wd2" y="hd2"/>
              </a:cxn>
              <a:cxn ang="16200000">
                <a:pos x="wd2" y="hd2"/>
              </a:cxn>
            </a:cxnLst>
            <a:rect l="0" t="0" r="r" b="b"/>
            <a:pathLst>
              <a:path w="21600" h="21345" extrusionOk="0">
                <a:moveTo>
                  <a:pt x="3348" y="2"/>
                </a:moveTo>
                <a:cubicBezTo>
                  <a:pt x="1989" y="2"/>
                  <a:pt x="0" y="1403"/>
                  <a:pt x="0" y="2554"/>
                </a:cubicBezTo>
                <a:cubicBezTo>
                  <a:pt x="0" y="4074"/>
                  <a:pt x="0" y="9708"/>
                  <a:pt x="0" y="11941"/>
                </a:cubicBezTo>
                <a:lnTo>
                  <a:pt x="787" y="9825"/>
                </a:lnTo>
                <a:cubicBezTo>
                  <a:pt x="1450" y="8140"/>
                  <a:pt x="3062" y="7455"/>
                  <a:pt x="4387" y="8299"/>
                </a:cubicBezTo>
                <a:lnTo>
                  <a:pt x="10982" y="12492"/>
                </a:lnTo>
                <a:cubicBezTo>
                  <a:pt x="12306" y="13336"/>
                  <a:pt x="12845" y="15385"/>
                  <a:pt x="12182" y="17070"/>
                </a:cubicBezTo>
                <a:cubicBezTo>
                  <a:pt x="12182" y="17070"/>
                  <a:pt x="10810" y="20494"/>
                  <a:pt x="10810" y="20494"/>
                </a:cubicBezTo>
                <a:cubicBezTo>
                  <a:pt x="11174" y="21294"/>
                  <a:pt x="11975" y="21582"/>
                  <a:pt x="12615" y="21135"/>
                </a:cubicBezTo>
                <a:cubicBezTo>
                  <a:pt x="13068" y="20819"/>
                  <a:pt x="13116" y="19783"/>
                  <a:pt x="12988" y="18904"/>
                </a:cubicBezTo>
                <a:lnTo>
                  <a:pt x="13281" y="18750"/>
                </a:lnTo>
                <a:cubicBezTo>
                  <a:pt x="13637" y="19575"/>
                  <a:pt x="14457" y="19883"/>
                  <a:pt x="15106" y="19429"/>
                </a:cubicBezTo>
                <a:cubicBezTo>
                  <a:pt x="15579" y="19099"/>
                  <a:pt x="15717" y="17972"/>
                  <a:pt x="15620" y="17070"/>
                </a:cubicBezTo>
                <a:lnTo>
                  <a:pt x="15882" y="16890"/>
                </a:lnTo>
                <a:cubicBezTo>
                  <a:pt x="16417" y="17509"/>
                  <a:pt x="17213" y="18017"/>
                  <a:pt x="17687" y="17685"/>
                </a:cubicBezTo>
                <a:cubicBezTo>
                  <a:pt x="18337" y="17232"/>
                  <a:pt x="18458" y="16177"/>
                  <a:pt x="18101" y="15351"/>
                </a:cubicBezTo>
                <a:lnTo>
                  <a:pt x="14037" y="6157"/>
                </a:lnTo>
                <a:lnTo>
                  <a:pt x="12030" y="8530"/>
                </a:lnTo>
                <a:cubicBezTo>
                  <a:pt x="12030" y="8530"/>
                  <a:pt x="8903" y="8772"/>
                  <a:pt x="8390" y="8119"/>
                </a:cubicBezTo>
                <a:cubicBezTo>
                  <a:pt x="7855" y="7440"/>
                  <a:pt x="8047" y="3387"/>
                  <a:pt x="8047" y="3387"/>
                </a:cubicBezTo>
                <a:lnTo>
                  <a:pt x="10729" y="2"/>
                </a:lnTo>
                <a:cubicBezTo>
                  <a:pt x="10729" y="2"/>
                  <a:pt x="6106" y="2"/>
                  <a:pt x="3348" y="2"/>
                </a:cubicBezTo>
                <a:close/>
                <a:moveTo>
                  <a:pt x="12877" y="15"/>
                </a:moveTo>
                <a:lnTo>
                  <a:pt x="10195" y="3426"/>
                </a:lnTo>
                <a:lnTo>
                  <a:pt x="9529" y="4285"/>
                </a:lnTo>
                <a:cubicBezTo>
                  <a:pt x="9529" y="4285"/>
                  <a:pt x="9332" y="5791"/>
                  <a:pt x="9852" y="6452"/>
                </a:cubicBezTo>
                <a:cubicBezTo>
                  <a:pt x="10337" y="7069"/>
                  <a:pt x="11536" y="6837"/>
                  <a:pt x="11536" y="6837"/>
                </a:cubicBezTo>
                <a:lnTo>
                  <a:pt x="14874" y="3426"/>
                </a:lnTo>
                <a:lnTo>
                  <a:pt x="19583" y="14518"/>
                </a:lnTo>
                <a:cubicBezTo>
                  <a:pt x="19583" y="14518"/>
                  <a:pt x="21600" y="14512"/>
                  <a:pt x="21600" y="13659"/>
                </a:cubicBezTo>
                <a:cubicBezTo>
                  <a:pt x="21599" y="8488"/>
                  <a:pt x="21600" y="5991"/>
                  <a:pt x="21600" y="4285"/>
                </a:cubicBezTo>
                <a:cubicBezTo>
                  <a:pt x="21600" y="4285"/>
                  <a:pt x="20806" y="2570"/>
                  <a:pt x="20511" y="2195"/>
                </a:cubicBezTo>
                <a:cubicBezTo>
                  <a:pt x="20237" y="1847"/>
                  <a:pt x="19177" y="41"/>
                  <a:pt x="17556" y="15"/>
                </a:cubicBezTo>
                <a:cubicBezTo>
                  <a:pt x="15583" y="-18"/>
                  <a:pt x="12877" y="15"/>
                  <a:pt x="12877" y="15"/>
                </a:cubicBezTo>
                <a:close/>
                <a:moveTo>
                  <a:pt x="2854" y="9581"/>
                </a:moveTo>
                <a:cubicBezTo>
                  <a:pt x="2609" y="9684"/>
                  <a:pt x="2403" y="9906"/>
                  <a:pt x="2279" y="10222"/>
                </a:cubicBezTo>
                <a:lnTo>
                  <a:pt x="776" y="14031"/>
                </a:lnTo>
                <a:cubicBezTo>
                  <a:pt x="528" y="14662"/>
                  <a:pt x="723" y="15433"/>
                  <a:pt x="1220" y="15749"/>
                </a:cubicBezTo>
                <a:cubicBezTo>
                  <a:pt x="1717" y="16065"/>
                  <a:pt x="2323" y="15804"/>
                  <a:pt x="2571" y="15172"/>
                </a:cubicBezTo>
                <a:cubicBezTo>
                  <a:pt x="2571" y="15172"/>
                  <a:pt x="4074" y="11363"/>
                  <a:pt x="4074" y="11363"/>
                </a:cubicBezTo>
                <a:cubicBezTo>
                  <a:pt x="4323" y="10732"/>
                  <a:pt x="4117" y="9962"/>
                  <a:pt x="3620" y="9645"/>
                </a:cubicBezTo>
                <a:cubicBezTo>
                  <a:pt x="3372" y="9487"/>
                  <a:pt x="3098" y="9478"/>
                  <a:pt x="2854" y="9581"/>
                </a:cubicBezTo>
                <a:close/>
                <a:moveTo>
                  <a:pt x="5254" y="11107"/>
                </a:moveTo>
                <a:cubicBezTo>
                  <a:pt x="5009" y="11210"/>
                  <a:pt x="4793" y="11432"/>
                  <a:pt x="4669" y="11748"/>
                </a:cubicBezTo>
                <a:lnTo>
                  <a:pt x="3176" y="15557"/>
                </a:lnTo>
                <a:cubicBezTo>
                  <a:pt x="2928" y="16188"/>
                  <a:pt x="3123" y="16958"/>
                  <a:pt x="3620" y="17275"/>
                </a:cubicBezTo>
                <a:cubicBezTo>
                  <a:pt x="4117" y="17591"/>
                  <a:pt x="4723" y="17330"/>
                  <a:pt x="4971" y="16698"/>
                </a:cubicBezTo>
                <a:cubicBezTo>
                  <a:pt x="4971" y="16698"/>
                  <a:pt x="6474" y="12889"/>
                  <a:pt x="6474" y="12889"/>
                </a:cubicBezTo>
                <a:cubicBezTo>
                  <a:pt x="6723" y="12258"/>
                  <a:pt x="6517" y="11488"/>
                  <a:pt x="6020" y="11171"/>
                </a:cubicBezTo>
                <a:cubicBezTo>
                  <a:pt x="5772" y="11013"/>
                  <a:pt x="5498" y="11004"/>
                  <a:pt x="5254" y="11107"/>
                </a:cubicBezTo>
                <a:close/>
                <a:moveTo>
                  <a:pt x="7654" y="12633"/>
                </a:moveTo>
                <a:cubicBezTo>
                  <a:pt x="7410" y="12736"/>
                  <a:pt x="7193" y="12958"/>
                  <a:pt x="7069" y="13274"/>
                </a:cubicBezTo>
                <a:lnTo>
                  <a:pt x="5566" y="17083"/>
                </a:lnTo>
                <a:cubicBezTo>
                  <a:pt x="5318" y="17714"/>
                  <a:pt x="5523" y="18485"/>
                  <a:pt x="6020" y="18801"/>
                </a:cubicBezTo>
                <a:cubicBezTo>
                  <a:pt x="6517" y="19117"/>
                  <a:pt x="7123" y="18855"/>
                  <a:pt x="7371" y="18224"/>
                </a:cubicBezTo>
                <a:cubicBezTo>
                  <a:pt x="7371" y="18224"/>
                  <a:pt x="8874" y="14415"/>
                  <a:pt x="8874" y="14415"/>
                </a:cubicBezTo>
                <a:cubicBezTo>
                  <a:pt x="9123" y="13784"/>
                  <a:pt x="8917" y="13014"/>
                  <a:pt x="8420" y="12697"/>
                </a:cubicBezTo>
                <a:cubicBezTo>
                  <a:pt x="8172" y="12539"/>
                  <a:pt x="7898" y="12530"/>
                  <a:pt x="7654" y="12633"/>
                </a:cubicBezTo>
                <a:close/>
                <a:moveTo>
                  <a:pt x="10054" y="14159"/>
                </a:moveTo>
                <a:cubicBezTo>
                  <a:pt x="9809" y="14262"/>
                  <a:pt x="9593" y="14484"/>
                  <a:pt x="9469" y="14800"/>
                </a:cubicBezTo>
                <a:lnTo>
                  <a:pt x="7966" y="18609"/>
                </a:lnTo>
                <a:cubicBezTo>
                  <a:pt x="7718" y="19240"/>
                  <a:pt x="7923" y="20010"/>
                  <a:pt x="8420" y="20327"/>
                </a:cubicBezTo>
                <a:cubicBezTo>
                  <a:pt x="8917" y="20643"/>
                  <a:pt x="9523" y="20395"/>
                  <a:pt x="9771" y="19763"/>
                </a:cubicBezTo>
                <a:lnTo>
                  <a:pt x="11274" y="15941"/>
                </a:lnTo>
                <a:cubicBezTo>
                  <a:pt x="11523" y="15310"/>
                  <a:pt x="11317" y="14539"/>
                  <a:pt x="10820" y="14223"/>
                </a:cubicBezTo>
                <a:cubicBezTo>
                  <a:pt x="10572" y="14065"/>
                  <a:pt x="10298" y="14056"/>
                  <a:pt x="10054" y="14159"/>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001" name="Group"/>
          <p:cNvGrpSpPr/>
          <p:nvPr/>
        </p:nvGrpSpPr>
        <p:grpSpPr>
          <a:xfrm>
            <a:off x="8121726" y="4826318"/>
            <a:ext cx="728300" cy="1102731"/>
            <a:chOff x="0" y="0"/>
            <a:chExt cx="728299" cy="1102730"/>
          </a:xfrm>
        </p:grpSpPr>
        <p:sp>
          <p:nvSpPr>
            <p:cNvPr id="996" name="Operational Excellence"/>
            <p:cNvSpPr txBox="1"/>
            <p:nvPr/>
          </p:nvSpPr>
          <p:spPr>
            <a:xfrm>
              <a:off x="128601" y="705502"/>
              <a:ext cx="599699" cy="397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Operational Excellence</a:t>
              </a:r>
            </a:p>
          </p:txBody>
        </p:sp>
        <p:sp>
          <p:nvSpPr>
            <p:cNvPr id="997" name="Circle"/>
            <p:cNvSpPr/>
            <p:nvPr/>
          </p:nvSpPr>
          <p:spPr>
            <a:xfrm>
              <a:off x="105332" y="111725"/>
              <a:ext cx="599699" cy="599699"/>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98" name="Circle"/>
            <p:cNvSpPr/>
            <p:nvPr/>
          </p:nvSpPr>
          <p:spPr>
            <a:xfrm>
              <a:off x="0" y="0"/>
              <a:ext cx="271914" cy="271914"/>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999" name="#1"/>
            <p:cNvSpPr txBox="1"/>
            <p:nvPr/>
          </p:nvSpPr>
          <p:spPr>
            <a:xfrm>
              <a:off x="13195" y="16739"/>
              <a:ext cx="245523" cy="2125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#5</a:t>
              </a:r>
            </a:p>
          </p:txBody>
        </p:sp>
        <p:sp>
          <p:nvSpPr>
            <p:cNvPr id="1000" name="Shape"/>
            <p:cNvSpPr/>
            <p:nvPr/>
          </p:nvSpPr>
          <p:spPr>
            <a:xfrm>
              <a:off x="259506" y="305797"/>
              <a:ext cx="291350" cy="265379"/>
            </a:xfrm>
            <a:custGeom>
              <a:avLst/>
              <a:gdLst/>
              <a:ahLst/>
              <a:cxnLst>
                <a:cxn ang="0">
                  <a:pos x="wd2" y="hd2"/>
                </a:cxn>
                <a:cxn ang="5400000">
                  <a:pos x="wd2" y="hd2"/>
                </a:cxn>
                <a:cxn ang="10800000">
                  <a:pos x="wd2" y="hd2"/>
                </a:cxn>
                <a:cxn ang="16200000">
                  <a:pos x="wd2" y="hd2"/>
                </a:cxn>
              </a:cxnLst>
              <a:rect l="0" t="0" r="r" b="b"/>
              <a:pathLst>
                <a:path w="21595" h="21600" extrusionOk="0">
                  <a:moveTo>
                    <a:pt x="21389" y="1637"/>
                  </a:moveTo>
                  <a:cubicBezTo>
                    <a:pt x="21255" y="1497"/>
                    <a:pt x="21072" y="1418"/>
                    <a:pt x="20880" y="1418"/>
                  </a:cubicBezTo>
                  <a:lnTo>
                    <a:pt x="18204" y="1418"/>
                  </a:lnTo>
                  <a:lnTo>
                    <a:pt x="18204" y="2888"/>
                  </a:lnTo>
                  <a:lnTo>
                    <a:pt x="20112" y="2888"/>
                  </a:lnTo>
                  <a:cubicBezTo>
                    <a:pt x="20024" y="3728"/>
                    <a:pt x="19794" y="5170"/>
                    <a:pt x="19194" y="6650"/>
                  </a:cubicBezTo>
                  <a:cubicBezTo>
                    <a:pt x="18271" y="8924"/>
                    <a:pt x="16837" y="10471"/>
                    <a:pt x="14918" y="11270"/>
                  </a:cubicBezTo>
                  <a:cubicBezTo>
                    <a:pt x="16470" y="8757"/>
                    <a:pt x="17020" y="5413"/>
                    <a:pt x="17108" y="1145"/>
                  </a:cubicBezTo>
                  <a:cubicBezTo>
                    <a:pt x="17110" y="1071"/>
                    <a:pt x="17114" y="997"/>
                    <a:pt x="17114" y="923"/>
                  </a:cubicBezTo>
                  <a:cubicBezTo>
                    <a:pt x="17112" y="668"/>
                    <a:pt x="17092" y="405"/>
                    <a:pt x="16913" y="219"/>
                  </a:cubicBezTo>
                  <a:cubicBezTo>
                    <a:pt x="16779" y="79"/>
                    <a:pt x="16595" y="0"/>
                    <a:pt x="16404" y="0"/>
                  </a:cubicBezTo>
                  <a:lnTo>
                    <a:pt x="5192" y="0"/>
                  </a:lnTo>
                  <a:cubicBezTo>
                    <a:pt x="5001" y="0"/>
                    <a:pt x="4817" y="79"/>
                    <a:pt x="4683" y="219"/>
                  </a:cubicBezTo>
                  <a:cubicBezTo>
                    <a:pt x="4504" y="405"/>
                    <a:pt x="4484" y="668"/>
                    <a:pt x="4482" y="923"/>
                  </a:cubicBezTo>
                  <a:cubicBezTo>
                    <a:pt x="4482" y="997"/>
                    <a:pt x="4486" y="1071"/>
                    <a:pt x="4488" y="1145"/>
                  </a:cubicBezTo>
                  <a:cubicBezTo>
                    <a:pt x="4576" y="5413"/>
                    <a:pt x="5126" y="8757"/>
                    <a:pt x="6678" y="11270"/>
                  </a:cubicBezTo>
                  <a:cubicBezTo>
                    <a:pt x="4759" y="10471"/>
                    <a:pt x="3325" y="8924"/>
                    <a:pt x="2402" y="6650"/>
                  </a:cubicBezTo>
                  <a:cubicBezTo>
                    <a:pt x="1802" y="5170"/>
                    <a:pt x="1572" y="3728"/>
                    <a:pt x="1484" y="2888"/>
                  </a:cubicBezTo>
                  <a:lnTo>
                    <a:pt x="3392" y="2888"/>
                  </a:lnTo>
                  <a:lnTo>
                    <a:pt x="3392" y="1418"/>
                  </a:lnTo>
                  <a:lnTo>
                    <a:pt x="716" y="1418"/>
                  </a:lnTo>
                  <a:cubicBezTo>
                    <a:pt x="524" y="1418"/>
                    <a:pt x="341" y="1497"/>
                    <a:pt x="207" y="1637"/>
                  </a:cubicBezTo>
                  <a:cubicBezTo>
                    <a:pt x="72" y="1777"/>
                    <a:pt x="-2" y="1966"/>
                    <a:pt x="0" y="2163"/>
                  </a:cubicBezTo>
                  <a:cubicBezTo>
                    <a:pt x="2" y="2262"/>
                    <a:pt x="43" y="4627"/>
                    <a:pt x="1064" y="7171"/>
                  </a:cubicBezTo>
                  <a:cubicBezTo>
                    <a:pt x="2423" y="10558"/>
                    <a:pt x="4876" y="12643"/>
                    <a:pt x="8162" y="13214"/>
                  </a:cubicBezTo>
                  <a:cubicBezTo>
                    <a:pt x="8476" y="13546"/>
                    <a:pt x="8804" y="13850"/>
                    <a:pt x="9144" y="14125"/>
                  </a:cubicBezTo>
                  <a:cubicBezTo>
                    <a:pt x="9540" y="14446"/>
                    <a:pt x="9759" y="14995"/>
                    <a:pt x="9759" y="15505"/>
                  </a:cubicBezTo>
                  <a:cubicBezTo>
                    <a:pt x="9759" y="15505"/>
                    <a:pt x="9759" y="15637"/>
                    <a:pt x="9759" y="15861"/>
                  </a:cubicBezTo>
                  <a:cubicBezTo>
                    <a:pt x="9644" y="18825"/>
                    <a:pt x="9136" y="18778"/>
                    <a:pt x="7798" y="19987"/>
                  </a:cubicBezTo>
                  <a:cubicBezTo>
                    <a:pt x="6862" y="20834"/>
                    <a:pt x="7157" y="21285"/>
                    <a:pt x="7419" y="21480"/>
                  </a:cubicBezTo>
                  <a:cubicBezTo>
                    <a:pt x="7572" y="21595"/>
                    <a:pt x="7720" y="21600"/>
                    <a:pt x="7902" y="21600"/>
                  </a:cubicBezTo>
                  <a:lnTo>
                    <a:pt x="9390" y="21600"/>
                  </a:lnTo>
                  <a:lnTo>
                    <a:pt x="9759" y="21600"/>
                  </a:lnTo>
                  <a:lnTo>
                    <a:pt x="10105" y="21600"/>
                  </a:lnTo>
                  <a:lnTo>
                    <a:pt x="10730" y="21600"/>
                  </a:lnTo>
                  <a:lnTo>
                    <a:pt x="10867" y="21600"/>
                  </a:lnTo>
                  <a:lnTo>
                    <a:pt x="11491" y="21600"/>
                  </a:lnTo>
                  <a:lnTo>
                    <a:pt x="11837" y="21600"/>
                  </a:lnTo>
                  <a:lnTo>
                    <a:pt x="12206" y="21600"/>
                  </a:lnTo>
                  <a:lnTo>
                    <a:pt x="13694" y="21600"/>
                  </a:lnTo>
                  <a:cubicBezTo>
                    <a:pt x="13876" y="21600"/>
                    <a:pt x="14024" y="21595"/>
                    <a:pt x="14178" y="21480"/>
                  </a:cubicBezTo>
                  <a:cubicBezTo>
                    <a:pt x="14439" y="21285"/>
                    <a:pt x="14734" y="20834"/>
                    <a:pt x="13798" y="19987"/>
                  </a:cubicBezTo>
                  <a:cubicBezTo>
                    <a:pt x="12460" y="18778"/>
                    <a:pt x="11952" y="18825"/>
                    <a:pt x="11837" y="15861"/>
                  </a:cubicBezTo>
                  <a:cubicBezTo>
                    <a:pt x="11837" y="15637"/>
                    <a:pt x="11837" y="15505"/>
                    <a:pt x="11837" y="15505"/>
                  </a:cubicBezTo>
                  <a:cubicBezTo>
                    <a:pt x="11837" y="14995"/>
                    <a:pt x="12056" y="14446"/>
                    <a:pt x="12452" y="14125"/>
                  </a:cubicBezTo>
                  <a:cubicBezTo>
                    <a:pt x="12792" y="13850"/>
                    <a:pt x="13120" y="13546"/>
                    <a:pt x="13434" y="13214"/>
                  </a:cubicBezTo>
                  <a:cubicBezTo>
                    <a:pt x="16720" y="12643"/>
                    <a:pt x="19173" y="10558"/>
                    <a:pt x="20532" y="7171"/>
                  </a:cubicBezTo>
                  <a:cubicBezTo>
                    <a:pt x="21553" y="4627"/>
                    <a:pt x="21594" y="2262"/>
                    <a:pt x="21596" y="2163"/>
                  </a:cubicBezTo>
                  <a:cubicBezTo>
                    <a:pt x="21598" y="1966"/>
                    <a:pt x="21524" y="1777"/>
                    <a:pt x="21389" y="1637"/>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007" name="Group"/>
          <p:cNvGrpSpPr/>
          <p:nvPr/>
        </p:nvGrpSpPr>
        <p:grpSpPr>
          <a:xfrm>
            <a:off x="6363140" y="4829726"/>
            <a:ext cx="734242" cy="1043378"/>
            <a:chOff x="0" y="0"/>
            <a:chExt cx="734240" cy="1043376"/>
          </a:xfrm>
        </p:grpSpPr>
        <p:sp>
          <p:nvSpPr>
            <p:cNvPr id="1002" name="Operational Optimisation"/>
            <p:cNvSpPr txBox="1"/>
            <p:nvPr/>
          </p:nvSpPr>
          <p:spPr>
            <a:xfrm>
              <a:off x="134543" y="764855"/>
              <a:ext cx="599698" cy="278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Continuous Improvement</a:t>
              </a:r>
            </a:p>
          </p:txBody>
        </p:sp>
        <p:sp>
          <p:nvSpPr>
            <p:cNvPr id="1003" name="Circle"/>
            <p:cNvSpPr/>
            <p:nvPr/>
          </p:nvSpPr>
          <p:spPr>
            <a:xfrm>
              <a:off x="119417" y="111725"/>
              <a:ext cx="599699" cy="599699"/>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004" name="Circle"/>
            <p:cNvSpPr/>
            <p:nvPr/>
          </p:nvSpPr>
          <p:spPr>
            <a:xfrm>
              <a:off x="0" y="0"/>
              <a:ext cx="271914" cy="271914"/>
            </a:xfrm>
            <a:prstGeom prst="ellipse">
              <a:avLst/>
            </a:prstGeom>
            <a:gradFill flip="none" rotWithShape="1">
              <a:gsLst>
                <a:gs pos="0">
                  <a:srgbClr val="72B1D7"/>
                </a:gs>
                <a:gs pos="100000">
                  <a:srgbClr val="76D6FF">
                    <a:alpha val="50655"/>
                  </a:srgbClr>
                </a:gs>
              </a:gsLst>
              <a:lin ang="16200000" scaled="0"/>
            </a:gradFill>
            <a:ln w="25400" cap="flat">
              <a:solidFill>
                <a:srgbClr val="FFFFFF"/>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005" name="#1"/>
            <p:cNvSpPr txBox="1"/>
            <p:nvPr/>
          </p:nvSpPr>
          <p:spPr>
            <a:xfrm>
              <a:off x="13195" y="16739"/>
              <a:ext cx="245523" cy="2125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lgn="ctr">
                <a:defRPr sz="1000" b="1">
                  <a:solidFill>
                    <a:srgbClr val="FFFFFF"/>
                  </a:solidFill>
                </a:defRPr>
              </a:lvl1pPr>
            </a:lstStyle>
            <a:p>
              <a:r>
                <a:t>#3</a:t>
              </a:r>
            </a:p>
          </p:txBody>
        </p:sp>
        <p:sp>
          <p:nvSpPr>
            <p:cNvPr id="1006" name="Shape"/>
            <p:cNvSpPr/>
            <p:nvPr/>
          </p:nvSpPr>
          <p:spPr>
            <a:xfrm>
              <a:off x="300605" y="292913"/>
              <a:ext cx="237323" cy="2373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52" y="3616"/>
                    <a:pt x="16516" y="5084"/>
                  </a:cubicBezTo>
                  <a:lnTo>
                    <a:pt x="14850" y="6750"/>
                  </a:lnTo>
                  <a:lnTo>
                    <a:pt x="20250" y="6750"/>
                  </a:lnTo>
                  <a:lnTo>
                    <a:pt x="20250" y="1350"/>
                  </a:lnTo>
                  <a:lnTo>
                    <a:pt x="18425" y="3175"/>
                  </a:lnTo>
                  <a:cubicBezTo>
                    <a:pt x="16471"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008" name="Circle"/>
          <p:cNvSpPr/>
          <p:nvPr/>
        </p:nvSpPr>
        <p:spPr>
          <a:xfrm>
            <a:off x="2622394" y="1824038"/>
            <a:ext cx="622539" cy="622539"/>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1012" name="Group"/>
          <p:cNvGrpSpPr/>
          <p:nvPr/>
        </p:nvGrpSpPr>
        <p:grpSpPr>
          <a:xfrm>
            <a:off x="2817216" y="1896629"/>
            <a:ext cx="232895" cy="289130"/>
            <a:chOff x="0" y="0"/>
            <a:chExt cx="232894" cy="289129"/>
          </a:xfrm>
        </p:grpSpPr>
        <p:sp>
          <p:nvSpPr>
            <p:cNvPr id="1009" name="Shape"/>
            <p:cNvSpPr/>
            <p:nvPr/>
          </p:nvSpPr>
          <p:spPr>
            <a:xfrm>
              <a:off x="41517" y="-1"/>
              <a:ext cx="149852" cy="197323"/>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10" name="Shape"/>
            <p:cNvSpPr/>
            <p:nvPr/>
          </p:nvSpPr>
          <p:spPr>
            <a:xfrm>
              <a:off x="-1" y="193004"/>
              <a:ext cx="232896" cy="96083"/>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11" name="Shape"/>
            <p:cNvSpPr/>
            <p:nvPr/>
          </p:nvSpPr>
          <p:spPr>
            <a:xfrm>
              <a:off x="98806" y="197224"/>
              <a:ext cx="35273" cy="91906"/>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013" name="All about Customers"/>
          <p:cNvSpPr txBox="1"/>
          <p:nvPr/>
        </p:nvSpPr>
        <p:spPr>
          <a:xfrm>
            <a:off x="2686089" y="2182720"/>
            <a:ext cx="495149" cy="198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Commercial </a:t>
            </a:r>
          </a:p>
        </p:txBody>
      </p:sp>
      <p:grpSp>
        <p:nvGrpSpPr>
          <p:cNvPr id="1020" name="Group"/>
          <p:cNvGrpSpPr/>
          <p:nvPr/>
        </p:nvGrpSpPr>
        <p:grpSpPr>
          <a:xfrm>
            <a:off x="2602700" y="2578751"/>
            <a:ext cx="652120" cy="652121"/>
            <a:chOff x="0" y="0"/>
            <a:chExt cx="652119" cy="652119"/>
          </a:xfrm>
        </p:grpSpPr>
        <p:sp>
          <p:nvSpPr>
            <p:cNvPr id="1014" name="Circle"/>
            <p:cNvSpPr/>
            <p:nvPr/>
          </p:nvSpPr>
          <p:spPr>
            <a:xfrm>
              <a:off x="0" y="0"/>
              <a:ext cx="652120" cy="652120"/>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1018" name="Group"/>
            <p:cNvGrpSpPr/>
            <p:nvPr/>
          </p:nvGrpSpPr>
          <p:grpSpPr>
            <a:xfrm>
              <a:off x="210293" y="80732"/>
              <a:ext cx="231533" cy="290978"/>
              <a:chOff x="0" y="0"/>
              <a:chExt cx="231531" cy="290976"/>
            </a:xfrm>
          </p:grpSpPr>
          <p:sp>
            <p:nvSpPr>
              <p:cNvPr id="1015" name="Shape"/>
              <p:cNvSpPr/>
              <p:nvPr/>
            </p:nvSpPr>
            <p:spPr>
              <a:xfrm>
                <a:off x="41362" y="0"/>
                <a:ext cx="150377" cy="2025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16" name="Shape"/>
              <p:cNvSpPr/>
              <p:nvPr/>
            </p:nvSpPr>
            <p:spPr>
              <a:xfrm>
                <a:off x="43569" y="30087"/>
                <a:ext cx="145956" cy="171025"/>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17" name="Shape"/>
              <p:cNvSpPr/>
              <p:nvPr/>
            </p:nvSpPr>
            <p:spPr>
              <a:xfrm>
                <a:off x="0" y="194834"/>
                <a:ext cx="231532" cy="96143"/>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019" name="All about Customers"/>
            <p:cNvSpPr txBox="1"/>
            <p:nvPr/>
          </p:nvSpPr>
          <p:spPr>
            <a:xfrm>
              <a:off x="55983" y="391290"/>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600" b="1">
                  <a:solidFill>
                    <a:srgbClr val="FFFFFF"/>
                  </a:solidFill>
                </a:defRPr>
              </a:lvl1pPr>
            </a:lstStyle>
            <a:p>
              <a:r>
                <a:t>Consumer </a:t>
              </a:r>
            </a:p>
          </p:txBody>
        </p:sp>
      </p:grpSp>
      <p:sp>
        <p:nvSpPr>
          <p:cNvPr id="1021" name="Circle"/>
          <p:cNvSpPr/>
          <p:nvPr/>
        </p:nvSpPr>
        <p:spPr>
          <a:xfrm>
            <a:off x="1319638" y="2595827"/>
            <a:ext cx="625044" cy="625044"/>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022" name="All about Customers"/>
          <p:cNvSpPr txBox="1"/>
          <p:nvPr/>
        </p:nvSpPr>
        <p:spPr>
          <a:xfrm>
            <a:off x="1373297" y="2984576"/>
            <a:ext cx="517726" cy="198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SME </a:t>
            </a:r>
          </a:p>
        </p:txBody>
      </p:sp>
      <p:grpSp>
        <p:nvGrpSpPr>
          <p:cNvPr id="1030" name="Group"/>
          <p:cNvGrpSpPr/>
          <p:nvPr/>
        </p:nvGrpSpPr>
        <p:grpSpPr>
          <a:xfrm>
            <a:off x="1503420" y="2676308"/>
            <a:ext cx="256800" cy="315011"/>
            <a:chOff x="0" y="0"/>
            <a:chExt cx="256799" cy="315010"/>
          </a:xfrm>
        </p:grpSpPr>
        <p:sp>
          <p:nvSpPr>
            <p:cNvPr id="1023" name="Shape"/>
            <p:cNvSpPr/>
            <p:nvPr/>
          </p:nvSpPr>
          <p:spPr>
            <a:xfrm>
              <a:off x="-1" y="199683"/>
              <a:ext cx="256801" cy="115328"/>
            </a:xfrm>
            <a:custGeom>
              <a:avLst/>
              <a:gdLst/>
              <a:ahLst/>
              <a:cxnLst>
                <a:cxn ang="0">
                  <a:pos x="wd2" y="hd2"/>
                </a:cxn>
                <a:cxn ang="5400000">
                  <a:pos x="wd2" y="hd2"/>
                </a:cxn>
                <a:cxn ang="10800000">
                  <a:pos x="wd2" y="hd2"/>
                </a:cxn>
                <a:cxn ang="16200000">
                  <a:pos x="wd2" y="hd2"/>
                </a:cxn>
              </a:cxnLst>
              <a:rect l="0" t="0" r="r" b="b"/>
              <a:pathLst>
                <a:path w="21600" h="21600" extrusionOk="0">
                  <a:moveTo>
                    <a:pt x="20314" y="6486"/>
                  </a:moveTo>
                  <a:cubicBezTo>
                    <a:pt x="20151" y="5727"/>
                    <a:pt x="19928" y="5039"/>
                    <a:pt x="19657" y="4447"/>
                  </a:cubicBezTo>
                  <a:cubicBezTo>
                    <a:pt x="18937" y="2871"/>
                    <a:pt x="17957" y="2128"/>
                    <a:pt x="16984" y="1538"/>
                  </a:cubicBezTo>
                  <a:cubicBezTo>
                    <a:pt x="15893" y="877"/>
                    <a:pt x="14784" y="371"/>
                    <a:pt x="13665" y="17"/>
                  </a:cubicBezTo>
                  <a:cubicBezTo>
                    <a:pt x="13639" y="1373"/>
                    <a:pt x="13369" y="2655"/>
                    <a:pt x="12918" y="3546"/>
                  </a:cubicBezTo>
                  <a:cubicBezTo>
                    <a:pt x="12405" y="4556"/>
                    <a:pt x="11725" y="5047"/>
                    <a:pt x="10838" y="5047"/>
                  </a:cubicBezTo>
                  <a:lnTo>
                    <a:pt x="10829" y="5047"/>
                  </a:lnTo>
                  <a:cubicBezTo>
                    <a:pt x="9952" y="5044"/>
                    <a:pt x="9249" y="4540"/>
                    <a:pt x="8740" y="3548"/>
                  </a:cubicBezTo>
                  <a:cubicBezTo>
                    <a:pt x="8282" y="2653"/>
                    <a:pt x="8011" y="1363"/>
                    <a:pt x="7991" y="0"/>
                  </a:cubicBezTo>
                  <a:cubicBezTo>
                    <a:pt x="7759" y="72"/>
                    <a:pt x="7528" y="151"/>
                    <a:pt x="7297" y="236"/>
                  </a:cubicBezTo>
                  <a:cubicBezTo>
                    <a:pt x="6394" y="570"/>
                    <a:pt x="5499" y="1003"/>
                    <a:pt x="4616" y="1538"/>
                  </a:cubicBezTo>
                  <a:cubicBezTo>
                    <a:pt x="3643" y="2128"/>
                    <a:pt x="2663" y="2871"/>
                    <a:pt x="1943" y="4447"/>
                  </a:cubicBezTo>
                  <a:cubicBezTo>
                    <a:pt x="1672" y="5039"/>
                    <a:pt x="1449" y="5727"/>
                    <a:pt x="1286" y="6486"/>
                  </a:cubicBezTo>
                  <a:lnTo>
                    <a:pt x="0" y="13720"/>
                  </a:lnTo>
                  <a:cubicBezTo>
                    <a:pt x="3024" y="18672"/>
                    <a:pt x="6758" y="21600"/>
                    <a:pt x="10800" y="21600"/>
                  </a:cubicBezTo>
                  <a:cubicBezTo>
                    <a:pt x="14842" y="21600"/>
                    <a:pt x="18576" y="18672"/>
                    <a:pt x="21600" y="13720"/>
                  </a:cubicBezTo>
                  <a:cubicBezTo>
                    <a:pt x="21600" y="13720"/>
                    <a:pt x="20314" y="6486"/>
                    <a:pt x="20314" y="6486"/>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24" name="Shape"/>
            <p:cNvSpPr/>
            <p:nvPr/>
          </p:nvSpPr>
          <p:spPr>
            <a:xfrm>
              <a:off x="68493" y="84996"/>
              <a:ext cx="119814" cy="135991"/>
            </a:xfrm>
            <a:custGeom>
              <a:avLst/>
              <a:gdLst/>
              <a:ahLst/>
              <a:cxnLst>
                <a:cxn ang="0">
                  <a:pos x="wd2" y="hd2"/>
                </a:cxn>
                <a:cxn ang="5400000">
                  <a:pos x="wd2" y="hd2"/>
                </a:cxn>
                <a:cxn ang="10800000">
                  <a:pos x="wd2" y="hd2"/>
                </a:cxn>
                <a:cxn ang="16200000">
                  <a:pos x="wd2" y="hd2"/>
                </a:cxn>
              </a:cxnLst>
              <a:rect l="0" t="0" r="r" b="b"/>
              <a:pathLst>
                <a:path w="21383" h="21590" extrusionOk="0">
                  <a:moveTo>
                    <a:pt x="10692" y="0"/>
                  </a:moveTo>
                  <a:cubicBezTo>
                    <a:pt x="5307" y="0"/>
                    <a:pt x="2692" y="1723"/>
                    <a:pt x="1923" y="2479"/>
                  </a:cubicBezTo>
                  <a:lnTo>
                    <a:pt x="1677" y="2788"/>
                  </a:lnTo>
                  <a:cubicBezTo>
                    <a:pt x="1600" y="3559"/>
                    <a:pt x="1568" y="4247"/>
                    <a:pt x="1563" y="5002"/>
                  </a:cubicBezTo>
                  <a:cubicBezTo>
                    <a:pt x="1562" y="5133"/>
                    <a:pt x="1312" y="4598"/>
                    <a:pt x="871" y="4736"/>
                  </a:cubicBezTo>
                  <a:cubicBezTo>
                    <a:pt x="649" y="4805"/>
                    <a:pt x="392" y="5029"/>
                    <a:pt x="220" y="5522"/>
                  </a:cubicBezTo>
                  <a:cubicBezTo>
                    <a:pt x="-106" y="6458"/>
                    <a:pt x="-108" y="7678"/>
                    <a:pt x="478" y="8686"/>
                  </a:cubicBezTo>
                  <a:cubicBezTo>
                    <a:pt x="1149" y="9838"/>
                    <a:pt x="1887" y="9513"/>
                    <a:pt x="1927" y="9687"/>
                  </a:cubicBezTo>
                  <a:cubicBezTo>
                    <a:pt x="2362" y="11576"/>
                    <a:pt x="3382" y="14952"/>
                    <a:pt x="5974" y="16934"/>
                  </a:cubicBezTo>
                  <a:lnTo>
                    <a:pt x="5843" y="18962"/>
                  </a:lnTo>
                  <a:cubicBezTo>
                    <a:pt x="6032" y="19571"/>
                    <a:pt x="6409" y="20125"/>
                    <a:pt x="6948" y="20545"/>
                  </a:cubicBezTo>
                  <a:cubicBezTo>
                    <a:pt x="7848" y="21247"/>
                    <a:pt x="9078" y="21588"/>
                    <a:pt x="10708" y="21590"/>
                  </a:cubicBezTo>
                  <a:cubicBezTo>
                    <a:pt x="12342" y="21600"/>
                    <a:pt x="13566" y="21250"/>
                    <a:pt x="14461" y="20545"/>
                  </a:cubicBezTo>
                  <a:cubicBezTo>
                    <a:pt x="14976" y="20139"/>
                    <a:pt x="15343" y="19608"/>
                    <a:pt x="15541" y="19024"/>
                  </a:cubicBezTo>
                  <a:lnTo>
                    <a:pt x="15467" y="16887"/>
                  </a:lnTo>
                  <a:cubicBezTo>
                    <a:pt x="18015" y="14899"/>
                    <a:pt x="19026" y="11562"/>
                    <a:pt x="19457" y="9687"/>
                  </a:cubicBezTo>
                  <a:cubicBezTo>
                    <a:pt x="19497" y="9513"/>
                    <a:pt x="20235" y="9838"/>
                    <a:pt x="20906" y="8686"/>
                  </a:cubicBezTo>
                  <a:cubicBezTo>
                    <a:pt x="21492" y="7678"/>
                    <a:pt x="21490" y="6458"/>
                    <a:pt x="21164" y="5522"/>
                  </a:cubicBezTo>
                  <a:cubicBezTo>
                    <a:pt x="20992" y="5029"/>
                    <a:pt x="20735" y="4805"/>
                    <a:pt x="20513" y="4736"/>
                  </a:cubicBezTo>
                  <a:cubicBezTo>
                    <a:pt x="20072" y="4598"/>
                    <a:pt x="19822" y="5133"/>
                    <a:pt x="19821" y="5002"/>
                  </a:cubicBezTo>
                  <a:cubicBezTo>
                    <a:pt x="19816" y="4247"/>
                    <a:pt x="19784" y="3559"/>
                    <a:pt x="19707" y="2788"/>
                  </a:cubicBezTo>
                  <a:lnTo>
                    <a:pt x="19453" y="2479"/>
                  </a:lnTo>
                  <a:cubicBezTo>
                    <a:pt x="18679" y="1716"/>
                    <a:pt x="16079" y="0"/>
                    <a:pt x="10692"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25" name="Shape"/>
            <p:cNvSpPr/>
            <p:nvPr/>
          </p:nvSpPr>
          <p:spPr>
            <a:xfrm>
              <a:off x="51270" y="0"/>
              <a:ext cx="149089" cy="99378"/>
            </a:xfrm>
            <a:custGeom>
              <a:avLst/>
              <a:gdLst/>
              <a:ahLst/>
              <a:cxnLst>
                <a:cxn ang="0">
                  <a:pos x="wd2" y="hd2"/>
                </a:cxn>
                <a:cxn ang="5400000">
                  <a:pos x="wd2" y="hd2"/>
                </a:cxn>
                <a:cxn ang="10800000">
                  <a:pos x="wd2" y="hd2"/>
                </a:cxn>
                <a:cxn ang="16200000">
                  <a:pos x="wd2" y="hd2"/>
                </a:cxn>
              </a:cxnLst>
              <a:rect l="0" t="0" r="r" b="b"/>
              <a:pathLst>
                <a:path w="21600" h="21600" extrusionOk="0">
                  <a:moveTo>
                    <a:pt x="12333" y="0"/>
                  </a:moveTo>
                  <a:cubicBezTo>
                    <a:pt x="10782" y="0"/>
                    <a:pt x="9445" y="1299"/>
                    <a:pt x="8741" y="3198"/>
                  </a:cubicBezTo>
                  <a:cubicBezTo>
                    <a:pt x="7827" y="1612"/>
                    <a:pt x="6492" y="587"/>
                    <a:pt x="4985" y="587"/>
                  </a:cubicBezTo>
                  <a:cubicBezTo>
                    <a:pt x="2232" y="587"/>
                    <a:pt x="0" y="3935"/>
                    <a:pt x="0" y="8064"/>
                  </a:cubicBezTo>
                  <a:cubicBezTo>
                    <a:pt x="0" y="11316"/>
                    <a:pt x="1391" y="14054"/>
                    <a:pt x="3323" y="15084"/>
                  </a:cubicBezTo>
                  <a:lnTo>
                    <a:pt x="3323" y="21545"/>
                  </a:lnTo>
                  <a:lnTo>
                    <a:pt x="3348" y="21600"/>
                  </a:lnTo>
                  <a:cubicBezTo>
                    <a:pt x="3712" y="20294"/>
                    <a:pt x="6207" y="17284"/>
                    <a:pt x="11173" y="17284"/>
                  </a:cubicBezTo>
                  <a:cubicBezTo>
                    <a:pt x="15882" y="17284"/>
                    <a:pt x="18384" y="20043"/>
                    <a:pt x="18924" y="21426"/>
                  </a:cubicBezTo>
                  <a:lnTo>
                    <a:pt x="18924" y="16001"/>
                  </a:lnTo>
                  <a:cubicBezTo>
                    <a:pt x="20468" y="15297"/>
                    <a:pt x="21600" y="13176"/>
                    <a:pt x="21600" y="10630"/>
                  </a:cubicBezTo>
                  <a:cubicBezTo>
                    <a:pt x="21600" y="7513"/>
                    <a:pt x="19915" y="4985"/>
                    <a:pt x="17837" y="4985"/>
                  </a:cubicBezTo>
                  <a:cubicBezTo>
                    <a:pt x="17326" y="4985"/>
                    <a:pt x="16839" y="5140"/>
                    <a:pt x="16395" y="5416"/>
                  </a:cubicBezTo>
                  <a:cubicBezTo>
                    <a:pt x="16140" y="2370"/>
                    <a:pt x="14433" y="0"/>
                    <a:pt x="12333"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26" name="Circle"/>
            <p:cNvSpPr/>
            <p:nvPr/>
          </p:nvSpPr>
          <p:spPr>
            <a:xfrm>
              <a:off x="125476" y="257699"/>
              <a:ext cx="13662" cy="13663"/>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7" name="Circle"/>
            <p:cNvSpPr/>
            <p:nvPr/>
          </p:nvSpPr>
          <p:spPr>
            <a:xfrm>
              <a:off x="124127" y="234763"/>
              <a:ext cx="13662" cy="13662"/>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8" name="Circle"/>
            <p:cNvSpPr/>
            <p:nvPr/>
          </p:nvSpPr>
          <p:spPr>
            <a:xfrm>
              <a:off x="128175" y="280636"/>
              <a:ext cx="13662" cy="13662"/>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9" name="Shape"/>
            <p:cNvSpPr/>
            <p:nvPr/>
          </p:nvSpPr>
          <p:spPr>
            <a:xfrm>
              <a:off x="110635" y="222620"/>
              <a:ext cx="12227" cy="91938"/>
            </a:xfrm>
            <a:custGeom>
              <a:avLst/>
              <a:gdLst/>
              <a:ahLst/>
              <a:cxnLst>
                <a:cxn ang="0">
                  <a:pos x="wd2" y="hd2"/>
                </a:cxn>
                <a:cxn ang="5400000">
                  <a:pos x="wd2" y="hd2"/>
                </a:cxn>
                <a:cxn ang="10800000">
                  <a:pos x="wd2" y="hd2"/>
                </a:cxn>
                <a:cxn ang="16200000">
                  <a:pos x="wd2" y="hd2"/>
                </a:cxn>
              </a:cxnLst>
              <a:rect l="0" t="0" r="r" b="b"/>
              <a:pathLst>
                <a:path w="21600" h="21600" extrusionOk="0">
                  <a:moveTo>
                    <a:pt x="12087" y="21552"/>
                  </a:moveTo>
                  <a:cubicBezTo>
                    <a:pt x="15250" y="21573"/>
                    <a:pt x="18419" y="21589"/>
                    <a:pt x="21600" y="21600"/>
                  </a:cubicBezTo>
                  <a:lnTo>
                    <a:pt x="9754" y="477"/>
                  </a:lnTo>
                  <a:cubicBezTo>
                    <a:pt x="6300" y="350"/>
                    <a:pt x="3046" y="191"/>
                    <a:pt x="0" y="0"/>
                  </a:cubicBezTo>
                  <a:cubicBezTo>
                    <a:pt x="0" y="0"/>
                    <a:pt x="12087" y="21552"/>
                    <a:pt x="12087" y="21552"/>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031" name="Circle"/>
          <p:cNvSpPr/>
          <p:nvPr/>
        </p:nvSpPr>
        <p:spPr>
          <a:xfrm>
            <a:off x="1319638" y="1819796"/>
            <a:ext cx="625044" cy="625044"/>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032" name="All about Customers"/>
          <p:cNvSpPr txBox="1"/>
          <p:nvPr/>
        </p:nvSpPr>
        <p:spPr>
          <a:xfrm>
            <a:off x="1373297" y="2178721"/>
            <a:ext cx="517726" cy="198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Developer </a:t>
            </a:r>
          </a:p>
        </p:txBody>
      </p:sp>
      <p:grpSp>
        <p:nvGrpSpPr>
          <p:cNvPr id="1039" name="Group"/>
          <p:cNvGrpSpPr/>
          <p:nvPr/>
        </p:nvGrpSpPr>
        <p:grpSpPr>
          <a:xfrm>
            <a:off x="1492610" y="1888130"/>
            <a:ext cx="279099" cy="308755"/>
            <a:chOff x="0" y="0"/>
            <a:chExt cx="279097" cy="308754"/>
          </a:xfrm>
        </p:grpSpPr>
        <p:sp>
          <p:nvSpPr>
            <p:cNvPr id="1033" name="Shape"/>
            <p:cNvSpPr/>
            <p:nvPr/>
          </p:nvSpPr>
          <p:spPr>
            <a:xfrm>
              <a:off x="-1" y="183283"/>
              <a:ext cx="279099" cy="110382"/>
            </a:xfrm>
            <a:custGeom>
              <a:avLst/>
              <a:gdLst/>
              <a:ahLst/>
              <a:cxnLst>
                <a:cxn ang="0">
                  <a:pos x="wd2" y="hd2"/>
                </a:cxn>
                <a:cxn ang="5400000">
                  <a:pos x="wd2" y="hd2"/>
                </a:cxn>
                <a:cxn ang="10800000">
                  <a:pos x="wd2" y="hd2"/>
                </a:cxn>
                <a:cxn ang="16200000">
                  <a:pos x="wd2" y="hd2"/>
                </a:cxn>
              </a:cxnLst>
              <a:rect l="0" t="0" r="r" b="b"/>
              <a:pathLst>
                <a:path w="21600" h="21600" extrusionOk="0">
                  <a:moveTo>
                    <a:pt x="20314" y="7364"/>
                  </a:moveTo>
                  <a:cubicBezTo>
                    <a:pt x="20151" y="6502"/>
                    <a:pt x="19928" y="5721"/>
                    <a:pt x="19657" y="5049"/>
                  </a:cubicBezTo>
                  <a:cubicBezTo>
                    <a:pt x="18937" y="3259"/>
                    <a:pt x="17957" y="2416"/>
                    <a:pt x="16984" y="1746"/>
                  </a:cubicBezTo>
                  <a:cubicBezTo>
                    <a:pt x="15893" y="995"/>
                    <a:pt x="14784" y="421"/>
                    <a:pt x="13665" y="19"/>
                  </a:cubicBezTo>
                  <a:cubicBezTo>
                    <a:pt x="13639" y="1559"/>
                    <a:pt x="13369" y="3014"/>
                    <a:pt x="12918" y="4026"/>
                  </a:cubicBezTo>
                  <a:cubicBezTo>
                    <a:pt x="12405" y="5173"/>
                    <a:pt x="11725" y="5730"/>
                    <a:pt x="10838" y="5730"/>
                  </a:cubicBezTo>
                  <a:lnTo>
                    <a:pt x="10829" y="5730"/>
                  </a:lnTo>
                  <a:cubicBezTo>
                    <a:pt x="9952" y="5727"/>
                    <a:pt x="9249" y="5154"/>
                    <a:pt x="8740" y="4028"/>
                  </a:cubicBezTo>
                  <a:cubicBezTo>
                    <a:pt x="8282" y="3012"/>
                    <a:pt x="8011" y="1548"/>
                    <a:pt x="7991" y="0"/>
                  </a:cubicBezTo>
                  <a:cubicBezTo>
                    <a:pt x="6853" y="402"/>
                    <a:pt x="5725" y="983"/>
                    <a:pt x="4616" y="1746"/>
                  </a:cubicBezTo>
                  <a:cubicBezTo>
                    <a:pt x="3643" y="2416"/>
                    <a:pt x="2663" y="3259"/>
                    <a:pt x="1943" y="5049"/>
                  </a:cubicBezTo>
                  <a:cubicBezTo>
                    <a:pt x="1672" y="5721"/>
                    <a:pt x="1449" y="6502"/>
                    <a:pt x="1286" y="7364"/>
                  </a:cubicBezTo>
                  <a:lnTo>
                    <a:pt x="0" y="15577"/>
                  </a:lnTo>
                  <a:cubicBezTo>
                    <a:pt x="1338" y="18065"/>
                    <a:pt x="2815" y="20102"/>
                    <a:pt x="4396" y="21600"/>
                  </a:cubicBezTo>
                  <a:lnTo>
                    <a:pt x="17204" y="21600"/>
                  </a:lnTo>
                  <a:cubicBezTo>
                    <a:pt x="18785" y="20102"/>
                    <a:pt x="20262" y="18065"/>
                    <a:pt x="21600" y="15577"/>
                  </a:cubicBezTo>
                  <a:cubicBezTo>
                    <a:pt x="21600" y="15577"/>
                    <a:pt x="20314" y="7364"/>
                    <a:pt x="20314" y="7364"/>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34" name="Shape"/>
            <p:cNvSpPr/>
            <p:nvPr/>
          </p:nvSpPr>
          <p:spPr>
            <a:xfrm>
              <a:off x="52789" y="184750"/>
              <a:ext cx="174703" cy="124005"/>
            </a:xfrm>
            <a:custGeom>
              <a:avLst/>
              <a:gdLst/>
              <a:ahLst/>
              <a:cxnLst>
                <a:cxn ang="0">
                  <a:pos x="wd2" y="hd2"/>
                </a:cxn>
                <a:cxn ang="5400000">
                  <a:pos x="wd2" y="hd2"/>
                </a:cxn>
                <a:cxn ang="10800000">
                  <a:pos x="wd2" y="hd2"/>
                </a:cxn>
                <a:cxn ang="16200000">
                  <a:pos x="wd2" y="hd2"/>
                </a:cxn>
              </a:cxnLst>
              <a:rect l="0" t="0" r="r" b="b"/>
              <a:pathLst>
                <a:path w="21600" h="21600" extrusionOk="0">
                  <a:moveTo>
                    <a:pt x="17789" y="0"/>
                  </a:moveTo>
                  <a:lnTo>
                    <a:pt x="15923" y="14224"/>
                  </a:lnTo>
                  <a:cubicBezTo>
                    <a:pt x="14228" y="14620"/>
                    <a:pt x="12518" y="14819"/>
                    <a:pt x="10803" y="14819"/>
                  </a:cubicBezTo>
                  <a:cubicBezTo>
                    <a:pt x="9087" y="14819"/>
                    <a:pt x="7373" y="14620"/>
                    <a:pt x="5680" y="14224"/>
                  </a:cubicBezTo>
                  <a:lnTo>
                    <a:pt x="3812" y="0"/>
                  </a:lnTo>
                  <a:cubicBezTo>
                    <a:pt x="3157" y="54"/>
                    <a:pt x="2507" y="199"/>
                    <a:pt x="1871" y="431"/>
                  </a:cubicBezTo>
                  <a:cubicBezTo>
                    <a:pt x="1229" y="667"/>
                    <a:pt x="602" y="992"/>
                    <a:pt x="0" y="1403"/>
                  </a:cubicBezTo>
                  <a:lnTo>
                    <a:pt x="571" y="18999"/>
                  </a:lnTo>
                  <a:cubicBezTo>
                    <a:pt x="3754" y="20679"/>
                    <a:pt x="7201" y="21600"/>
                    <a:pt x="10800" y="21600"/>
                  </a:cubicBezTo>
                  <a:cubicBezTo>
                    <a:pt x="14400" y="21600"/>
                    <a:pt x="17846" y="20679"/>
                    <a:pt x="21029" y="18999"/>
                  </a:cubicBezTo>
                  <a:lnTo>
                    <a:pt x="21600" y="1403"/>
                  </a:lnTo>
                  <a:cubicBezTo>
                    <a:pt x="20998" y="992"/>
                    <a:pt x="20372" y="667"/>
                    <a:pt x="19729" y="431"/>
                  </a:cubicBezTo>
                  <a:cubicBezTo>
                    <a:pt x="19094" y="199"/>
                    <a:pt x="18444" y="54"/>
                    <a:pt x="17789" y="0"/>
                  </a:cubicBezTo>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5" name="Shape"/>
            <p:cNvSpPr/>
            <p:nvPr/>
          </p:nvSpPr>
          <p:spPr>
            <a:xfrm>
              <a:off x="74441" y="85030"/>
              <a:ext cx="130216" cy="121410"/>
            </a:xfrm>
            <a:custGeom>
              <a:avLst/>
              <a:gdLst/>
              <a:ahLst/>
              <a:cxnLst>
                <a:cxn ang="0">
                  <a:pos x="wd2" y="hd2"/>
                </a:cxn>
                <a:cxn ang="5400000">
                  <a:pos x="wd2" y="hd2"/>
                </a:cxn>
                <a:cxn ang="10800000">
                  <a:pos x="wd2" y="hd2"/>
                </a:cxn>
                <a:cxn ang="16200000">
                  <a:pos x="wd2" y="hd2"/>
                </a:cxn>
              </a:cxnLst>
              <a:rect l="0" t="0" r="r" b="b"/>
              <a:pathLst>
                <a:path w="21383" h="21589" extrusionOk="0">
                  <a:moveTo>
                    <a:pt x="1587" y="0"/>
                  </a:moveTo>
                  <a:cubicBezTo>
                    <a:pt x="1573" y="388"/>
                    <a:pt x="1565" y="1037"/>
                    <a:pt x="1562" y="1440"/>
                  </a:cubicBezTo>
                  <a:cubicBezTo>
                    <a:pt x="1561" y="1601"/>
                    <a:pt x="1312" y="949"/>
                    <a:pt x="871" y="1117"/>
                  </a:cubicBezTo>
                  <a:cubicBezTo>
                    <a:pt x="648" y="1201"/>
                    <a:pt x="392" y="1474"/>
                    <a:pt x="220" y="2074"/>
                  </a:cubicBezTo>
                  <a:cubicBezTo>
                    <a:pt x="-106" y="3212"/>
                    <a:pt x="-108" y="4698"/>
                    <a:pt x="478" y="5924"/>
                  </a:cubicBezTo>
                  <a:cubicBezTo>
                    <a:pt x="1149" y="7327"/>
                    <a:pt x="1887" y="6931"/>
                    <a:pt x="1927" y="7143"/>
                  </a:cubicBezTo>
                  <a:cubicBezTo>
                    <a:pt x="2361" y="9440"/>
                    <a:pt x="3380" y="13538"/>
                    <a:pt x="5966" y="15952"/>
                  </a:cubicBezTo>
                  <a:lnTo>
                    <a:pt x="5843" y="18389"/>
                  </a:lnTo>
                  <a:cubicBezTo>
                    <a:pt x="6032" y="19130"/>
                    <a:pt x="6409" y="19801"/>
                    <a:pt x="6948" y="20312"/>
                  </a:cubicBezTo>
                  <a:cubicBezTo>
                    <a:pt x="7848" y="21166"/>
                    <a:pt x="9078" y="21585"/>
                    <a:pt x="10708" y="21588"/>
                  </a:cubicBezTo>
                  <a:cubicBezTo>
                    <a:pt x="12342" y="21600"/>
                    <a:pt x="13566" y="21174"/>
                    <a:pt x="14461" y="20317"/>
                  </a:cubicBezTo>
                  <a:cubicBezTo>
                    <a:pt x="14976" y="19823"/>
                    <a:pt x="15343" y="19175"/>
                    <a:pt x="15541" y="18464"/>
                  </a:cubicBezTo>
                  <a:lnTo>
                    <a:pt x="15468" y="15903"/>
                  </a:lnTo>
                  <a:cubicBezTo>
                    <a:pt x="18015" y="13483"/>
                    <a:pt x="19026" y="9425"/>
                    <a:pt x="19457" y="7143"/>
                  </a:cubicBezTo>
                  <a:cubicBezTo>
                    <a:pt x="19497" y="6931"/>
                    <a:pt x="20235" y="7327"/>
                    <a:pt x="20906" y="5924"/>
                  </a:cubicBezTo>
                  <a:cubicBezTo>
                    <a:pt x="21492" y="4698"/>
                    <a:pt x="21490" y="3212"/>
                    <a:pt x="21164" y="2074"/>
                  </a:cubicBezTo>
                  <a:cubicBezTo>
                    <a:pt x="20992" y="1474"/>
                    <a:pt x="20736" y="1201"/>
                    <a:pt x="20513" y="1117"/>
                  </a:cubicBezTo>
                  <a:cubicBezTo>
                    <a:pt x="20072" y="949"/>
                    <a:pt x="19823" y="1601"/>
                    <a:pt x="19822" y="1440"/>
                  </a:cubicBezTo>
                  <a:cubicBezTo>
                    <a:pt x="19819" y="1037"/>
                    <a:pt x="19811" y="388"/>
                    <a:pt x="19797" y="0"/>
                  </a:cubicBezTo>
                  <a:lnTo>
                    <a:pt x="1587" y="0"/>
                  </a:ln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36" name="Shape"/>
            <p:cNvSpPr/>
            <p:nvPr/>
          </p:nvSpPr>
          <p:spPr>
            <a:xfrm>
              <a:off x="77936" y="-1"/>
              <a:ext cx="123226" cy="69784"/>
            </a:xfrm>
            <a:custGeom>
              <a:avLst/>
              <a:gdLst/>
              <a:ahLst/>
              <a:cxnLst>
                <a:cxn ang="0">
                  <a:pos x="wd2" y="hd2"/>
                </a:cxn>
                <a:cxn ang="5400000">
                  <a:pos x="wd2" y="hd2"/>
                </a:cxn>
                <a:cxn ang="10800000">
                  <a:pos x="wd2" y="hd2"/>
                </a:cxn>
                <a:cxn ang="16200000">
                  <a:pos x="wd2" y="hd2"/>
                </a:cxn>
              </a:cxnLst>
              <a:rect l="0" t="0" r="r" b="b"/>
              <a:pathLst>
                <a:path w="21600" h="21600" extrusionOk="0">
                  <a:moveTo>
                    <a:pt x="10738" y="0"/>
                  </a:moveTo>
                  <a:cubicBezTo>
                    <a:pt x="9918" y="0"/>
                    <a:pt x="9255" y="1170"/>
                    <a:pt x="9255" y="2618"/>
                  </a:cubicBezTo>
                  <a:lnTo>
                    <a:pt x="9255" y="2744"/>
                  </a:lnTo>
                  <a:cubicBezTo>
                    <a:pt x="7027" y="3310"/>
                    <a:pt x="4878" y="5084"/>
                    <a:pt x="3164" y="8112"/>
                  </a:cubicBezTo>
                  <a:cubicBezTo>
                    <a:pt x="1055" y="11836"/>
                    <a:pt x="0" y="16719"/>
                    <a:pt x="0" y="21600"/>
                  </a:cubicBezTo>
                  <a:lnTo>
                    <a:pt x="21600" y="21600"/>
                  </a:lnTo>
                  <a:cubicBezTo>
                    <a:pt x="21600" y="16719"/>
                    <a:pt x="20545" y="11836"/>
                    <a:pt x="18436" y="8112"/>
                  </a:cubicBezTo>
                  <a:cubicBezTo>
                    <a:pt x="16692" y="5031"/>
                    <a:pt x="14495" y="3243"/>
                    <a:pt x="12225" y="2711"/>
                  </a:cubicBezTo>
                  <a:lnTo>
                    <a:pt x="12225" y="2618"/>
                  </a:lnTo>
                  <a:cubicBezTo>
                    <a:pt x="12225" y="1170"/>
                    <a:pt x="11558" y="0"/>
                    <a:pt x="10738" y="0"/>
                  </a:cubicBezTo>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37" name="Shape"/>
            <p:cNvSpPr/>
            <p:nvPr/>
          </p:nvSpPr>
          <p:spPr>
            <a:xfrm>
              <a:off x="104677" y="18123"/>
              <a:ext cx="69745" cy="42754"/>
            </a:xfrm>
            <a:custGeom>
              <a:avLst/>
              <a:gdLst/>
              <a:ahLst/>
              <a:cxnLst>
                <a:cxn ang="0">
                  <a:pos x="wd2" y="hd2"/>
                </a:cxn>
                <a:cxn ang="5400000">
                  <a:pos x="wd2" y="hd2"/>
                </a:cxn>
                <a:cxn ang="10800000">
                  <a:pos x="wd2" y="hd2"/>
                </a:cxn>
                <a:cxn ang="16200000">
                  <a:pos x="wd2" y="hd2"/>
                </a:cxn>
              </a:cxnLst>
              <a:rect l="0" t="0" r="r" b="b"/>
              <a:pathLst>
                <a:path w="21600" h="21600" extrusionOk="0">
                  <a:moveTo>
                    <a:pt x="5180" y="0"/>
                  </a:moveTo>
                  <a:cubicBezTo>
                    <a:pt x="3361" y="938"/>
                    <a:pt x="1613" y="2340"/>
                    <a:pt x="0" y="4190"/>
                  </a:cubicBezTo>
                  <a:lnTo>
                    <a:pt x="0" y="17224"/>
                  </a:lnTo>
                  <a:cubicBezTo>
                    <a:pt x="0" y="19588"/>
                    <a:pt x="1177" y="21507"/>
                    <a:pt x="2625" y="21507"/>
                  </a:cubicBezTo>
                  <a:cubicBezTo>
                    <a:pt x="4074" y="21507"/>
                    <a:pt x="5251" y="19588"/>
                    <a:pt x="5251" y="17224"/>
                  </a:cubicBezTo>
                  <a:lnTo>
                    <a:pt x="5251" y="926"/>
                  </a:lnTo>
                  <a:cubicBezTo>
                    <a:pt x="5251" y="607"/>
                    <a:pt x="5221" y="299"/>
                    <a:pt x="5180" y="0"/>
                  </a:cubicBezTo>
                  <a:close/>
                  <a:moveTo>
                    <a:pt x="16434" y="0"/>
                  </a:moveTo>
                  <a:cubicBezTo>
                    <a:pt x="16383" y="333"/>
                    <a:pt x="16349" y="683"/>
                    <a:pt x="16349" y="1042"/>
                  </a:cubicBezTo>
                  <a:lnTo>
                    <a:pt x="16349" y="17340"/>
                  </a:lnTo>
                  <a:cubicBezTo>
                    <a:pt x="16349" y="19703"/>
                    <a:pt x="17526" y="21600"/>
                    <a:pt x="18975" y="21600"/>
                  </a:cubicBezTo>
                  <a:cubicBezTo>
                    <a:pt x="20423" y="21600"/>
                    <a:pt x="21600" y="19703"/>
                    <a:pt x="21600" y="17340"/>
                  </a:cubicBezTo>
                  <a:lnTo>
                    <a:pt x="21600" y="4051"/>
                  </a:lnTo>
                  <a:cubicBezTo>
                    <a:pt x="19987" y="2254"/>
                    <a:pt x="18244" y="901"/>
                    <a:pt x="16434"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8" name="Shape"/>
            <p:cNvSpPr/>
            <p:nvPr/>
          </p:nvSpPr>
          <p:spPr>
            <a:xfrm>
              <a:off x="72179" y="65842"/>
              <a:ext cx="134740" cy="13478"/>
            </a:xfrm>
            <a:custGeom>
              <a:avLst/>
              <a:gdLst/>
              <a:ahLst/>
              <a:cxnLst>
                <a:cxn ang="0">
                  <a:pos x="wd2" y="hd2"/>
                </a:cxn>
                <a:cxn ang="5400000">
                  <a:pos x="wd2" y="hd2"/>
                </a:cxn>
                <a:cxn ang="10800000">
                  <a:pos x="wd2" y="hd2"/>
                </a:cxn>
                <a:cxn ang="16200000">
                  <a:pos x="wd2" y="hd2"/>
                </a:cxn>
              </a:cxnLst>
              <a:rect l="0" t="0" r="r" b="b"/>
              <a:pathLst>
                <a:path w="21600" h="21600" extrusionOk="0">
                  <a:moveTo>
                    <a:pt x="1082" y="0"/>
                  </a:moveTo>
                  <a:cubicBezTo>
                    <a:pt x="485" y="0"/>
                    <a:pt x="0" y="4848"/>
                    <a:pt x="0" y="10818"/>
                  </a:cubicBezTo>
                  <a:cubicBezTo>
                    <a:pt x="0" y="16787"/>
                    <a:pt x="485" y="21600"/>
                    <a:pt x="1082" y="21600"/>
                  </a:cubicBezTo>
                  <a:lnTo>
                    <a:pt x="20518" y="21600"/>
                  </a:lnTo>
                  <a:cubicBezTo>
                    <a:pt x="21115" y="21600"/>
                    <a:pt x="21600" y="16787"/>
                    <a:pt x="21600" y="10818"/>
                  </a:cubicBezTo>
                  <a:cubicBezTo>
                    <a:pt x="21600" y="4848"/>
                    <a:pt x="21115" y="0"/>
                    <a:pt x="20518" y="0"/>
                  </a:cubicBezTo>
                  <a:cubicBezTo>
                    <a:pt x="20518" y="0"/>
                    <a:pt x="1082" y="0"/>
                    <a:pt x="1082"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045" name="Group"/>
          <p:cNvGrpSpPr/>
          <p:nvPr/>
        </p:nvGrpSpPr>
        <p:grpSpPr>
          <a:xfrm>
            <a:off x="1965199" y="2205244"/>
            <a:ext cx="625043" cy="625043"/>
            <a:chOff x="0" y="0"/>
            <a:chExt cx="625042" cy="625042"/>
          </a:xfrm>
        </p:grpSpPr>
        <p:sp>
          <p:nvSpPr>
            <p:cNvPr id="1040" name="Circle"/>
            <p:cNvSpPr/>
            <p:nvPr/>
          </p:nvSpPr>
          <p:spPr>
            <a:xfrm>
              <a:off x="0" y="0"/>
              <a:ext cx="625043" cy="625043"/>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041" name="All about Customers"/>
            <p:cNvSpPr txBox="1"/>
            <p:nvPr/>
          </p:nvSpPr>
          <p:spPr>
            <a:xfrm>
              <a:off x="63951" y="334724"/>
              <a:ext cx="497140" cy="198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600" b="1">
                  <a:solidFill>
                    <a:srgbClr val="FFFFFF"/>
                  </a:solidFill>
                </a:defRPr>
              </a:lvl1pPr>
            </a:lstStyle>
            <a:p>
              <a:r>
                <a:t>Communities </a:t>
              </a:r>
            </a:p>
          </p:txBody>
        </p:sp>
        <p:grpSp>
          <p:nvGrpSpPr>
            <p:cNvPr id="1044" name="Group"/>
            <p:cNvGrpSpPr/>
            <p:nvPr/>
          </p:nvGrpSpPr>
          <p:grpSpPr>
            <a:xfrm>
              <a:off x="173492" y="101040"/>
              <a:ext cx="282242" cy="231139"/>
              <a:chOff x="0" y="0"/>
              <a:chExt cx="282241" cy="231137"/>
            </a:xfrm>
          </p:grpSpPr>
          <p:sp>
            <p:nvSpPr>
              <p:cNvPr id="1042" name="Shape"/>
              <p:cNvSpPr/>
              <p:nvPr/>
            </p:nvSpPr>
            <p:spPr>
              <a:xfrm>
                <a:off x="0" y="0"/>
                <a:ext cx="164259" cy="204652"/>
              </a:xfrm>
              <a:custGeom>
                <a:avLst/>
                <a:gdLst/>
                <a:ahLst/>
                <a:cxnLst>
                  <a:cxn ang="0">
                    <a:pos x="wd2" y="hd2"/>
                  </a:cxn>
                  <a:cxn ang="5400000">
                    <a:pos x="wd2" y="hd2"/>
                  </a:cxn>
                  <a:cxn ang="10800000">
                    <a:pos x="wd2" y="hd2"/>
                  </a:cxn>
                  <a:cxn ang="16200000">
                    <a:pos x="wd2" y="hd2"/>
                  </a:cxn>
                </a:cxnLst>
                <a:rect l="0" t="0" r="r" b="b"/>
                <a:pathLst>
                  <a:path w="21600" h="21600" extrusionOk="0">
                    <a:moveTo>
                      <a:pt x="17584" y="14474"/>
                    </a:moveTo>
                    <a:cubicBezTo>
                      <a:pt x="14477" y="13497"/>
                      <a:pt x="13483" y="13990"/>
                      <a:pt x="13483" y="12225"/>
                    </a:cubicBezTo>
                    <a:cubicBezTo>
                      <a:pt x="13483" y="12140"/>
                      <a:pt x="13490" y="11982"/>
                      <a:pt x="13501" y="11820"/>
                    </a:cubicBezTo>
                    <a:lnTo>
                      <a:pt x="13653" y="11820"/>
                    </a:lnTo>
                    <a:cubicBezTo>
                      <a:pt x="15777" y="11955"/>
                      <a:pt x="17823" y="12084"/>
                      <a:pt x="18278" y="11806"/>
                    </a:cubicBezTo>
                    <a:cubicBezTo>
                      <a:pt x="19006" y="11364"/>
                      <a:pt x="16488" y="10681"/>
                      <a:pt x="16488" y="4950"/>
                    </a:cubicBezTo>
                    <a:cubicBezTo>
                      <a:pt x="16488" y="2055"/>
                      <a:pt x="14300" y="0"/>
                      <a:pt x="10979" y="0"/>
                    </a:cubicBezTo>
                    <a:cubicBezTo>
                      <a:pt x="10950" y="0"/>
                      <a:pt x="10923" y="2"/>
                      <a:pt x="10895" y="2"/>
                    </a:cubicBezTo>
                    <a:cubicBezTo>
                      <a:pt x="10887" y="2"/>
                      <a:pt x="10879" y="2"/>
                      <a:pt x="10871" y="1"/>
                    </a:cubicBezTo>
                    <a:cubicBezTo>
                      <a:pt x="10859" y="1"/>
                      <a:pt x="10847" y="0"/>
                      <a:pt x="10834" y="0"/>
                    </a:cubicBezTo>
                    <a:cubicBezTo>
                      <a:pt x="10830" y="0"/>
                      <a:pt x="10827" y="0"/>
                      <a:pt x="10822" y="0"/>
                    </a:cubicBezTo>
                    <a:cubicBezTo>
                      <a:pt x="10819" y="0"/>
                      <a:pt x="10815" y="0"/>
                      <a:pt x="10811" y="0"/>
                    </a:cubicBezTo>
                    <a:cubicBezTo>
                      <a:pt x="10807" y="0"/>
                      <a:pt x="10804" y="0"/>
                      <a:pt x="10800" y="0"/>
                    </a:cubicBezTo>
                    <a:cubicBezTo>
                      <a:pt x="10796" y="0"/>
                      <a:pt x="10793" y="0"/>
                      <a:pt x="10789" y="0"/>
                    </a:cubicBezTo>
                    <a:cubicBezTo>
                      <a:pt x="10785" y="0"/>
                      <a:pt x="10781" y="0"/>
                      <a:pt x="10778" y="0"/>
                    </a:cubicBezTo>
                    <a:cubicBezTo>
                      <a:pt x="10774" y="0"/>
                      <a:pt x="10770" y="0"/>
                      <a:pt x="10766" y="0"/>
                    </a:cubicBezTo>
                    <a:cubicBezTo>
                      <a:pt x="10753" y="0"/>
                      <a:pt x="10741" y="1"/>
                      <a:pt x="10729" y="1"/>
                    </a:cubicBezTo>
                    <a:cubicBezTo>
                      <a:pt x="10721" y="2"/>
                      <a:pt x="10713" y="2"/>
                      <a:pt x="10705" y="2"/>
                    </a:cubicBezTo>
                    <a:cubicBezTo>
                      <a:pt x="10677" y="2"/>
                      <a:pt x="10650" y="0"/>
                      <a:pt x="10621" y="0"/>
                    </a:cubicBezTo>
                    <a:cubicBezTo>
                      <a:pt x="7301" y="0"/>
                      <a:pt x="5112" y="2055"/>
                      <a:pt x="5112" y="4950"/>
                    </a:cubicBezTo>
                    <a:cubicBezTo>
                      <a:pt x="5112" y="10681"/>
                      <a:pt x="2595" y="11364"/>
                      <a:pt x="3322" y="11806"/>
                    </a:cubicBezTo>
                    <a:cubicBezTo>
                      <a:pt x="3777" y="12084"/>
                      <a:pt x="5823" y="11955"/>
                      <a:pt x="7947" y="11820"/>
                    </a:cubicBezTo>
                    <a:lnTo>
                      <a:pt x="8099" y="11820"/>
                    </a:lnTo>
                    <a:cubicBezTo>
                      <a:pt x="8111" y="11982"/>
                      <a:pt x="8117" y="12140"/>
                      <a:pt x="8117" y="12225"/>
                    </a:cubicBezTo>
                    <a:cubicBezTo>
                      <a:pt x="8117" y="13990"/>
                      <a:pt x="7124" y="13497"/>
                      <a:pt x="4016" y="14474"/>
                    </a:cubicBezTo>
                    <a:cubicBezTo>
                      <a:pt x="899" y="15454"/>
                      <a:pt x="0" y="16454"/>
                      <a:pt x="0" y="17135"/>
                    </a:cubicBezTo>
                    <a:lnTo>
                      <a:pt x="0" y="21600"/>
                    </a:lnTo>
                    <a:lnTo>
                      <a:pt x="21600" y="21600"/>
                    </a:lnTo>
                    <a:lnTo>
                      <a:pt x="21600" y="17135"/>
                    </a:lnTo>
                    <a:cubicBezTo>
                      <a:pt x="21600" y="16454"/>
                      <a:pt x="20702" y="15454"/>
                      <a:pt x="17584" y="14474"/>
                    </a:cubicBezTo>
                    <a:cubicBezTo>
                      <a:pt x="17584" y="14474"/>
                      <a:pt x="17584" y="14474"/>
                      <a:pt x="17584" y="14474"/>
                    </a:cubicBezTo>
                    <a:close/>
                  </a:path>
                </a:pathLst>
              </a:custGeom>
              <a:solidFill>
                <a:srgbClr val="FFFFFF"/>
              </a:solidFill>
              <a:ln w="3175"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4200">
                    <a:latin typeface="Gill Sans"/>
                    <a:ea typeface="Gill Sans"/>
                    <a:cs typeface="Gill Sans"/>
                    <a:sym typeface="Gill Sans"/>
                  </a:defRPr>
                </a:pPr>
                <a:endParaRPr/>
              </a:p>
            </p:txBody>
          </p:sp>
          <p:sp>
            <p:nvSpPr>
              <p:cNvPr id="1043" name="Shape"/>
              <p:cNvSpPr/>
              <p:nvPr/>
            </p:nvSpPr>
            <p:spPr>
              <a:xfrm>
                <a:off x="111341" y="25851"/>
                <a:ext cx="170901" cy="205287"/>
              </a:xfrm>
              <a:custGeom>
                <a:avLst/>
                <a:gdLst/>
                <a:ahLst/>
                <a:cxnLst>
                  <a:cxn ang="0">
                    <a:pos x="wd2" y="hd2"/>
                  </a:cxn>
                  <a:cxn ang="5400000">
                    <a:pos x="wd2" y="hd2"/>
                  </a:cxn>
                  <a:cxn ang="10800000">
                    <a:pos x="wd2" y="hd2"/>
                  </a:cxn>
                  <a:cxn ang="16200000">
                    <a:pos x="wd2" y="hd2"/>
                  </a:cxn>
                </a:cxnLst>
                <a:rect l="0" t="0" r="r" b="b"/>
                <a:pathLst>
                  <a:path w="21600" h="21600" extrusionOk="0">
                    <a:moveTo>
                      <a:pt x="17273" y="14524"/>
                    </a:moveTo>
                    <a:cubicBezTo>
                      <a:pt x="14298" y="13554"/>
                      <a:pt x="13347" y="12735"/>
                      <a:pt x="13347" y="10983"/>
                    </a:cubicBezTo>
                    <a:cubicBezTo>
                      <a:pt x="13347" y="10789"/>
                      <a:pt x="13378" y="10644"/>
                      <a:pt x="13431" y="10522"/>
                    </a:cubicBezTo>
                    <a:cubicBezTo>
                      <a:pt x="13664" y="9980"/>
                      <a:pt x="14329" y="9920"/>
                      <a:pt x="14655" y="8347"/>
                    </a:cubicBezTo>
                    <a:cubicBezTo>
                      <a:pt x="14820" y="7548"/>
                      <a:pt x="15623" y="8334"/>
                      <a:pt x="15776" y="6510"/>
                    </a:cubicBezTo>
                    <a:cubicBezTo>
                      <a:pt x="15776" y="5783"/>
                      <a:pt x="15338" y="5602"/>
                      <a:pt x="15338" y="5602"/>
                    </a:cubicBezTo>
                    <a:cubicBezTo>
                      <a:pt x="15338" y="5602"/>
                      <a:pt x="15560" y="4526"/>
                      <a:pt x="15648" y="3698"/>
                    </a:cubicBezTo>
                    <a:cubicBezTo>
                      <a:pt x="15756" y="2666"/>
                      <a:pt x="14982" y="0"/>
                      <a:pt x="10852" y="0"/>
                    </a:cubicBezTo>
                    <a:cubicBezTo>
                      <a:pt x="10834" y="0"/>
                      <a:pt x="10817" y="1"/>
                      <a:pt x="10800" y="1"/>
                    </a:cubicBezTo>
                    <a:cubicBezTo>
                      <a:pt x="10783" y="1"/>
                      <a:pt x="10766" y="0"/>
                      <a:pt x="10748" y="0"/>
                    </a:cubicBezTo>
                    <a:cubicBezTo>
                      <a:pt x="6618" y="0"/>
                      <a:pt x="5844" y="2666"/>
                      <a:pt x="5952" y="3698"/>
                    </a:cubicBezTo>
                    <a:cubicBezTo>
                      <a:pt x="6039" y="4526"/>
                      <a:pt x="6262" y="5602"/>
                      <a:pt x="6262" y="5602"/>
                    </a:cubicBezTo>
                    <a:cubicBezTo>
                      <a:pt x="6262" y="5602"/>
                      <a:pt x="5824" y="5783"/>
                      <a:pt x="5824" y="6510"/>
                    </a:cubicBezTo>
                    <a:cubicBezTo>
                      <a:pt x="5978" y="8334"/>
                      <a:pt x="6780" y="7548"/>
                      <a:pt x="6946" y="8347"/>
                    </a:cubicBezTo>
                    <a:cubicBezTo>
                      <a:pt x="7271" y="9920"/>
                      <a:pt x="7936" y="9980"/>
                      <a:pt x="8169" y="10522"/>
                    </a:cubicBezTo>
                    <a:cubicBezTo>
                      <a:pt x="8222" y="10643"/>
                      <a:pt x="8253" y="10789"/>
                      <a:pt x="8253" y="10983"/>
                    </a:cubicBezTo>
                    <a:cubicBezTo>
                      <a:pt x="8253" y="12735"/>
                      <a:pt x="7302" y="13554"/>
                      <a:pt x="4327" y="14524"/>
                    </a:cubicBezTo>
                    <a:cubicBezTo>
                      <a:pt x="1342" y="15497"/>
                      <a:pt x="0" y="16490"/>
                      <a:pt x="0" y="17167"/>
                    </a:cubicBezTo>
                    <a:lnTo>
                      <a:pt x="0" y="21600"/>
                    </a:lnTo>
                    <a:lnTo>
                      <a:pt x="21600" y="21600"/>
                    </a:lnTo>
                    <a:lnTo>
                      <a:pt x="21600" y="17167"/>
                    </a:lnTo>
                    <a:cubicBezTo>
                      <a:pt x="21600" y="16490"/>
                      <a:pt x="20258" y="15497"/>
                      <a:pt x="17273" y="14524"/>
                    </a:cubicBezTo>
                    <a:cubicBezTo>
                      <a:pt x="17273" y="14524"/>
                      <a:pt x="17273" y="14524"/>
                      <a:pt x="17273" y="14524"/>
                    </a:cubicBezTo>
                    <a:close/>
                  </a:path>
                </a:pathLst>
              </a:custGeom>
              <a:solidFill>
                <a:srgbClr val="FFFFFF"/>
              </a:solidFill>
              <a:ln w="3175"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4200">
                    <a:latin typeface="Gill Sans"/>
                    <a:ea typeface="Gill Sans"/>
                    <a:cs typeface="Gill Sans"/>
                    <a:sym typeface="Gill Sans"/>
                  </a:defRPr>
                </a:pPr>
                <a:endParaRPr/>
              </a:p>
            </p:txBody>
          </p:sp>
        </p:grpSp>
      </p:grpSp>
      <p:grpSp>
        <p:nvGrpSpPr>
          <p:cNvPr id="1048" name="Group"/>
          <p:cNvGrpSpPr/>
          <p:nvPr/>
        </p:nvGrpSpPr>
        <p:grpSpPr>
          <a:xfrm>
            <a:off x="4856422" y="3818673"/>
            <a:ext cx="322219" cy="263877"/>
            <a:chOff x="0" y="0"/>
            <a:chExt cx="322217" cy="263876"/>
          </a:xfrm>
        </p:grpSpPr>
        <p:sp>
          <p:nvSpPr>
            <p:cNvPr id="1046" name="Shape"/>
            <p:cNvSpPr/>
            <p:nvPr/>
          </p:nvSpPr>
          <p:spPr>
            <a:xfrm>
              <a:off x="0" y="0"/>
              <a:ext cx="187524" cy="233638"/>
            </a:xfrm>
            <a:custGeom>
              <a:avLst/>
              <a:gdLst/>
              <a:ahLst/>
              <a:cxnLst>
                <a:cxn ang="0">
                  <a:pos x="wd2" y="hd2"/>
                </a:cxn>
                <a:cxn ang="5400000">
                  <a:pos x="wd2" y="hd2"/>
                </a:cxn>
                <a:cxn ang="10800000">
                  <a:pos x="wd2" y="hd2"/>
                </a:cxn>
                <a:cxn ang="16200000">
                  <a:pos x="wd2" y="hd2"/>
                </a:cxn>
              </a:cxnLst>
              <a:rect l="0" t="0" r="r" b="b"/>
              <a:pathLst>
                <a:path w="21600" h="21600" extrusionOk="0">
                  <a:moveTo>
                    <a:pt x="17584" y="14474"/>
                  </a:moveTo>
                  <a:cubicBezTo>
                    <a:pt x="14477" y="13497"/>
                    <a:pt x="13483" y="13990"/>
                    <a:pt x="13483" y="12225"/>
                  </a:cubicBezTo>
                  <a:cubicBezTo>
                    <a:pt x="13483" y="12140"/>
                    <a:pt x="13490" y="11982"/>
                    <a:pt x="13501" y="11820"/>
                  </a:cubicBezTo>
                  <a:lnTo>
                    <a:pt x="13653" y="11820"/>
                  </a:lnTo>
                  <a:cubicBezTo>
                    <a:pt x="15777" y="11955"/>
                    <a:pt x="17823" y="12084"/>
                    <a:pt x="18278" y="11806"/>
                  </a:cubicBezTo>
                  <a:cubicBezTo>
                    <a:pt x="19006" y="11364"/>
                    <a:pt x="16488" y="10681"/>
                    <a:pt x="16488" y="4950"/>
                  </a:cubicBezTo>
                  <a:cubicBezTo>
                    <a:pt x="16488" y="2055"/>
                    <a:pt x="14300" y="0"/>
                    <a:pt x="10979" y="0"/>
                  </a:cubicBezTo>
                  <a:cubicBezTo>
                    <a:pt x="10950" y="0"/>
                    <a:pt x="10923" y="2"/>
                    <a:pt x="10895" y="2"/>
                  </a:cubicBezTo>
                  <a:cubicBezTo>
                    <a:pt x="10887" y="2"/>
                    <a:pt x="10879" y="2"/>
                    <a:pt x="10871" y="1"/>
                  </a:cubicBezTo>
                  <a:cubicBezTo>
                    <a:pt x="10859" y="1"/>
                    <a:pt x="10847" y="0"/>
                    <a:pt x="10834" y="0"/>
                  </a:cubicBezTo>
                  <a:cubicBezTo>
                    <a:pt x="10830" y="0"/>
                    <a:pt x="10827" y="0"/>
                    <a:pt x="10822" y="0"/>
                  </a:cubicBezTo>
                  <a:cubicBezTo>
                    <a:pt x="10819" y="0"/>
                    <a:pt x="10815" y="0"/>
                    <a:pt x="10811" y="0"/>
                  </a:cubicBezTo>
                  <a:cubicBezTo>
                    <a:pt x="10807" y="0"/>
                    <a:pt x="10804" y="0"/>
                    <a:pt x="10800" y="0"/>
                  </a:cubicBezTo>
                  <a:cubicBezTo>
                    <a:pt x="10796" y="0"/>
                    <a:pt x="10793" y="0"/>
                    <a:pt x="10789" y="0"/>
                  </a:cubicBezTo>
                  <a:cubicBezTo>
                    <a:pt x="10785" y="0"/>
                    <a:pt x="10781" y="0"/>
                    <a:pt x="10778" y="0"/>
                  </a:cubicBezTo>
                  <a:cubicBezTo>
                    <a:pt x="10774" y="0"/>
                    <a:pt x="10770" y="0"/>
                    <a:pt x="10766" y="0"/>
                  </a:cubicBezTo>
                  <a:cubicBezTo>
                    <a:pt x="10753" y="0"/>
                    <a:pt x="10741" y="1"/>
                    <a:pt x="10729" y="1"/>
                  </a:cubicBezTo>
                  <a:cubicBezTo>
                    <a:pt x="10721" y="2"/>
                    <a:pt x="10713" y="2"/>
                    <a:pt x="10705" y="2"/>
                  </a:cubicBezTo>
                  <a:cubicBezTo>
                    <a:pt x="10677" y="2"/>
                    <a:pt x="10650" y="0"/>
                    <a:pt x="10621" y="0"/>
                  </a:cubicBezTo>
                  <a:cubicBezTo>
                    <a:pt x="7301" y="0"/>
                    <a:pt x="5112" y="2055"/>
                    <a:pt x="5112" y="4950"/>
                  </a:cubicBezTo>
                  <a:cubicBezTo>
                    <a:pt x="5112" y="10681"/>
                    <a:pt x="2595" y="11364"/>
                    <a:pt x="3322" y="11806"/>
                  </a:cubicBezTo>
                  <a:cubicBezTo>
                    <a:pt x="3777" y="12084"/>
                    <a:pt x="5823" y="11955"/>
                    <a:pt x="7947" y="11820"/>
                  </a:cubicBezTo>
                  <a:lnTo>
                    <a:pt x="8099" y="11820"/>
                  </a:lnTo>
                  <a:cubicBezTo>
                    <a:pt x="8111" y="11982"/>
                    <a:pt x="8117" y="12140"/>
                    <a:pt x="8117" y="12225"/>
                  </a:cubicBezTo>
                  <a:cubicBezTo>
                    <a:pt x="8117" y="13990"/>
                    <a:pt x="7124" y="13497"/>
                    <a:pt x="4016" y="14474"/>
                  </a:cubicBezTo>
                  <a:cubicBezTo>
                    <a:pt x="899" y="15454"/>
                    <a:pt x="0" y="16454"/>
                    <a:pt x="0" y="17135"/>
                  </a:cubicBezTo>
                  <a:lnTo>
                    <a:pt x="0" y="21600"/>
                  </a:lnTo>
                  <a:lnTo>
                    <a:pt x="21600" y="21600"/>
                  </a:lnTo>
                  <a:lnTo>
                    <a:pt x="21600" y="17135"/>
                  </a:lnTo>
                  <a:cubicBezTo>
                    <a:pt x="21600" y="16454"/>
                    <a:pt x="20702" y="15454"/>
                    <a:pt x="17584" y="14474"/>
                  </a:cubicBezTo>
                  <a:cubicBezTo>
                    <a:pt x="17584" y="14474"/>
                    <a:pt x="17584" y="14474"/>
                    <a:pt x="17584" y="14474"/>
                  </a:cubicBezTo>
                  <a:close/>
                </a:path>
              </a:pathLst>
            </a:custGeom>
            <a:solidFill>
              <a:srgbClr val="FFFFFF"/>
            </a:solidFill>
            <a:ln w="3175"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4200">
                  <a:latin typeface="Gill Sans"/>
                  <a:ea typeface="Gill Sans"/>
                  <a:cs typeface="Gill Sans"/>
                  <a:sym typeface="Gill Sans"/>
                </a:defRPr>
              </a:pPr>
              <a:endParaRPr/>
            </a:p>
          </p:txBody>
        </p:sp>
        <p:sp>
          <p:nvSpPr>
            <p:cNvPr id="1047" name="Shape"/>
            <p:cNvSpPr/>
            <p:nvPr/>
          </p:nvSpPr>
          <p:spPr>
            <a:xfrm>
              <a:off x="127111" y="29513"/>
              <a:ext cx="195107" cy="234364"/>
            </a:xfrm>
            <a:custGeom>
              <a:avLst/>
              <a:gdLst/>
              <a:ahLst/>
              <a:cxnLst>
                <a:cxn ang="0">
                  <a:pos x="wd2" y="hd2"/>
                </a:cxn>
                <a:cxn ang="5400000">
                  <a:pos x="wd2" y="hd2"/>
                </a:cxn>
                <a:cxn ang="10800000">
                  <a:pos x="wd2" y="hd2"/>
                </a:cxn>
                <a:cxn ang="16200000">
                  <a:pos x="wd2" y="hd2"/>
                </a:cxn>
              </a:cxnLst>
              <a:rect l="0" t="0" r="r" b="b"/>
              <a:pathLst>
                <a:path w="21600" h="21600" extrusionOk="0">
                  <a:moveTo>
                    <a:pt x="17273" y="14524"/>
                  </a:moveTo>
                  <a:cubicBezTo>
                    <a:pt x="14298" y="13554"/>
                    <a:pt x="13347" y="12735"/>
                    <a:pt x="13347" y="10983"/>
                  </a:cubicBezTo>
                  <a:cubicBezTo>
                    <a:pt x="13347" y="10789"/>
                    <a:pt x="13378" y="10644"/>
                    <a:pt x="13431" y="10522"/>
                  </a:cubicBezTo>
                  <a:cubicBezTo>
                    <a:pt x="13664" y="9980"/>
                    <a:pt x="14329" y="9920"/>
                    <a:pt x="14655" y="8347"/>
                  </a:cubicBezTo>
                  <a:cubicBezTo>
                    <a:pt x="14820" y="7548"/>
                    <a:pt x="15623" y="8334"/>
                    <a:pt x="15776" y="6510"/>
                  </a:cubicBezTo>
                  <a:cubicBezTo>
                    <a:pt x="15776" y="5783"/>
                    <a:pt x="15338" y="5602"/>
                    <a:pt x="15338" y="5602"/>
                  </a:cubicBezTo>
                  <a:cubicBezTo>
                    <a:pt x="15338" y="5602"/>
                    <a:pt x="15560" y="4526"/>
                    <a:pt x="15648" y="3698"/>
                  </a:cubicBezTo>
                  <a:cubicBezTo>
                    <a:pt x="15756" y="2666"/>
                    <a:pt x="14982" y="0"/>
                    <a:pt x="10852" y="0"/>
                  </a:cubicBezTo>
                  <a:cubicBezTo>
                    <a:pt x="10834" y="0"/>
                    <a:pt x="10817" y="1"/>
                    <a:pt x="10800" y="1"/>
                  </a:cubicBezTo>
                  <a:cubicBezTo>
                    <a:pt x="10783" y="1"/>
                    <a:pt x="10766" y="0"/>
                    <a:pt x="10748" y="0"/>
                  </a:cubicBezTo>
                  <a:cubicBezTo>
                    <a:pt x="6618" y="0"/>
                    <a:pt x="5844" y="2666"/>
                    <a:pt x="5952" y="3698"/>
                  </a:cubicBezTo>
                  <a:cubicBezTo>
                    <a:pt x="6039" y="4526"/>
                    <a:pt x="6262" y="5602"/>
                    <a:pt x="6262" y="5602"/>
                  </a:cubicBezTo>
                  <a:cubicBezTo>
                    <a:pt x="6262" y="5602"/>
                    <a:pt x="5824" y="5783"/>
                    <a:pt x="5824" y="6510"/>
                  </a:cubicBezTo>
                  <a:cubicBezTo>
                    <a:pt x="5978" y="8334"/>
                    <a:pt x="6780" y="7548"/>
                    <a:pt x="6946" y="8347"/>
                  </a:cubicBezTo>
                  <a:cubicBezTo>
                    <a:pt x="7271" y="9920"/>
                    <a:pt x="7936" y="9980"/>
                    <a:pt x="8169" y="10522"/>
                  </a:cubicBezTo>
                  <a:cubicBezTo>
                    <a:pt x="8222" y="10643"/>
                    <a:pt x="8253" y="10789"/>
                    <a:pt x="8253" y="10983"/>
                  </a:cubicBezTo>
                  <a:cubicBezTo>
                    <a:pt x="8253" y="12735"/>
                    <a:pt x="7302" y="13554"/>
                    <a:pt x="4327" y="14524"/>
                  </a:cubicBezTo>
                  <a:cubicBezTo>
                    <a:pt x="1342" y="15497"/>
                    <a:pt x="0" y="16490"/>
                    <a:pt x="0" y="17167"/>
                  </a:cubicBezTo>
                  <a:lnTo>
                    <a:pt x="0" y="21600"/>
                  </a:lnTo>
                  <a:lnTo>
                    <a:pt x="21600" y="21600"/>
                  </a:lnTo>
                  <a:lnTo>
                    <a:pt x="21600" y="17167"/>
                  </a:lnTo>
                  <a:cubicBezTo>
                    <a:pt x="21600" y="16490"/>
                    <a:pt x="20258" y="15497"/>
                    <a:pt x="17273" y="14524"/>
                  </a:cubicBezTo>
                  <a:cubicBezTo>
                    <a:pt x="17273" y="14524"/>
                    <a:pt x="17273" y="14524"/>
                    <a:pt x="17273" y="14524"/>
                  </a:cubicBezTo>
                  <a:close/>
                </a:path>
              </a:pathLst>
            </a:custGeom>
            <a:solidFill>
              <a:srgbClr val="FFFFFF"/>
            </a:solidFill>
            <a:ln w="3175"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4200">
                  <a:latin typeface="Gill Sans"/>
                  <a:ea typeface="Gill Sans"/>
                  <a:cs typeface="Gill Sans"/>
                  <a:sym typeface="Gill Sans"/>
                </a:defRPr>
              </a:pPr>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p:cNvGrpSpPr/>
          <p:nvPr/>
        </p:nvGrpSpPr>
        <p:grpSpPr>
          <a:xfrm>
            <a:off x="6192648" y="1392078"/>
            <a:ext cx="463553" cy="278958"/>
            <a:chOff x="0" y="0"/>
            <a:chExt cx="463551" cy="278957"/>
          </a:xfrm>
        </p:grpSpPr>
        <p:sp>
          <p:nvSpPr>
            <p:cNvPr id="1050" name="Line"/>
            <p:cNvSpPr/>
            <p:nvPr/>
          </p:nvSpPr>
          <p:spPr>
            <a:xfrm flipH="1" flipV="1">
              <a:off x="12700" y="0"/>
              <a:ext cx="2" cy="278958"/>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51" name="Line"/>
            <p:cNvSpPr/>
            <p:nvPr/>
          </p:nvSpPr>
          <p:spPr>
            <a:xfrm flipH="1">
              <a:off x="-1" y="12701"/>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055" name="Group"/>
          <p:cNvGrpSpPr/>
          <p:nvPr/>
        </p:nvGrpSpPr>
        <p:grpSpPr>
          <a:xfrm>
            <a:off x="6192648" y="3896402"/>
            <a:ext cx="463553" cy="278960"/>
            <a:chOff x="0" y="0"/>
            <a:chExt cx="463551" cy="278959"/>
          </a:xfrm>
        </p:grpSpPr>
        <p:sp>
          <p:nvSpPr>
            <p:cNvPr id="1053" name="Line"/>
            <p:cNvSpPr/>
            <p:nvPr/>
          </p:nvSpPr>
          <p:spPr>
            <a:xfrm flipH="1">
              <a:off x="12700" y="0"/>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54" name="Line"/>
            <p:cNvSpPr/>
            <p:nvPr/>
          </p:nvSpPr>
          <p:spPr>
            <a:xfrm flipH="1" flipV="1">
              <a:off x="-1" y="266256"/>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056" name="Line"/>
          <p:cNvSpPr/>
          <p:nvPr/>
        </p:nvSpPr>
        <p:spPr>
          <a:xfrm flipV="1">
            <a:off x="4533898" y="3505061"/>
            <a:ext cx="2" cy="841763"/>
          </a:xfrm>
          <a:prstGeom prst="line">
            <a:avLst/>
          </a:prstGeom>
          <a:ln w="25400">
            <a:solidFill>
              <a:srgbClr val="000000"/>
            </a:solidFill>
          </a:ln>
        </p:spPr>
        <p:txBody>
          <a:bodyPr lIns="45718" tIns="45718" rIns="45718" bIns="45718"/>
          <a:lstStyle/>
          <a:p>
            <a:endParaRPr/>
          </a:p>
        </p:txBody>
      </p:sp>
      <p:sp>
        <p:nvSpPr>
          <p:cNvPr id="1057" name="Rectangle"/>
          <p:cNvSpPr/>
          <p:nvPr/>
        </p:nvSpPr>
        <p:spPr>
          <a:xfrm>
            <a:off x="-8286" y="453327"/>
            <a:ext cx="9160572" cy="589268"/>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058" name="What objectives do we need to focus on to satisfy the needs of our customers?"/>
          <p:cNvSpPr txBox="1"/>
          <p:nvPr/>
        </p:nvSpPr>
        <p:spPr>
          <a:xfrm>
            <a:off x="95457" y="18133"/>
            <a:ext cx="8859243" cy="40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defRPr sz="1500">
                <a:solidFill>
                  <a:srgbClr val="213D58"/>
                </a:solidFill>
                <a:latin typeface="Arial Rounded MT Bold"/>
                <a:ea typeface="Arial Rounded MT Bold"/>
                <a:cs typeface="Arial Rounded MT Bold"/>
                <a:sym typeface="Arial Rounded MT Bold"/>
              </a:defRPr>
            </a:lvl1pPr>
          </a:lstStyle>
          <a:p>
            <a:r>
              <a:t>What objectives do we need to focus on to satisfy the needs of our customers?</a:t>
            </a:r>
          </a:p>
        </p:txBody>
      </p:sp>
      <p:grpSp>
        <p:nvGrpSpPr>
          <p:cNvPr id="1061" name="Group"/>
          <p:cNvGrpSpPr/>
          <p:nvPr/>
        </p:nvGrpSpPr>
        <p:grpSpPr>
          <a:xfrm>
            <a:off x="2404647" y="3896402"/>
            <a:ext cx="463553" cy="278960"/>
            <a:chOff x="0" y="0"/>
            <a:chExt cx="463551" cy="278959"/>
          </a:xfrm>
        </p:grpSpPr>
        <p:sp>
          <p:nvSpPr>
            <p:cNvPr id="1059" name="Line"/>
            <p:cNvSpPr/>
            <p:nvPr/>
          </p:nvSpPr>
          <p:spPr>
            <a:xfrm>
              <a:off x="450850" y="0"/>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60" name="Line"/>
            <p:cNvSpPr/>
            <p:nvPr/>
          </p:nvSpPr>
          <p:spPr>
            <a:xfrm flipV="1">
              <a:off x="0" y="266256"/>
              <a:ext cx="463552"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064" name="Group"/>
          <p:cNvGrpSpPr/>
          <p:nvPr/>
        </p:nvGrpSpPr>
        <p:grpSpPr>
          <a:xfrm>
            <a:off x="2404647" y="1348679"/>
            <a:ext cx="463553" cy="278958"/>
            <a:chOff x="0" y="0"/>
            <a:chExt cx="463551" cy="278957"/>
          </a:xfrm>
        </p:grpSpPr>
        <p:sp>
          <p:nvSpPr>
            <p:cNvPr id="1062" name="Line"/>
            <p:cNvSpPr/>
            <p:nvPr/>
          </p:nvSpPr>
          <p:spPr>
            <a:xfrm flipV="1">
              <a:off x="450850" y="-1"/>
              <a:ext cx="2" cy="278959"/>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63" name="Line"/>
            <p:cNvSpPr/>
            <p:nvPr/>
          </p:nvSpPr>
          <p:spPr>
            <a:xfrm>
              <a:off x="-1" y="12700"/>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065" name="Rounded Rectangle"/>
          <p:cNvSpPr/>
          <p:nvPr/>
        </p:nvSpPr>
        <p:spPr>
          <a:xfrm rot="18900000">
            <a:off x="3990330" y="2288593"/>
            <a:ext cx="1076454" cy="1076454"/>
          </a:xfrm>
          <a:prstGeom prst="roundRect">
            <a:avLst>
              <a:gd name="adj" fmla="val 15000"/>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66" name="Rounded Rectangle"/>
          <p:cNvSpPr/>
          <p:nvPr/>
        </p:nvSpPr>
        <p:spPr>
          <a:xfrm rot="18900000">
            <a:off x="2766252" y="3085167"/>
            <a:ext cx="1076454" cy="1076454"/>
          </a:xfrm>
          <a:prstGeom prst="roundRect">
            <a:avLst>
              <a:gd name="adj" fmla="val 15000"/>
            </a:avLst>
          </a:prstGeom>
          <a:solidFill>
            <a:srgbClr val="3197E0"/>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67" name="Rounded Rectangle"/>
          <p:cNvSpPr/>
          <p:nvPr/>
        </p:nvSpPr>
        <p:spPr>
          <a:xfrm rot="18900000">
            <a:off x="5214411" y="3085167"/>
            <a:ext cx="1076454" cy="1076454"/>
          </a:xfrm>
          <a:prstGeom prst="roundRect">
            <a:avLst>
              <a:gd name="adj" fmla="val 15000"/>
            </a:avLst>
          </a:prstGeom>
          <a:solidFill>
            <a:srgbClr val="99999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68" name="Rounded Rectangle"/>
          <p:cNvSpPr/>
          <p:nvPr/>
        </p:nvSpPr>
        <p:spPr>
          <a:xfrm rot="18900000">
            <a:off x="2766252" y="1373608"/>
            <a:ext cx="1076454" cy="1076454"/>
          </a:xfrm>
          <a:prstGeom prst="roundRect">
            <a:avLst>
              <a:gd name="adj" fmla="val 15000"/>
            </a:avLst>
          </a:prstGeom>
          <a:solidFill>
            <a:srgbClr val="B9B9B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69" name="Availability"/>
          <p:cNvSpPr txBox="1"/>
          <p:nvPr/>
        </p:nvSpPr>
        <p:spPr>
          <a:xfrm>
            <a:off x="2817397" y="1831312"/>
            <a:ext cx="974164"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b="1" cap="all">
                <a:solidFill>
                  <a:srgbClr val="FFFFFF"/>
                </a:solidFill>
                <a:latin typeface="Helvetica Neue"/>
                <a:ea typeface="Helvetica Neue"/>
                <a:cs typeface="Helvetica Neue"/>
                <a:sym typeface="Helvetica Neue"/>
              </a:defRPr>
            </a:lvl1pPr>
          </a:lstStyle>
          <a:p>
            <a:r>
              <a:t>Availability</a:t>
            </a:r>
          </a:p>
        </p:txBody>
      </p:sp>
      <p:sp>
        <p:nvSpPr>
          <p:cNvPr id="1070" name="Rounded Rectangle"/>
          <p:cNvSpPr/>
          <p:nvPr/>
        </p:nvSpPr>
        <p:spPr>
          <a:xfrm rot="18900000">
            <a:off x="5214411" y="1373608"/>
            <a:ext cx="1076454" cy="1076454"/>
          </a:xfrm>
          <a:prstGeom prst="roundRect">
            <a:avLst>
              <a:gd name="adj" fmla="val 15000"/>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071" name="Enable me to engage and interact with you across my preferred communication channels;…"/>
          <p:cNvSpPr txBox="1"/>
          <p:nvPr/>
        </p:nvSpPr>
        <p:spPr>
          <a:xfrm>
            <a:off x="225906" y="706147"/>
            <a:ext cx="2166043" cy="2129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Develop for tomorrow, while meeting my needs today;</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Demonstrate that you know me;</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Enable me to engage and interact with you across my preferred communication channels;</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My previous interaction history, regardless of channel are recorded;</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Communicate with me when you have issues preventing me from conducting my business with you.</a:t>
            </a:r>
          </a:p>
        </p:txBody>
      </p:sp>
      <p:sp>
        <p:nvSpPr>
          <p:cNvPr id="1072" name="reliability"/>
          <p:cNvSpPr txBox="1"/>
          <p:nvPr/>
        </p:nvSpPr>
        <p:spPr>
          <a:xfrm>
            <a:off x="5265556" y="1855672"/>
            <a:ext cx="974162"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b="1" cap="all">
                <a:solidFill>
                  <a:srgbClr val="FFFFFF"/>
                </a:solidFill>
                <a:latin typeface="Helvetica Neue"/>
                <a:ea typeface="Helvetica Neue"/>
                <a:cs typeface="Helvetica Neue"/>
                <a:sym typeface="Helvetica Neue"/>
              </a:defRPr>
            </a:lvl1pPr>
          </a:lstStyle>
          <a:p>
            <a:r>
              <a:t>reliability</a:t>
            </a:r>
          </a:p>
        </p:txBody>
      </p:sp>
      <p:sp>
        <p:nvSpPr>
          <p:cNvPr id="1073" name="sustainability"/>
          <p:cNvSpPr txBox="1"/>
          <p:nvPr/>
        </p:nvSpPr>
        <p:spPr>
          <a:xfrm>
            <a:off x="3950039" y="2746296"/>
            <a:ext cx="1150078"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b="1" cap="all">
                <a:solidFill>
                  <a:srgbClr val="FFFFFF"/>
                </a:solidFill>
                <a:latin typeface="Helvetica Neue"/>
                <a:ea typeface="Helvetica Neue"/>
                <a:cs typeface="Helvetica Neue"/>
                <a:sym typeface="Helvetica Neue"/>
              </a:defRPr>
            </a:lvl1pPr>
          </a:lstStyle>
          <a:p>
            <a:r>
              <a:t>sustainability</a:t>
            </a:r>
          </a:p>
        </p:txBody>
      </p:sp>
      <p:sp>
        <p:nvSpPr>
          <p:cNvPr id="1074" name="affordability"/>
          <p:cNvSpPr txBox="1"/>
          <p:nvPr/>
        </p:nvSpPr>
        <p:spPr>
          <a:xfrm>
            <a:off x="2729439" y="3542870"/>
            <a:ext cx="1150079"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b="1" cap="all">
                <a:solidFill>
                  <a:srgbClr val="FFFFFF"/>
                </a:solidFill>
                <a:latin typeface="Helvetica Neue"/>
                <a:ea typeface="Helvetica Neue"/>
                <a:cs typeface="Helvetica Neue"/>
                <a:sym typeface="Helvetica Neue"/>
              </a:defRPr>
            </a:lvl1pPr>
          </a:lstStyle>
          <a:p>
            <a:r>
              <a:t>affordability</a:t>
            </a:r>
          </a:p>
        </p:txBody>
      </p:sp>
      <p:sp>
        <p:nvSpPr>
          <p:cNvPr id="1075" name="predictability"/>
          <p:cNvSpPr txBox="1"/>
          <p:nvPr/>
        </p:nvSpPr>
        <p:spPr>
          <a:xfrm>
            <a:off x="5123317" y="3542870"/>
            <a:ext cx="1258641"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b="1" cap="all">
                <a:solidFill>
                  <a:srgbClr val="FFFFFF"/>
                </a:solidFill>
                <a:latin typeface="Helvetica Neue"/>
                <a:ea typeface="Helvetica Neue"/>
                <a:cs typeface="Helvetica Neue"/>
                <a:sym typeface="Helvetica Neue"/>
              </a:defRPr>
            </a:lvl1pPr>
          </a:lstStyle>
          <a:p>
            <a:r>
              <a:t>CONNECTABILITY</a:t>
            </a:r>
          </a:p>
        </p:txBody>
      </p:sp>
      <p:sp>
        <p:nvSpPr>
          <p:cNvPr id="1076" name="Enable the communities we serve to trust your water services;…"/>
          <p:cNvSpPr txBox="1"/>
          <p:nvPr/>
        </p:nvSpPr>
        <p:spPr>
          <a:xfrm>
            <a:off x="3402065" y="4551767"/>
            <a:ext cx="2322228" cy="1253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Enable the communities we serve to trust your water services;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Protect our environment as you complete infrastructure projects;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Educate us about your social license and how we can become more water efficient.</a:t>
            </a:r>
          </a:p>
        </p:txBody>
      </p:sp>
      <p:sp>
        <p:nvSpPr>
          <p:cNvPr id="1077" name="Objectives"/>
          <p:cNvSpPr txBox="1"/>
          <p:nvPr/>
        </p:nvSpPr>
        <p:spPr>
          <a:xfrm>
            <a:off x="4037998" y="1321349"/>
            <a:ext cx="974162" cy="326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100" b="1">
                <a:solidFill>
                  <a:srgbClr val="3899DC"/>
                </a:solidFill>
                <a:latin typeface="Helvetica Neue"/>
                <a:ea typeface="Helvetica Neue"/>
                <a:cs typeface="Helvetica Neue"/>
                <a:sym typeface="Helvetica Neue"/>
              </a:defRPr>
            </a:lvl1pPr>
          </a:lstStyle>
          <a:p>
            <a:r>
              <a:t>Strategic Objectives</a:t>
            </a:r>
          </a:p>
        </p:txBody>
      </p:sp>
      <p:sp>
        <p:nvSpPr>
          <p:cNvPr id="1078" name="I need assurance that I’m getting the best deal available;…"/>
          <p:cNvSpPr txBox="1"/>
          <p:nvPr/>
        </p:nvSpPr>
        <p:spPr>
          <a:xfrm>
            <a:off x="225906" y="3525547"/>
            <a:ext cx="2166043" cy="143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I need assurance that you’re looking after me;</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Provide me with simple options to pay my bill, if I’m struggling to pay on time;</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Notify me of high usage as it happens;</a:t>
            </a:r>
          </a:p>
          <a:p>
            <a:pPr marL="101600" indent="-101600" defTabSz="584200">
              <a:spcBef>
                <a:spcPts val="300"/>
              </a:spcBef>
              <a:buSzPct val="100000"/>
              <a:buChar char="•"/>
              <a:defRPr sz="1100">
                <a:latin typeface="Helvetica Neue Light"/>
                <a:ea typeface="Helvetica Neue Light"/>
                <a:cs typeface="Helvetica Neue Light"/>
                <a:sym typeface="Helvetica Neue Light"/>
              </a:defRPr>
            </a:pPr>
            <a:r>
              <a:t>Provide me with billing options.</a:t>
            </a:r>
          </a:p>
        </p:txBody>
      </p:sp>
      <p:sp>
        <p:nvSpPr>
          <p:cNvPr id="1079" name="Remove the need for me to contact you, anticipate my information needs and address them proactively;…"/>
          <p:cNvSpPr txBox="1"/>
          <p:nvPr/>
        </p:nvSpPr>
        <p:spPr>
          <a:xfrm>
            <a:off x="6810026" y="2834373"/>
            <a:ext cx="2166044" cy="2726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Remove the need for me to contact you, anticipate my information needs and address them proactively;</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Understand our business and let us interact with representatives who know us;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Provide advance notice of outages and progress updates;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Capture and utilise real time data from the field to identify new issues;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Predict potential issues and maintenance needs;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Be easy to deal with.</a:t>
            </a:r>
          </a:p>
        </p:txBody>
      </p:sp>
      <p:sp>
        <p:nvSpPr>
          <p:cNvPr id="1080" name="Maintain your network to minimise faults;…"/>
          <p:cNvSpPr txBox="1"/>
          <p:nvPr/>
        </p:nvSpPr>
        <p:spPr>
          <a:xfrm>
            <a:off x="6791806" y="828518"/>
            <a:ext cx="2166043" cy="1418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Build a culture that prioritises me over assets, or bare minimum requirements;</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Respond to my problems and resolve them as quickly as possible;</a:t>
            </a:r>
          </a:p>
          <a:p>
            <a:pPr marL="101600" indent="-101600" defTabSz="584200">
              <a:spcBef>
                <a:spcPts val="400"/>
              </a:spcBef>
              <a:buSzPct val="100000"/>
              <a:buChar char="•"/>
              <a:defRPr sz="1100">
                <a:latin typeface="Helvetica Neue Light"/>
                <a:ea typeface="Helvetica Neue Light"/>
                <a:cs typeface="Helvetica Neue Light"/>
                <a:sym typeface="Helvetica Neue Light"/>
              </a:defRPr>
            </a:pPr>
            <a:r>
              <a:t>Maintain your network to minimise faults.</a:t>
            </a:r>
          </a:p>
        </p:txBody>
      </p:sp>
      <p:sp>
        <p:nvSpPr>
          <p:cNvPr id="1081" name="Slide Number"/>
          <p:cNvSpPr txBox="1">
            <a:spLocks noGrp="1"/>
          </p:cNvSpPr>
          <p:nvPr>
            <p:ph type="sldNum" sz="quarter" idx="2"/>
          </p:nvPr>
        </p:nvSpPr>
        <p:spPr>
          <a:xfrm>
            <a:off x="8863525" y="5986781"/>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Rectangle"/>
          <p:cNvSpPr/>
          <p:nvPr/>
        </p:nvSpPr>
        <p:spPr>
          <a:xfrm>
            <a:off x="-8286" y="296104"/>
            <a:ext cx="9160572" cy="82656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084" name="Rounded Rectangle"/>
          <p:cNvSpPr/>
          <p:nvPr/>
        </p:nvSpPr>
        <p:spPr>
          <a:xfrm>
            <a:off x="4525771" y="400534"/>
            <a:ext cx="4352784" cy="972418"/>
          </a:xfrm>
          <a:prstGeom prst="roundRect">
            <a:avLst>
              <a:gd name="adj" fmla="val 19590"/>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grpSp>
        <p:nvGrpSpPr>
          <p:cNvPr id="1087" name="Group"/>
          <p:cNvGrpSpPr/>
          <p:nvPr/>
        </p:nvGrpSpPr>
        <p:grpSpPr>
          <a:xfrm>
            <a:off x="2565263" y="2649273"/>
            <a:ext cx="463553" cy="278959"/>
            <a:chOff x="0" y="0"/>
            <a:chExt cx="463551" cy="278957"/>
          </a:xfrm>
        </p:grpSpPr>
        <p:sp>
          <p:nvSpPr>
            <p:cNvPr id="1085" name="Line"/>
            <p:cNvSpPr/>
            <p:nvPr/>
          </p:nvSpPr>
          <p:spPr>
            <a:xfrm flipV="1">
              <a:off x="450850" y="-1"/>
              <a:ext cx="2" cy="278959"/>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86" name="Line"/>
            <p:cNvSpPr/>
            <p:nvPr/>
          </p:nvSpPr>
          <p:spPr>
            <a:xfrm>
              <a:off x="-1" y="12700"/>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090" name="Group"/>
          <p:cNvGrpSpPr/>
          <p:nvPr/>
        </p:nvGrpSpPr>
        <p:grpSpPr>
          <a:xfrm>
            <a:off x="6139953" y="2661973"/>
            <a:ext cx="463553" cy="278959"/>
            <a:chOff x="0" y="0"/>
            <a:chExt cx="463551" cy="278957"/>
          </a:xfrm>
        </p:grpSpPr>
        <p:sp>
          <p:nvSpPr>
            <p:cNvPr id="1088" name="Line"/>
            <p:cNvSpPr/>
            <p:nvPr/>
          </p:nvSpPr>
          <p:spPr>
            <a:xfrm flipH="1" flipV="1">
              <a:off x="12700" y="0"/>
              <a:ext cx="2" cy="278958"/>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89" name="Line"/>
            <p:cNvSpPr/>
            <p:nvPr/>
          </p:nvSpPr>
          <p:spPr>
            <a:xfrm flipH="1">
              <a:off x="-1" y="12701"/>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093" name="Group"/>
          <p:cNvGrpSpPr/>
          <p:nvPr/>
        </p:nvGrpSpPr>
        <p:grpSpPr>
          <a:xfrm>
            <a:off x="5760585" y="5152284"/>
            <a:ext cx="463553" cy="278959"/>
            <a:chOff x="0" y="0"/>
            <a:chExt cx="463551" cy="278957"/>
          </a:xfrm>
        </p:grpSpPr>
        <p:sp>
          <p:nvSpPr>
            <p:cNvPr id="1091" name="Line"/>
            <p:cNvSpPr/>
            <p:nvPr/>
          </p:nvSpPr>
          <p:spPr>
            <a:xfrm flipH="1">
              <a:off x="12700" y="0"/>
              <a:ext cx="2" cy="278958"/>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92" name="Line"/>
            <p:cNvSpPr/>
            <p:nvPr/>
          </p:nvSpPr>
          <p:spPr>
            <a:xfrm flipH="1" flipV="1">
              <a:off x="-1" y="266255"/>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096" name="Group"/>
          <p:cNvGrpSpPr/>
          <p:nvPr/>
        </p:nvGrpSpPr>
        <p:grpSpPr>
          <a:xfrm>
            <a:off x="2918779" y="5147159"/>
            <a:ext cx="463552" cy="278959"/>
            <a:chOff x="0" y="0"/>
            <a:chExt cx="463551" cy="278957"/>
          </a:xfrm>
        </p:grpSpPr>
        <p:sp>
          <p:nvSpPr>
            <p:cNvPr id="1094" name="Line"/>
            <p:cNvSpPr/>
            <p:nvPr/>
          </p:nvSpPr>
          <p:spPr>
            <a:xfrm>
              <a:off x="450850" y="0"/>
              <a:ext cx="2" cy="278958"/>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095" name="Line"/>
            <p:cNvSpPr/>
            <p:nvPr/>
          </p:nvSpPr>
          <p:spPr>
            <a:xfrm flipV="1">
              <a:off x="0" y="266255"/>
              <a:ext cx="463552"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097" name="Rectangle"/>
          <p:cNvSpPr/>
          <p:nvPr/>
        </p:nvSpPr>
        <p:spPr>
          <a:xfrm>
            <a:off x="-8286" y="5707300"/>
            <a:ext cx="9160572" cy="457971"/>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098" name="Line"/>
          <p:cNvSpPr/>
          <p:nvPr/>
        </p:nvSpPr>
        <p:spPr>
          <a:xfrm flipV="1">
            <a:off x="4571998" y="5465514"/>
            <a:ext cx="2" cy="431952"/>
          </a:xfrm>
          <a:prstGeom prst="line">
            <a:avLst/>
          </a:prstGeom>
          <a:ln w="25400">
            <a:solidFill>
              <a:srgbClr val="000000"/>
            </a:solidFill>
          </a:ln>
        </p:spPr>
        <p:txBody>
          <a:bodyPr lIns="45718" tIns="45718" rIns="45718" bIns="45718"/>
          <a:lstStyle/>
          <a:p>
            <a:endParaRPr/>
          </a:p>
        </p:txBody>
      </p:sp>
      <p:sp>
        <p:nvSpPr>
          <p:cNvPr id="1099" name="Line"/>
          <p:cNvSpPr/>
          <p:nvPr/>
        </p:nvSpPr>
        <p:spPr>
          <a:xfrm>
            <a:off x="2851013" y="3848570"/>
            <a:ext cx="2" cy="278957"/>
          </a:xfrm>
          <a:prstGeom prst="line">
            <a:avLst/>
          </a:prstGeom>
          <a:ln w="25400">
            <a:solidFill>
              <a:srgbClr val="000000"/>
            </a:solidFill>
          </a:ln>
        </p:spPr>
        <p:txBody>
          <a:bodyPr lIns="45718" tIns="45718" rIns="45718" bIns="45718"/>
          <a:lstStyle/>
          <a:p>
            <a:endParaRPr/>
          </a:p>
        </p:txBody>
      </p:sp>
      <p:sp>
        <p:nvSpPr>
          <p:cNvPr id="1100" name="Line"/>
          <p:cNvSpPr/>
          <p:nvPr/>
        </p:nvSpPr>
        <p:spPr>
          <a:xfrm>
            <a:off x="2248557" y="4114825"/>
            <a:ext cx="615158" cy="2"/>
          </a:xfrm>
          <a:prstGeom prst="line">
            <a:avLst/>
          </a:prstGeom>
          <a:ln w="25400">
            <a:solidFill>
              <a:srgbClr val="000000"/>
            </a:solidFill>
          </a:ln>
        </p:spPr>
        <p:txBody>
          <a:bodyPr lIns="45718" tIns="45718" rIns="45718" bIns="45718"/>
          <a:lstStyle/>
          <a:p>
            <a:endParaRPr/>
          </a:p>
        </p:txBody>
      </p:sp>
      <p:grpSp>
        <p:nvGrpSpPr>
          <p:cNvPr id="1104" name="Group"/>
          <p:cNvGrpSpPr/>
          <p:nvPr/>
        </p:nvGrpSpPr>
        <p:grpSpPr>
          <a:xfrm>
            <a:off x="410539" y="327312"/>
            <a:ext cx="900687" cy="1217866"/>
            <a:chOff x="0" y="0"/>
            <a:chExt cx="900685" cy="1217864"/>
          </a:xfrm>
        </p:grpSpPr>
        <p:sp>
          <p:nvSpPr>
            <p:cNvPr id="1101" name="Rounded Rectangle"/>
            <p:cNvSpPr/>
            <p:nvPr/>
          </p:nvSpPr>
          <p:spPr>
            <a:xfrm rot="18900000">
              <a:off x="131902" y="131902"/>
              <a:ext cx="636882" cy="636882"/>
            </a:xfrm>
            <a:prstGeom prst="roundRect">
              <a:avLst>
                <a:gd name="adj" fmla="val 15000"/>
              </a:avLst>
            </a:prstGeom>
            <a:solidFill>
              <a:srgbClr val="72B1D7"/>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02" name="reliability"/>
            <p:cNvSpPr txBox="1"/>
            <p:nvPr/>
          </p:nvSpPr>
          <p:spPr>
            <a:xfrm>
              <a:off x="60166" y="401255"/>
              <a:ext cx="78035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defRPr sz="800" b="1" cap="all">
                  <a:solidFill>
                    <a:srgbClr val="FFFFFF"/>
                  </a:solidFill>
                  <a:latin typeface="Helvetica Neue"/>
                  <a:ea typeface="Helvetica Neue"/>
                  <a:cs typeface="Helvetica Neue"/>
                  <a:sym typeface="Helvetica Neue"/>
                </a:defRPr>
              </a:lvl1pPr>
            </a:lstStyle>
            <a:p>
              <a:r>
                <a:t>reliability</a:t>
              </a:r>
            </a:p>
          </p:txBody>
        </p:sp>
        <p:sp>
          <p:nvSpPr>
            <p:cNvPr id="1103" name="Objective"/>
            <p:cNvSpPr txBox="1"/>
            <p:nvPr/>
          </p:nvSpPr>
          <p:spPr>
            <a:xfrm>
              <a:off x="85726" y="941780"/>
              <a:ext cx="729234"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
        <p:nvSpPr>
          <p:cNvPr id="1105" name="Rounded Rectangle"/>
          <p:cNvSpPr/>
          <p:nvPr/>
        </p:nvSpPr>
        <p:spPr>
          <a:xfrm>
            <a:off x="2045916" y="468123"/>
            <a:ext cx="2174778" cy="637638"/>
          </a:xfrm>
          <a:prstGeom prst="roundRect">
            <a:avLst>
              <a:gd name="adj" fmla="val 29876"/>
            </a:avLst>
          </a:prstGeom>
          <a:solidFill>
            <a:srgbClr val="FFFFFF"/>
          </a:solidFill>
          <a:ln w="127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106" name="Circle"/>
          <p:cNvSpPr/>
          <p:nvPr/>
        </p:nvSpPr>
        <p:spPr>
          <a:xfrm>
            <a:off x="1627669" y="394096"/>
            <a:ext cx="785695" cy="785695"/>
          </a:xfrm>
          <a:prstGeom prst="ellipse">
            <a:avLst/>
          </a:prstGeom>
          <a:solidFill>
            <a:srgbClr val="FFFFFF"/>
          </a:solidFill>
          <a:ln w="127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107" name="Customer Expectation"/>
          <p:cNvSpPr txBox="1"/>
          <p:nvPr/>
        </p:nvSpPr>
        <p:spPr>
          <a:xfrm>
            <a:off x="1655900" y="648900"/>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108" name="Build a culture that prioritises the customer experience."/>
          <p:cNvSpPr txBox="1"/>
          <p:nvPr/>
        </p:nvSpPr>
        <p:spPr>
          <a:xfrm>
            <a:off x="2508086" y="509200"/>
            <a:ext cx="1666412" cy="55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spcBef>
                <a:spcPts val="400"/>
              </a:spcBef>
              <a:defRPr sz="900" b="1">
                <a:solidFill>
                  <a:srgbClr val="3899DC"/>
                </a:solidFill>
                <a:latin typeface="Helvetica Neue"/>
                <a:ea typeface="Helvetica Neue"/>
                <a:cs typeface="Helvetica Neue"/>
                <a:sym typeface="Helvetica Neue"/>
              </a:defRPr>
            </a:lvl1pPr>
          </a:lstStyle>
          <a:p>
            <a:r>
              <a:t>Build a culture that prioritises me over assets, or bare minimum requirements.</a:t>
            </a:r>
          </a:p>
        </p:txBody>
      </p:sp>
      <p:graphicFrame>
        <p:nvGraphicFramePr>
          <p:cNvPr id="1109" name="2D Pie Chart"/>
          <p:cNvGraphicFramePr/>
          <p:nvPr/>
        </p:nvGraphicFramePr>
        <p:xfrm>
          <a:off x="2751191" y="2012245"/>
          <a:ext cx="3641618" cy="3641619"/>
        </p:xfrm>
        <a:graphic>
          <a:graphicData uri="http://schemas.openxmlformats.org/drawingml/2006/chart">
            <c:chart xmlns:c="http://schemas.openxmlformats.org/drawingml/2006/chart" xmlns:r="http://schemas.openxmlformats.org/officeDocument/2006/relationships" r:id="rId2"/>
          </a:graphicData>
        </a:graphic>
      </p:graphicFrame>
      <p:sp>
        <p:nvSpPr>
          <p:cNvPr id="1110" name="Circle"/>
          <p:cNvSpPr/>
          <p:nvPr/>
        </p:nvSpPr>
        <p:spPr>
          <a:xfrm>
            <a:off x="3547495" y="2813158"/>
            <a:ext cx="2048383" cy="2048381"/>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1" name="design"/>
          <p:cNvSpPr txBox="1"/>
          <p:nvPr/>
        </p:nvSpPr>
        <p:spPr>
          <a:xfrm>
            <a:off x="4667932" y="2476484"/>
            <a:ext cx="804594" cy="173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design</a:t>
            </a:r>
          </a:p>
        </p:txBody>
      </p:sp>
      <p:sp>
        <p:nvSpPr>
          <p:cNvPr id="1112" name="Refine"/>
          <p:cNvSpPr txBox="1"/>
          <p:nvPr/>
        </p:nvSpPr>
        <p:spPr>
          <a:xfrm>
            <a:off x="5111503" y="4910902"/>
            <a:ext cx="804594"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Refine</a:t>
            </a:r>
          </a:p>
        </p:txBody>
      </p:sp>
      <p:sp>
        <p:nvSpPr>
          <p:cNvPr id="1113" name="Focus"/>
          <p:cNvSpPr txBox="1"/>
          <p:nvPr/>
        </p:nvSpPr>
        <p:spPr>
          <a:xfrm>
            <a:off x="5420795" y="3053818"/>
            <a:ext cx="804594"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Focus</a:t>
            </a:r>
          </a:p>
        </p:txBody>
      </p:sp>
      <p:sp>
        <p:nvSpPr>
          <p:cNvPr id="1114" name="collaborate"/>
          <p:cNvSpPr txBox="1"/>
          <p:nvPr/>
        </p:nvSpPr>
        <p:spPr>
          <a:xfrm>
            <a:off x="4002899" y="5225094"/>
            <a:ext cx="1112803" cy="148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100" cap="all">
                <a:solidFill>
                  <a:srgbClr val="FFFFFF"/>
                </a:solidFill>
                <a:latin typeface="Helvetica Neue"/>
                <a:ea typeface="Helvetica Neue"/>
                <a:cs typeface="Helvetica Neue"/>
                <a:sym typeface="Helvetica Neue"/>
              </a:defRPr>
            </a:lvl1pPr>
          </a:lstStyle>
          <a:p>
            <a:r>
              <a:t>collaborate</a:t>
            </a:r>
          </a:p>
        </p:txBody>
      </p:sp>
      <p:sp>
        <p:nvSpPr>
          <p:cNvPr id="1115" name="plan"/>
          <p:cNvSpPr txBox="1"/>
          <p:nvPr/>
        </p:nvSpPr>
        <p:spPr>
          <a:xfrm>
            <a:off x="5605238" y="4015266"/>
            <a:ext cx="804594"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plan</a:t>
            </a:r>
          </a:p>
        </p:txBody>
      </p:sp>
      <p:sp>
        <p:nvSpPr>
          <p:cNvPr id="1116" name="engage"/>
          <p:cNvSpPr txBox="1"/>
          <p:nvPr/>
        </p:nvSpPr>
        <p:spPr>
          <a:xfrm>
            <a:off x="3703241" y="2461347"/>
            <a:ext cx="804593"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engage</a:t>
            </a:r>
          </a:p>
        </p:txBody>
      </p:sp>
      <p:sp>
        <p:nvSpPr>
          <p:cNvPr id="1117" name="collect"/>
          <p:cNvSpPr txBox="1"/>
          <p:nvPr/>
        </p:nvSpPr>
        <p:spPr>
          <a:xfrm>
            <a:off x="2861802" y="3050231"/>
            <a:ext cx="958698"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collect</a:t>
            </a:r>
          </a:p>
        </p:txBody>
      </p:sp>
      <p:sp>
        <p:nvSpPr>
          <p:cNvPr id="1118" name="measure"/>
          <p:cNvSpPr txBox="1"/>
          <p:nvPr/>
        </p:nvSpPr>
        <p:spPr>
          <a:xfrm>
            <a:off x="2748258" y="4022447"/>
            <a:ext cx="804594" cy="173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measure</a:t>
            </a:r>
          </a:p>
        </p:txBody>
      </p:sp>
      <p:sp>
        <p:nvSpPr>
          <p:cNvPr id="1119" name="implement"/>
          <p:cNvSpPr txBox="1"/>
          <p:nvPr/>
        </p:nvSpPr>
        <p:spPr>
          <a:xfrm>
            <a:off x="3064492" y="4850505"/>
            <a:ext cx="1103338" cy="17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a:ea typeface="Helvetica Neue"/>
                <a:cs typeface="Helvetica Neue"/>
                <a:sym typeface="Helvetica Neue"/>
              </a:defRPr>
            </a:lvl1pPr>
          </a:lstStyle>
          <a:p>
            <a:r>
              <a:t>implement</a:t>
            </a:r>
          </a:p>
        </p:txBody>
      </p:sp>
      <p:sp>
        <p:nvSpPr>
          <p:cNvPr id="1120" name="Shape"/>
          <p:cNvSpPr/>
          <p:nvPr/>
        </p:nvSpPr>
        <p:spPr>
          <a:xfrm>
            <a:off x="4616405" y="3299364"/>
            <a:ext cx="397212" cy="523045"/>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B9B9B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21" name="Shape"/>
          <p:cNvSpPr/>
          <p:nvPr/>
        </p:nvSpPr>
        <p:spPr>
          <a:xfrm>
            <a:off x="4506354" y="3810963"/>
            <a:ext cx="617338" cy="254687"/>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3197E0"/>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22" name="Shape"/>
          <p:cNvSpPr/>
          <p:nvPr/>
        </p:nvSpPr>
        <p:spPr>
          <a:xfrm>
            <a:off x="4768260" y="3822150"/>
            <a:ext cx="93497" cy="243613"/>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7F7F7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127" name="Group"/>
          <p:cNvGrpSpPr/>
          <p:nvPr/>
        </p:nvGrpSpPr>
        <p:grpSpPr>
          <a:xfrm>
            <a:off x="4020330" y="3079325"/>
            <a:ext cx="794680" cy="762003"/>
            <a:chOff x="0" y="0"/>
            <a:chExt cx="794678" cy="762001"/>
          </a:xfrm>
        </p:grpSpPr>
        <p:sp>
          <p:nvSpPr>
            <p:cNvPr id="1123" name="Line"/>
            <p:cNvSpPr/>
            <p:nvPr/>
          </p:nvSpPr>
          <p:spPr>
            <a:xfrm>
              <a:off x="794677" y="744839"/>
              <a:ext cx="2" cy="12702"/>
            </a:xfrm>
            <a:prstGeom prst="line">
              <a:avLst/>
            </a:prstGeom>
            <a:solidFill>
              <a:srgbClr val="D9DCD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endParaRPr/>
            </a:p>
          </p:txBody>
        </p:sp>
        <p:sp>
          <p:nvSpPr>
            <p:cNvPr id="1124" name="Shape"/>
            <p:cNvSpPr/>
            <p:nvPr/>
          </p:nvSpPr>
          <p:spPr>
            <a:xfrm>
              <a:off x="108318" y="0"/>
              <a:ext cx="393802" cy="5304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7F7F7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25" name="Shape"/>
            <p:cNvSpPr/>
            <p:nvPr/>
          </p:nvSpPr>
          <p:spPr>
            <a:xfrm>
              <a:off x="114097" y="78793"/>
              <a:ext cx="382225" cy="447872"/>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26" name="Shape"/>
            <p:cNvSpPr/>
            <p:nvPr/>
          </p:nvSpPr>
          <p:spPr>
            <a:xfrm>
              <a:off x="0" y="510227"/>
              <a:ext cx="606330" cy="251775"/>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3197E0"/>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128" name="Customer-Centric Culture"/>
          <p:cNvSpPr txBox="1"/>
          <p:nvPr/>
        </p:nvSpPr>
        <p:spPr>
          <a:xfrm>
            <a:off x="4020330" y="4254496"/>
            <a:ext cx="1103339"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Customer-Centric Culture</a:t>
            </a:r>
          </a:p>
        </p:txBody>
      </p:sp>
      <p:grpSp>
        <p:nvGrpSpPr>
          <p:cNvPr id="1131" name="Group"/>
          <p:cNvGrpSpPr/>
          <p:nvPr/>
        </p:nvGrpSpPr>
        <p:grpSpPr>
          <a:xfrm>
            <a:off x="3530019" y="1812337"/>
            <a:ext cx="463553" cy="278961"/>
            <a:chOff x="0" y="0"/>
            <a:chExt cx="463551" cy="278959"/>
          </a:xfrm>
        </p:grpSpPr>
        <p:sp>
          <p:nvSpPr>
            <p:cNvPr id="1129" name="Line"/>
            <p:cNvSpPr/>
            <p:nvPr/>
          </p:nvSpPr>
          <p:spPr>
            <a:xfrm flipV="1">
              <a:off x="450850" y="-1"/>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130" name="Line"/>
            <p:cNvSpPr/>
            <p:nvPr/>
          </p:nvSpPr>
          <p:spPr>
            <a:xfrm>
              <a:off x="-1" y="12700"/>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132" name="Customer journeys  with customers."/>
          <p:cNvSpPr txBox="1"/>
          <p:nvPr/>
        </p:nvSpPr>
        <p:spPr>
          <a:xfrm>
            <a:off x="5784503" y="1693917"/>
            <a:ext cx="1327320"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Customer journeys  with customers.</a:t>
            </a:r>
          </a:p>
        </p:txBody>
      </p:sp>
      <p:sp>
        <p:nvSpPr>
          <p:cNvPr id="1133" name="Customer feedback and incorporate in future design."/>
          <p:cNvSpPr txBox="1"/>
          <p:nvPr/>
        </p:nvSpPr>
        <p:spPr>
          <a:xfrm>
            <a:off x="761995" y="2526555"/>
            <a:ext cx="1720806"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Customer feedback and incorporate in future design.</a:t>
            </a:r>
          </a:p>
        </p:txBody>
      </p:sp>
      <p:sp>
        <p:nvSpPr>
          <p:cNvPr id="1134" name="Key metrics to understand the levers for success."/>
          <p:cNvSpPr txBox="1"/>
          <p:nvPr/>
        </p:nvSpPr>
        <p:spPr>
          <a:xfrm>
            <a:off x="876081" y="3976784"/>
            <a:ext cx="1327320"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Key metrics to understand the levers for success.</a:t>
            </a:r>
          </a:p>
        </p:txBody>
      </p:sp>
      <p:sp>
        <p:nvSpPr>
          <p:cNvPr id="1135" name="Line"/>
          <p:cNvSpPr/>
          <p:nvPr/>
        </p:nvSpPr>
        <p:spPr>
          <a:xfrm>
            <a:off x="3963058" y="5890039"/>
            <a:ext cx="615159" cy="2"/>
          </a:xfrm>
          <a:prstGeom prst="line">
            <a:avLst/>
          </a:prstGeom>
          <a:ln w="25400">
            <a:solidFill>
              <a:srgbClr val="000000"/>
            </a:solidFill>
          </a:ln>
        </p:spPr>
        <p:txBody>
          <a:bodyPr lIns="45718" tIns="45718" rIns="45718" bIns="45718"/>
          <a:lstStyle/>
          <a:p>
            <a:endParaRPr/>
          </a:p>
        </p:txBody>
      </p:sp>
      <p:sp>
        <p:nvSpPr>
          <p:cNvPr id="1136" name="Leverage the diverse inputs from cross functional teams."/>
          <p:cNvSpPr txBox="1"/>
          <p:nvPr/>
        </p:nvSpPr>
        <p:spPr>
          <a:xfrm>
            <a:off x="1632232" y="5751997"/>
            <a:ext cx="2233735"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Leverage the diverse inputs from cross functional teams.</a:t>
            </a:r>
          </a:p>
        </p:txBody>
      </p:sp>
      <p:sp>
        <p:nvSpPr>
          <p:cNvPr id="1137" name="People and technology enablers in an agile way, where progressive improvement is valued over postponed perfection."/>
          <p:cNvSpPr txBox="1"/>
          <p:nvPr/>
        </p:nvSpPr>
        <p:spPr>
          <a:xfrm>
            <a:off x="846320" y="5077537"/>
            <a:ext cx="1979308" cy="55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People and technology enablers in an agile way, where progressive improvement is valued over postponed perfection.</a:t>
            </a:r>
          </a:p>
        </p:txBody>
      </p:sp>
      <p:grpSp>
        <p:nvGrpSpPr>
          <p:cNvPr id="1140" name="Group"/>
          <p:cNvGrpSpPr/>
          <p:nvPr/>
        </p:nvGrpSpPr>
        <p:grpSpPr>
          <a:xfrm>
            <a:off x="5130217" y="1812338"/>
            <a:ext cx="463553" cy="278960"/>
            <a:chOff x="0" y="0"/>
            <a:chExt cx="463551" cy="278959"/>
          </a:xfrm>
        </p:grpSpPr>
        <p:sp>
          <p:nvSpPr>
            <p:cNvPr id="1138" name="Line"/>
            <p:cNvSpPr/>
            <p:nvPr/>
          </p:nvSpPr>
          <p:spPr>
            <a:xfrm flipH="1" flipV="1">
              <a:off x="12700" y="0"/>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139" name="Line"/>
            <p:cNvSpPr/>
            <p:nvPr/>
          </p:nvSpPr>
          <p:spPr>
            <a:xfrm flipH="1">
              <a:off x="-1" y="12701"/>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141" name="Line"/>
          <p:cNvSpPr/>
          <p:nvPr/>
        </p:nvSpPr>
        <p:spPr>
          <a:xfrm>
            <a:off x="6394584" y="4114825"/>
            <a:ext cx="615158" cy="2"/>
          </a:xfrm>
          <a:prstGeom prst="line">
            <a:avLst/>
          </a:prstGeom>
          <a:ln w="25400">
            <a:solidFill>
              <a:srgbClr val="000000"/>
            </a:solidFill>
          </a:ln>
        </p:spPr>
        <p:txBody>
          <a:bodyPr lIns="45718" tIns="45718" rIns="45718" bIns="45718"/>
          <a:lstStyle/>
          <a:p>
            <a:endParaRPr/>
          </a:p>
        </p:txBody>
      </p:sp>
      <p:sp>
        <p:nvSpPr>
          <p:cNvPr id="1142" name="Operating models and channel strategy."/>
          <p:cNvSpPr txBox="1"/>
          <p:nvPr/>
        </p:nvSpPr>
        <p:spPr>
          <a:xfrm>
            <a:off x="6298927" y="5294666"/>
            <a:ext cx="1327320"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457200">
              <a:spcBef>
                <a:spcPts val="5500"/>
              </a:spcBef>
              <a:defRPr sz="900">
                <a:latin typeface="Helvetica Neue Light"/>
                <a:ea typeface="Helvetica Neue Light"/>
                <a:cs typeface="Helvetica Neue Light"/>
                <a:sym typeface="Helvetica Neue Light"/>
              </a:defRPr>
            </a:lvl1pPr>
          </a:lstStyle>
          <a:p>
            <a:r>
              <a:t>Operating models and channel strategy.</a:t>
            </a:r>
          </a:p>
        </p:txBody>
      </p:sp>
      <p:sp>
        <p:nvSpPr>
          <p:cNvPr id="1143" name="Customers and review feedback, identify successes and failures."/>
          <p:cNvSpPr txBox="1"/>
          <p:nvPr/>
        </p:nvSpPr>
        <p:spPr>
          <a:xfrm>
            <a:off x="1784237" y="1693918"/>
            <a:ext cx="1632319"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a:latin typeface="Helvetica Neue Light"/>
                <a:ea typeface="Helvetica Neue Light"/>
                <a:cs typeface="Helvetica Neue Light"/>
                <a:sym typeface="Helvetica Neue Light"/>
              </a:defRPr>
            </a:lvl1pPr>
          </a:lstStyle>
          <a:p>
            <a:r>
              <a:t>Customers and review feedback, identify successes and failures.</a:t>
            </a:r>
          </a:p>
        </p:txBody>
      </p:sp>
      <p:sp>
        <p:nvSpPr>
          <p:cNvPr id="1144" name="Define and         prioritise business improvement initiatives."/>
          <p:cNvSpPr txBox="1"/>
          <p:nvPr/>
        </p:nvSpPr>
        <p:spPr>
          <a:xfrm>
            <a:off x="6661201" y="2526555"/>
            <a:ext cx="1632318"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457200">
              <a:spcBef>
                <a:spcPts val="5500"/>
              </a:spcBef>
              <a:defRPr sz="900">
                <a:latin typeface="Helvetica Neue Light"/>
                <a:ea typeface="Helvetica Neue Light"/>
                <a:cs typeface="Helvetica Neue Light"/>
                <a:sym typeface="Helvetica Neue Light"/>
              </a:defRPr>
            </a:lvl1pPr>
          </a:lstStyle>
          <a:p>
            <a:r>
              <a:t>Define and prioritise business improvement initiatives.   </a:t>
            </a:r>
          </a:p>
        </p:txBody>
      </p:sp>
      <p:sp>
        <p:nvSpPr>
          <p:cNvPr id="1145" name="Prioritise process,  people and    technology enablers    that will accelerate efficiency."/>
          <p:cNvSpPr txBox="1"/>
          <p:nvPr/>
        </p:nvSpPr>
        <p:spPr>
          <a:xfrm>
            <a:off x="7092370" y="3977703"/>
            <a:ext cx="1632319" cy="41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457200">
              <a:spcBef>
                <a:spcPts val="5500"/>
              </a:spcBef>
              <a:defRPr sz="900">
                <a:latin typeface="Helvetica Neue Light"/>
                <a:ea typeface="Helvetica Neue Light"/>
                <a:cs typeface="Helvetica Neue Light"/>
                <a:sym typeface="Helvetica Neue Light"/>
              </a:defRPr>
            </a:lvl1pPr>
          </a:lstStyle>
          <a:p>
            <a:r>
              <a:t>Prioritise process, people and    technology enablers that will accelerate efficiency.</a:t>
            </a:r>
          </a:p>
        </p:txBody>
      </p:sp>
      <p:sp>
        <p:nvSpPr>
          <p:cNvPr id="1146" name="Contribute to the creation of a customer-centric culture at Watercare."/>
          <p:cNvSpPr txBox="1">
            <a:spLocks noGrp="1"/>
          </p:cNvSpPr>
          <p:nvPr>
            <p:ph type="title"/>
          </p:nvPr>
        </p:nvSpPr>
        <p:spPr>
          <a:xfrm>
            <a:off x="457200" y="211"/>
            <a:ext cx="8229600" cy="278959"/>
          </a:xfrm>
          <a:prstGeom prst="rect">
            <a:avLst/>
          </a:prstGeom>
        </p:spPr>
        <p:txBody>
          <a:bodyPr/>
          <a:lstStyle>
            <a:lvl1pPr>
              <a:defRPr sz="1200" b="0">
                <a:latin typeface="Arial Rounded MT Bold"/>
                <a:ea typeface="Arial Rounded MT Bold"/>
                <a:cs typeface="Arial Rounded MT Bold"/>
                <a:sym typeface="Arial Rounded MT Bold"/>
              </a:defRPr>
            </a:lvl1pPr>
          </a:lstStyle>
          <a:p>
            <a:r>
              <a:t>Contribute to the creation of a customer-centric culture at Watercare.</a:t>
            </a:r>
          </a:p>
        </p:txBody>
      </p:sp>
      <p:sp>
        <p:nvSpPr>
          <p:cNvPr id="1147" name="Taking a customer led approach we will always take an, “outside in” view of how Watercare operates and functions. Prioritising the needs of the customer is vital, however the needs of our customer facing employees are just as important. Taking both parties on the transformational journey will enable us to realise continuous success."/>
          <p:cNvSpPr txBox="1"/>
          <p:nvPr/>
        </p:nvSpPr>
        <p:spPr>
          <a:xfrm>
            <a:off x="4665457" y="428282"/>
            <a:ext cx="4073413" cy="9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0830">
              <a:defRPr sz="1000">
                <a:latin typeface="Helvetica Neue Light"/>
                <a:ea typeface="Helvetica Neue Light"/>
                <a:cs typeface="Helvetica Neue Light"/>
                <a:sym typeface="Helvetica Neue Light"/>
              </a:defRPr>
            </a:lvl1pPr>
          </a:lstStyle>
          <a:p>
            <a:r>
              <a:t>With a customer led approach we will always take an, “outside in” view of how Watercare operates and functions. Prioritising the needs of the customer is vital, however the needs of our customer facing employees are just as important. Taking both parties on a transformational journey will enable us to realise continuous improvement.</a:t>
            </a:r>
          </a:p>
        </p:txBody>
      </p:sp>
      <p:sp>
        <p:nvSpPr>
          <p:cNvPr id="1148" name="Slide Number"/>
          <p:cNvSpPr txBox="1">
            <a:spLocks noGrp="1"/>
          </p:cNvSpPr>
          <p:nvPr>
            <p:ph type="sldNum" sz="quarter" idx="2"/>
          </p:nvPr>
        </p:nvSpPr>
        <p:spPr>
          <a:xfrm>
            <a:off x="8863525" y="6173834"/>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Rectangle"/>
          <p:cNvSpPr/>
          <p:nvPr/>
        </p:nvSpPr>
        <p:spPr>
          <a:xfrm>
            <a:off x="-8286" y="504230"/>
            <a:ext cx="9160572" cy="53836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151" name="Rounded Rectangle"/>
          <p:cNvSpPr/>
          <p:nvPr/>
        </p:nvSpPr>
        <p:spPr>
          <a:xfrm>
            <a:off x="4570924" y="623790"/>
            <a:ext cx="4307972" cy="838150"/>
          </a:xfrm>
          <a:prstGeom prst="roundRect">
            <a:avLst>
              <a:gd name="adj" fmla="val 22729"/>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152" name="Rounded Rectangle"/>
          <p:cNvSpPr/>
          <p:nvPr/>
        </p:nvSpPr>
        <p:spPr>
          <a:xfrm rot="18900000">
            <a:off x="542441" y="675114"/>
            <a:ext cx="636882" cy="636882"/>
          </a:xfrm>
          <a:prstGeom prst="roundRect">
            <a:avLst>
              <a:gd name="adj" fmla="val 15000"/>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53" name="reliability"/>
          <p:cNvSpPr txBox="1"/>
          <p:nvPr/>
        </p:nvSpPr>
        <p:spPr>
          <a:xfrm>
            <a:off x="470706" y="944467"/>
            <a:ext cx="78035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800" b="1" cap="all">
                <a:solidFill>
                  <a:srgbClr val="FFFFFF"/>
                </a:solidFill>
                <a:latin typeface="Helvetica Neue"/>
                <a:ea typeface="Helvetica Neue"/>
                <a:cs typeface="Helvetica Neue"/>
                <a:sym typeface="Helvetica Neue"/>
              </a:defRPr>
            </a:lvl1pPr>
          </a:lstStyle>
          <a:p>
            <a:r>
              <a:t>reliability</a:t>
            </a:r>
          </a:p>
        </p:txBody>
      </p:sp>
      <p:sp>
        <p:nvSpPr>
          <p:cNvPr id="1154" name="Rounded Rectangle"/>
          <p:cNvSpPr/>
          <p:nvPr/>
        </p:nvSpPr>
        <p:spPr>
          <a:xfrm>
            <a:off x="2119047" y="733173"/>
            <a:ext cx="2174778" cy="531014"/>
          </a:xfrm>
          <a:prstGeom prst="roundRect">
            <a:avLst>
              <a:gd name="adj" fmla="val 35875"/>
            </a:avLst>
          </a:prstGeom>
          <a:solidFill>
            <a:srgbClr val="FFFFFF"/>
          </a:solidFill>
          <a:ln w="127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155" name="Circle"/>
          <p:cNvSpPr/>
          <p:nvPr/>
        </p:nvSpPr>
        <p:spPr>
          <a:xfrm>
            <a:off x="1700801" y="615120"/>
            <a:ext cx="785695" cy="785695"/>
          </a:xfrm>
          <a:prstGeom prst="ellipse">
            <a:avLst/>
          </a:prstGeom>
          <a:solidFill>
            <a:srgbClr val="FFFFFF"/>
          </a:solidFill>
          <a:ln w="127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156" name="Customer Expectation"/>
          <p:cNvSpPr txBox="1"/>
          <p:nvPr/>
        </p:nvSpPr>
        <p:spPr>
          <a:xfrm>
            <a:off x="1729032" y="869925"/>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157" name="Respond to my problems and resolve as quickly as possible."/>
          <p:cNvSpPr txBox="1"/>
          <p:nvPr/>
        </p:nvSpPr>
        <p:spPr>
          <a:xfrm>
            <a:off x="2548711" y="809653"/>
            <a:ext cx="1724462" cy="378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defRPr sz="800" b="1">
                <a:solidFill>
                  <a:srgbClr val="3899DC"/>
                </a:solidFill>
                <a:latin typeface="Helvetica Neue"/>
                <a:ea typeface="Helvetica Neue"/>
                <a:cs typeface="Helvetica Neue"/>
                <a:sym typeface="Helvetica Neue"/>
              </a:defRPr>
            </a:lvl1pPr>
          </a:lstStyle>
          <a:p>
            <a:r>
              <a:t>Respond to my problems and resolve them as quickly as possible.</a:t>
            </a:r>
          </a:p>
        </p:txBody>
      </p:sp>
      <p:sp>
        <p:nvSpPr>
          <p:cNvPr id="1158"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159" name="Shape"/>
          <p:cNvSpPr/>
          <p:nvPr/>
        </p:nvSpPr>
        <p:spPr>
          <a:xfrm>
            <a:off x="6799860" y="3671945"/>
            <a:ext cx="1724462" cy="1724462"/>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60" name="Shape"/>
          <p:cNvSpPr/>
          <p:nvPr/>
        </p:nvSpPr>
        <p:spPr>
          <a:xfrm>
            <a:off x="5642456" y="4603293"/>
            <a:ext cx="1085734" cy="1085734"/>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61" name="Shape"/>
          <p:cNvSpPr/>
          <p:nvPr/>
        </p:nvSpPr>
        <p:spPr>
          <a:xfrm>
            <a:off x="7750072" y="2908706"/>
            <a:ext cx="640183" cy="640183"/>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62" name="Shape"/>
          <p:cNvSpPr/>
          <p:nvPr/>
        </p:nvSpPr>
        <p:spPr>
          <a:xfrm>
            <a:off x="5150067" y="1899974"/>
            <a:ext cx="2070478" cy="2069762"/>
          </a:xfrm>
          <a:custGeom>
            <a:avLst/>
            <a:gdLst/>
            <a:ahLst/>
            <a:cxnLst>
              <a:cxn ang="0">
                <a:pos x="wd2" y="hd2"/>
              </a:cxn>
              <a:cxn ang="5400000">
                <a:pos x="wd2" y="hd2"/>
              </a:cxn>
              <a:cxn ang="10800000">
                <a:pos x="wd2" y="hd2"/>
              </a:cxn>
              <a:cxn ang="16200000">
                <a:pos x="wd2" y="hd2"/>
              </a:cxn>
            </a:cxnLst>
            <a:rect l="0" t="0" r="r" b="b"/>
            <a:pathLst>
              <a:path w="21588" h="21588" extrusionOk="0">
                <a:moveTo>
                  <a:pt x="10865" y="17991"/>
                </a:moveTo>
                <a:lnTo>
                  <a:pt x="11568" y="14294"/>
                </a:lnTo>
                <a:lnTo>
                  <a:pt x="11564" y="14275"/>
                </a:lnTo>
                <a:cubicBezTo>
                  <a:pt x="9795" y="12709"/>
                  <a:pt x="8045" y="11128"/>
                  <a:pt x="6305" y="9528"/>
                </a:cubicBezTo>
                <a:cubicBezTo>
                  <a:pt x="4566" y="7929"/>
                  <a:pt x="2839" y="6312"/>
                  <a:pt x="1120" y="4691"/>
                </a:cubicBezTo>
                <a:cubicBezTo>
                  <a:pt x="885" y="4470"/>
                  <a:pt x="649" y="4250"/>
                  <a:pt x="462" y="3988"/>
                </a:cubicBezTo>
                <a:cubicBezTo>
                  <a:pt x="178" y="3592"/>
                  <a:pt x="9" y="3109"/>
                  <a:pt x="0" y="2595"/>
                </a:cubicBezTo>
                <a:cubicBezTo>
                  <a:pt x="-12" y="1874"/>
                  <a:pt x="287" y="1228"/>
                  <a:pt x="767" y="763"/>
                </a:cubicBezTo>
                <a:lnTo>
                  <a:pt x="770" y="767"/>
                </a:lnTo>
                <a:cubicBezTo>
                  <a:pt x="1235" y="287"/>
                  <a:pt x="1881" y="-12"/>
                  <a:pt x="2602" y="0"/>
                </a:cubicBezTo>
                <a:cubicBezTo>
                  <a:pt x="3115" y="9"/>
                  <a:pt x="3598" y="178"/>
                  <a:pt x="3994" y="462"/>
                </a:cubicBezTo>
                <a:cubicBezTo>
                  <a:pt x="4256" y="649"/>
                  <a:pt x="4476" y="886"/>
                  <a:pt x="4697" y="1121"/>
                </a:cubicBezTo>
                <a:cubicBezTo>
                  <a:pt x="6318" y="2840"/>
                  <a:pt x="7933" y="4568"/>
                  <a:pt x="9532" y="6307"/>
                </a:cubicBezTo>
                <a:cubicBezTo>
                  <a:pt x="11131" y="8047"/>
                  <a:pt x="12712" y="9798"/>
                  <a:pt x="14278" y="11568"/>
                </a:cubicBezTo>
                <a:lnTo>
                  <a:pt x="14296" y="11565"/>
                </a:lnTo>
                <a:lnTo>
                  <a:pt x="17989" y="10865"/>
                </a:lnTo>
                <a:lnTo>
                  <a:pt x="21588" y="14711"/>
                </a:lnTo>
                <a:lnTo>
                  <a:pt x="20881" y="17697"/>
                </a:lnTo>
                <a:lnTo>
                  <a:pt x="18048" y="14633"/>
                </a:lnTo>
                <a:lnTo>
                  <a:pt x="15837" y="15839"/>
                </a:lnTo>
                <a:lnTo>
                  <a:pt x="14631" y="18051"/>
                </a:lnTo>
                <a:lnTo>
                  <a:pt x="17695" y="20884"/>
                </a:lnTo>
                <a:lnTo>
                  <a:pt x="14713" y="21588"/>
                </a:lnTo>
                <a:lnTo>
                  <a:pt x="10865" y="17991"/>
                </a:lnTo>
                <a:close/>
                <a:moveTo>
                  <a:pt x="1671" y="3485"/>
                </a:moveTo>
                <a:cubicBezTo>
                  <a:pt x="1899" y="3713"/>
                  <a:pt x="2213" y="3854"/>
                  <a:pt x="2561" y="3854"/>
                </a:cubicBezTo>
                <a:cubicBezTo>
                  <a:pt x="3256" y="3854"/>
                  <a:pt x="3819" y="3291"/>
                  <a:pt x="3819" y="2595"/>
                </a:cubicBezTo>
                <a:cubicBezTo>
                  <a:pt x="3819" y="1900"/>
                  <a:pt x="3256" y="1337"/>
                  <a:pt x="2561" y="1337"/>
                </a:cubicBezTo>
                <a:cubicBezTo>
                  <a:pt x="1865" y="1337"/>
                  <a:pt x="1303" y="1900"/>
                  <a:pt x="1303" y="2595"/>
                </a:cubicBezTo>
                <a:cubicBezTo>
                  <a:pt x="1303" y="2943"/>
                  <a:pt x="1443" y="3257"/>
                  <a:pt x="1671" y="3485"/>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63" name="Review the existing operating models of our customer facing teams."/>
          <p:cNvSpPr txBox="1">
            <a:spLocks noGrp="1"/>
          </p:cNvSpPr>
          <p:nvPr>
            <p:ph type="title"/>
          </p:nvPr>
        </p:nvSpPr>
        <p:spPr>
          <a:xfrm>
            <a:off x="1516583" y="-1589"/>
            <a:ext cx="6110834" cy="538365"/>
          </a:xfrm>
          <a:prstGeom prst="rect">
            <a:avLst/>
          </a:prstGeom>
        </p:spPr>
        <p:txBody>
          <a:bodyPr/>
          <a:lstStyle>
            <a:lvl1pPr algn="l">
              <a:defRPr sz="1400" b="0">
                <a:latin typeface="Arial Rounded MT Bold"/>
                <a:ea typeface="Arial Rounded MT Bold"/>
                <a:cs typeface="Arial Rounded MT Bold"/>
                <a:sym typeface="Arial Rounded MT Bold"/>
              </a:defRPr>
            </a:lvl1pPr>
          </a:lstStyle>
          <a:p>
            <a:r>
              <a:t>Review the existing operating models of our customer facing teams.</a:t>
            </a:r>
          </a:p>
        </p:txBody>
      </p:sp>
      <p:grpSp>
        <p:nvGrpSpPr>
          <p:cNvPr id="1180" name="Group"/>
          <p:cNvGrpSpPr/>
          <p:nvPr/>
        </p:nvGrpSpPr>
        <p:grpSpPr>
          <a:xfrm>
            <a:off x="1617946" y="1861659"/>
            <a:ext cx="2758733" cy="3865683"/>
            <a:chOff x="0" y="0"/>
            <a:chExt cx="2758731" cy="3865682"/>
          </a:xfrm>
        </p:grpSpPr>
        <p:sp>
          <p:nvSpPr>
            <p:cNvPr id="1164" name="Understand our customers needs and document customer journeys;"/>
            <p:cNvSpPr txBox="1"/>
            <p:nvPr/>
          </p:nvSpPr>
          <p:spPr>
            <a:xfrm>
              <a:off x="688288" y="0"/>
              <a:ext cx="2070444" cy="726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584200">
                <a:lnSpc>
                  <a:spcPct val="120000"/>
                </a:lnSpc>
                <a:spcBef>
                  <a:spcPts val="1000"/>
                </a:spcBef>
                <a:defRPr sz="1400">
                  <a:solidFill>
                    <a:srgbClr val="4D4D4D"/>
                  </a:solidFill>
                  <a:latin typeface="Helvetica Neue Light"/>
                  <a:ea typeface="Helvetica Neue Light"/>
                  <a:cs typeface="Helvetica Neue Light"/>
                  <a:sym typeface="Helvetica Neue Light"/>
                </a:defRPr>
              </a:lvl1pPr>
            </a:lstStyle>
            <a:p>
              <a:r>
                <a:t>Understand our customers needs and document customer journeys;</a:t>
              </a:r>
            </a:p>
          </p:txBody>
        </p:sp>
        <p:grpSp>
          <p:nvGrpSpPr>
            <p:cNvPr id="1167" name="Group"/>
            <p:cNvGrpSpPr/>
            <p:nvPr/>
          </p:nvGrpSpPr>
          <p:grpSpPr>
            <a:xfrm>
              <a:off x="0" y="127000"/>
              <a:ext cx="540119" cy="540119"/>
              <a:chOff x="0" y="0"/>
              <a:chExt cx="540118" cy="540118"/>
            </a:xfrm>
          </p:grpSpPr>
          <p:sp>
            <p:nvSpPr>
              <p:cNvPr id="1165" name="Circle"/>
              <p:cNvSpPr/>
              <p:nvPr/>
            </p:nvSpPr>
            <p:spPr>
              <a:xfrm>
                <a:off x="0" y="0"/>
                <a:ext cx="540119" cy="540119"/>
              </a:xfrm>
              <a:prstGeom prst="ellipse">
                <a:avLst/>
              </a:prstGeom>
              <a:solidFill>
                <a:srgbClr val="3484C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66" name="#1"/>
              <p:cNvSpPr txBox="1"/>
              <p:nvPr/>
            </p:nvSpPr>
            <p:spPr>
              <a:xfrm>
                <a:off x="84042"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#1</a:t>
                </a:r>
              </a:p>
            </p:txBody>
          </p:sp>
        </p:grpSp>
        <p:sp>
          <p:nvSpPr>
            <p:cNvPr id="1168" name="Identify pain points and prioritise quick wins;"/>
            <p:cNvSpPr txBox="1"/>
            <p:nvPr/>
          </p:nvSpPr>
          <p:spPr>
            <a:xfrm>
              <a:off x="688288" y="1104758"/>
              <a:ext cx="1979309" cy="468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584200">
                <a:lnSpc>
                  <a:spcPct val="120000"/>
                </a:lnSpc>
                <a:spcBef>
                  <a:spcPts val="1000"/>
                </a:spcBef>
                <a:defRPr sz="1400">
                  <a:solidFill>
                    <a:srgbClr val="4D4D4D"/>
                  </a:solidFill>
                  <a:latin typeface="Helvetica Neue Light"/>
                  <a:ea typeface="Helvetica Neue Light"/>
                  <a:cs typeface="Helvetica Neue Light"/>
                  <a:sym typeface="Helvetica Neue Light"/>
                </a:defRPr>
              </a:lvl1pPr>
            </a:lstStyle>
            <a:p>
              <a:r>
                <a:t>Identify pain points and prioritise quick wins;</a:t>
              </a:r>
            </a:p>
          </p:txBody>
        </p:sp>
        <p:grpSp>
          <p:nvGrpSpPr>
            <p:cNvPr id="1171" name="Group"/>
            <p:cNvGrpSpPr/>
            <p:nvPr/>
          </p:nvGrpSpPr>
          <p:grpSpPr>
            <a:xfrm>
              <a:off x="0" y="1092058"/>
              <a:ext cx="540119" cy="540119"/>
              <a:chOff x="0" y="0"/>
              <a:chExt cx="540118" cy="540118"/>
            </a:xfrm>
          </p:grpSpPr>
          <p:sp>
            <p:nvSpPr>
              <p:cNvPr id="1169" name="Circle"/>
              <p:cNvSpPr/>
              <p:nvPr/>
            </p:nvSpPr>
            <p:spPr>
              <a:xfrm>
                <a:off x="0" y="0"/>
                <a:ext cx="540119" cy="540119"/>
              </a:xfrm>
              <a:prstGeom prst="ellipse">
                <a:avLst/>
              </a:prstGeom>
              <a:solidFill>
                <a:srgbClr val="3197E0"/>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70" name="#2"/>
              <p:cNvSpPr txBox="1"/>
              <p:nvPr/>
            </p:nvSpPr>
            <p:spPr>
              <a:xfrm>
                <a:off x="87000" y="9098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#2</a:t>
                </a:r>
              </a:p>
            </p:txBody>
          </p:sp>
        </p:grpSp>
        <p:grpSp>
          <p:nvGrpSpPr>
            <p:cNvPr id="1174" name="Group"/>
            <p:cNvGrpSpPr/>
            <p:nvPr/>
          </p:nvGrpSpPr>
          <p:grpSpPr>
            <a:xfrm>
              <a:off x="0" y="2062797"/>
              <a:ext cx="540119" cy="540119"/>
              <a:chOff x="0" y="0"/>
              <a:chExt cx="540118" cy="540118"/>
            </a:xfrm>
          </p:grpSpPr>
          <p:sp>
            <p:nvSpPr>
              <p:cNvPr id="1172" name="Circle"/>
              <p:cNvSpPr/>
              <p:nvPr/>
            </p:nvSpPr>
            <p:spPr>
              <a:xfrm>
                <a:off x="0" y="0"/>
                <a:ext cx="540119" cy="540119"/>
              </a:xfrm>
              <a:prstGeom prst="ellipse">
                <a:avLst/>
              </a:prstGeom>
              <a:solidFill>
                <a:srgbClr val="72B1D7"/>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73" name="#3"/>
              <p:cNvSpPr txBox="1"/>
              <p:nvPr/>
            </p:nvSpPr>
            <p:spPr>
              <a:xfrm>
                <a:off x="87000" y="85309"/>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#3</a:t>
                </a:r>
              </a:p>
            </p:txBody>
          </p:sp>
        </p:grpSp>
        <p:sp>
          <p:nvSpPr>
            <p:cNvPr id="1175" name="Identify people and technology enablers that drive process efficiency;"/>
            <p:cNvSpPr txBox="1"/>
            <p:nvPr/>
          </p:nvSpPr>
          <p:spPr>
            <a:xfrm>
              <a:off x="688288" y="1946899"/>
              <a:ext cx="1979309" cy="726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584200">
                <a:lnSpc>
                  <a:spcPct val="120000"/>
                </a:lnSpc>
                <a:spcBef>
                  <a:spcPts val="1000"/>
                </a:spcBef>
                <a:defRPr sz="1400">
                  <a:solidFill>
                    <a:srgbClr val="4D4D4D"/>
                  </a:solidFill>
                  <a:latin typeface="Helvetica Neue Light"/>
                  <a:ea typeface="Helvetica Neue Light"/>
                  <a:cs typeface="Helvetica Neue Light"/>
                  <a:sym typeface="Helvetica Neue Light"/>
                </a:defRPr>
              </a:lvl1pPr>
            </a:lstStyle>
            <a:p>
              <a:r>
                <a:t>Identify people and technology enablers that drive process efficiency; </a:t>
              </a:r>
            </a:p>
          </p:txBody>
        </p:sp>
        <p:grpSp>
          <p:nvGrpSpPr>
            <p:cNvPr id="1178" name="Group"/>
            <p:cNvGrpSpPr/>
            <p:nvPr/>
          </p:nvGrpSpPr>
          <p:grpSpPr>
            <a:xfrm>
              <a:off x="0" y="3118846"/>
              <a:ext cx="540119" cy="540119"/>
              <a:chOff x="0" y="0"/>
              <a:chExt cx="540118" cy="540118"/>
            </a:xfrm>
          </p:grpSpPr>
          <p:sp>
            <p:nvSpPr>
              <p:cNvPr id="1176" name="Circle"/>
              <p:cNvSpPr/>
              <p:nvPr/>
            </p:nvSpPr>
            <p:spPr>
              <a:xfrm>
                <a:off x="0" y="0"/>
                <a:ext cx="540119" cy="540119"/>
              </a:xfrm>
              <a:prstGeom prst="ellipse">
                <a:avLst/>
              </a:prstGeom>
              <a:solidFill>
                <a:srgbClr val="B9B9B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77" name="#4"/>
              <p:cNvSpPr txBox="1"/>
              <p:nvPr/>
            </p:nvSpPr>
            <p:spPr>
              <a:xfrm>
                <a:off x="87000" y="90987"/>
                <a:ext cx="366114" cy="358139"/>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Arial Rounded MT Bold"/>
                    <a:ea typeface="Arial Rounded MT Bold"/>
                    <a:cs typeface="Arial Rounded MT Bold"/>
                    <a:sym typeface="Arial Rounded MT Bold"/>
                  </a:defRPr>
                </a:lvl1pPr>
              </a:lstStyle>
              <a:p>
                <a:r>
                  <a:t>#4</a:t>
                </a:r>
              </a:p>
            </p:txBody>
          </p:sp>
        </p:grpSp>
        <p:sp>
          <p:nvSpPr>
            <p:cNvPr id="1179" name="Create an implementation roadmap to enable team functions to be transformed."/>
            <p:cNvSpPr txBox="1"/>
            <p:nvPr/>
          </p:nvSpPr>
          <p:spPr>
            <a:xfrm>
              <a:off x="688288" y="2880793"/>
              <a:ext cx="1979309" cy="9848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584200">
                <a:lnSpc>
                  <a:spcPct val="120000"/>
                </a:lnSpc>
                <a:spcBef>
                  <a:spcPts val="1000"/>
                </a:spcBef>
                <a:defRPr sz="1400">
                  <a:solidFill>
                    <a:srgbClr val="4D4D4D"/>
                  </a:solidFill>
                  <a:latin typeface="Helvetica Neue Light"/>
                  <a:ea typeface="Helvetica Neue Light"/>
                  <a:cs typeface="Helvetica Neue Light"/>
                  <a:sym typeface="Helvetica Neue Light"/>
                </a:defRPr>
              </a:lvl1pPr>
            </a:lstStyle>
            <a:p>
              <a:r>
                <a:t>Create an implementation roadmap to enable team functions to be transformed.</a:t>
              </a:r>
            </a:p>
          </p:txBody>
        </p:sp>
      </p:grpSp>
      <p:sp>
        <p:nvSpPr>
          <p:cNvPr id="1181" name="An operating model review with a, “set of fresh eyes” can identify antiquated and broken processes. Highlighting friction points within existing customer journeys and removing them will improve the customer experience."/>
          <p:cNvSpPr txBox="1"/>
          <p:nvPr/>
        </p:nvSpPr>
        <p:spPr>
          <a:xfrm>
            <a:off x="4799067" y="643667"/>
            <a:ext cx="3851685" cy="798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84200">
              <a:defRPr sz="1100">
                <a:latin typeface="Helvetica Neue Light"/>
                <a:ea typeface="Helvetica Neue Light"/>
                <a:cs typeface="Helvetica Neue Light"/>
                <a:sym typeface="Helvetica Neue Light"/>
              </a:defRPr>
            </a:lvl1pPr>
          </a:lstStyle>
          <a:p>
            <a:r>
              <a:t>An operating model review with a, ‘set of fresh eyes’ can identify operational pain points. We will focus on eliminating our pain points to continuously improve our customer experience.</a:t>
            </a:r>
          </a:p>
        </p:txBody>
      </p:sp>
      <p:sp>
        <p:nvSpPr>
          <p:cNvPr id="1182" name="Slide Number"/>
          <p:cNvSpPr txBox="1">
            <a:spLocks noGrp="1"/>
          </p:cNvSpPr>
          <p:nvPr>
            <p:ph type="sldNum" sz="quarter" idx="2"/>
          </p:nvPr>
        </p:nvSpPr>
        <p:spPr>
          <a:xfrm>
            <a:off x="8838125" y="6113781"/>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29</a:t>
            </a:fld>
            <a:endParaRPr/>
          </a:p>
        </p:txBody>
      </p:sp>
      <p:sp>
        <p:nvSpPr>
          <p:cNvPr id="1183" name="Objective"/>
          <p:cNvSpPr txBox="1"/>
          <p:nvPr/>
        </p:nvSpPr>
        <p:spPr>
          <a:xfrm>
            <a:off x="496265" y="1484992"/>
            <a:ext cx="729234"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Our industry and customers"/>
          <p:cNvSpPr txBox="1">
            <a:spLocks noGrp="1"/>
          </p:cNvSpPr>
          <p:nvPr>
            <p:ph type="ctrTitle"/>
          </p:nvPr>
        </p:nvSpPr>
        <p:spPr>
          <a:xfrm>
            <a:off x="3374182" y="2087534"/>
            <a:ext cx="5126005" cy="1143001"/>
          </a:xfrm>
          <a:prstGeom prst="rect">
            <a:avLst/>
          </a:prstGeom>
        </p:spPr>
        <p:txBody>
          <a:bodyPr/>
          <a:lstStyle>
            <a:lvl1pPr>
              <a:defRPr sz="3000">
                <a:latin typeface="Arial Rounded MT Bold"/>
                <a:ea typeface="Arial Rounded MT Bold"/>
                <a:cs typeface="Arial Rounded MT Bold"/>
                <a:sym typeface="Arial Rounded MT Bold"/>
              </a:defRPr>
            </a:lvl1pPr>
          </a:lstStyle>
          <a:p>
            <a:r>
              <a:t>Our existing state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Rectangle"/>
          <p:cNvSpPr/>
          <p:nvPr/>
        </p:nvSpPr>
        <p:spPr>
          <a:xfrm>
            <a:off x="-8286" y="504230"/>
            <a:ext cx="9160572" cy="53836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186"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187" name="Slide Number"/>
          <p:cNvSpPr txBox="1">
            <a:spLocks noGrp="1"/>
          </p:cNvSpPr>
          <p:nvPr>
            <p:ph type="sldNum" sz="quarter" idx="2"/>
          </p:nvPr>
        </p:nvSpPr>
        <p:spPr>
          <a:xfrm>
            <a:off x="8799513" y="6113489"/>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30</a:t>
            </a:fld>
            <a:endParaRPr/>
          </a:p>
        </p:txBody>
      </p:sp>
      <p:sp>
        <p:nvSpPr>
          <p:cNvPr id="1188" name="Shape"/>
          <p:cNvSpPr/>
          <p:nvPr/>
        </p:nvSpPr>
        <p:spPr>
          <a:xfrm>
            <a:off x="3428269" y="2297198"/>
            <a:ext cx="1235997" cy="1235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5"/>
                </a:lnTo>
                <a:cubicBezTo>
                  <a:pt x="21576" y="3"/>
                  <a:pt x="21552" y="0"/>
                  <a:pt x="21528" y="0"/>
                </a:cubicBezTo>
                <a:cubicBezTo>
                  <a:pt x="20233" y="6"/>
                  <a:pt x="19216" y="3038"/>
                  <a:pt x="17898" y="3304"/>
                </a:cubicBezTo>
                <a:cubicBezTo>
                  <a:pt x="16580" y="3571"/>
                  <a:pt x="14464" y="1173"/>
                  <a:pt x="13268" y="1671"/>
                </a:cubicBezTo>
                <a:cubicBezTo>
                  <a:pt x="12036" y="2184"/>
                  <a:pt x="12256" y="5380"/>
                  <a:pt x="11174" y="6109"/>
                </a:cubicBezTo>
                <a:cubicBezTo>
                  <a:pt x="10074" y="6850"/>
                  <a:pt x="7197" y="5448"/>
                  <a:pt x="6274" y="6378"/>
                </a:cubicBezTo>
                <a:cubicBezTo>
                  <a:pt x="5344" y="7316"/>
                  <a:pt x="6770" y="10183"/>
                  <a:pt x="6042" y="11280"/>
                </a:cubicBezTo>
                <a:cubicBezTo>
                  <a:pt x="5315" y="12377"/>
                  <a:pt x="2118" y="12177"/>
                  <a:pt x="1615" y="13399"/>
                </a:cubicBezTo>
                <a:cubicBezTo>
                  <a:pt x="1116" y="14611"/>
                  <a:pt x="3526" y="16716"/>
                  <a:pt x="3271" y="18018"/>
                </a:cubicBezTo>
                <a:cubicBezTo>
                  <a:pt x="3025" y="19274"/>
                  <a:pt x="99" y="20300"/>
                  <a:pt x="0" y="21600"/>
                </a:cubicBezTo>
                <a:close/>
              </a:path>
            </a:pathLst>
          </a:custGeom>
          <a:solidFill>
            <a:srgbClr val="797979"/>
          </a:solidFill>
          <a:ln w="12700">
            <a:miter lim="400000"/>
          </a:ln>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89" name="Shape"/>
          <p:cNvSpPr/>
          <p:nvPr/>
        </p:nvSpPr>
        <p:spPr>
          <a:xfrm>
            <a:off x="4664265" y="2297198"/>
            <a:ext cx="1235993" cy="1235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5"/>
                </a:lnTo>
                <a:cubicBezTo>
                  <a:pt x="24" y="3"/>
                  <a:pt x="48" y="0"/>
                  <a:pt x="72" y="0"/>
                </a:cubicBezTo>
                <a:cubicBezTo>
                  <a:pt x="1367" y="6"/>
                  <a:pt x="2384" y="3038"/>
                  <a:pt x="3702" y="3304"/>
                </a:cubicBezTo>
                <a:cubicBezTo>
                  <a:pt x="5020" y="3571"/>
                  <a:pt x="7136" y="1173"/>
                  <a:pt x="8332" y="1671"/>
                </a:cubicBezTo>
                <a:cubicBezTo>
                  <a:pt x="9564" y="2184"/>
                  <a:pt x="9343" y="5380"/>
                  <a:pt x="10425" y="6109"/>
                </a:cubicBezTo>
                <a:cubicBezTo>
                  <a:pt x="11526" y="6850"/>
                  <a:pt x="14403" y="5448"/>
                  <a:pt x="15326" y="6378"/>
                </a:cubicBezTo>
                <a:cubicBezTo>
                  <a:pt x="16256" y="7316"/>
                  <a:pt x="14830" y="10183"/>
                  <a:pt x="15558" y="11280"/>
                </a:cubicBezTo>
                <a:cubicBezTo>
                  <a:pt x="16285" y="12377"/>
                  <a:pt x="19482" y="12177"/>
                  <a:pt x="19985" y="13399"/>
                </a:cubicBezTo>
                <a:cubicBezTo>
                  <a:pt x="20484" y="14611"/>
                  <a:pt x="18074" y="16716"/>
                  <a:pt x="18329" y="18018"/>
                </a:cubicBezTo>
                <a:cubicBezTo>
                  <a:pt x="18575" y="19274"/>
                  <a:pt x="21501" y="20300"/>
                  <a:pt x="21600" y="21600"/>
                </a:cubicBezTo>
                <a:close/>
              </a:path>
            </a:pathLst>
          </a:custGeom>
          <a:solidFill>
            <a:srgbClr val="797979"/>
          </a:solidFill>
          <a:ln w="12700">
            <a:miter lim="400000"/>
          </a:ln>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0" name="Shape"/>
          <p:cNvSpPr/>
          <p:nvPr/>
        </p:nvSpPr>
        <p:spPr>
          <a:xfrm>
            <a:off x="3428269" y="3533195"/>
            <a:ext cx="1235997" cy="123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595"/>
                </a:lnTo>
                <a:cubicBezTo>
                  <a:pt x="21576" y="21597"/>
                  <a:pt x="21552" y="21600"/>
                  <a:pt x="21528" y="21600"/>
                </a:cubicBezTo>
                <a:cubicBezTo>
                  <a:pt x="20233" y="21594"/>
                  <a:pt x="19216" y="18562"/>
                  <a:pt x="17898" y="18296"/>
                </a:cubicBezTo>
                <a:cubicBezTo>
                  <a:pt x="16580" y="18029"/>
                  <a:pt x="14464" y="20427"/>
                  <a:pt x="13268" y="19929"/>
                </a:cubicBezTo>
                <a:cubicBezTo>
                  <a:pt x="12036" y="19416"/>
                  <a:pt x="12256" y="16220"/>
                  <a:pt x="11174" y="15491"/>
                </a:cubicBezTo>
                <a:cubicBezTo>
                  <a:pt x="10074" y="14750"/>
                  <a:pt x="7197" y="16152"/>
                  <a:pt x="6274" y="15222"/>
                </a:cubicBezTo>
                <a:cubicBezTo>
                  <a:pt x="5344" y="14284"/>
                  <a:pt x="6770" y="11417"/>
                  <a:pt x="6042" y="10320"/>
                </a:cubicBezTo>
                <a:cubicBezTo>
                  <a:pt x="5315" y="9223"/>
                  <a:pt x="2118" y="9423"/>
                  <a:pt x="1615" y="8201"/>
                </a:cubicBezTo>
                <a:cubicBezTo>
                  <a:pt x="1116" y="6989"/>
                  <a:pt x="3526" y="4884"/>
                  <a:pt x="3271" y="3582"/>
                </a:cubicBezTo>
                <a:cubicBezTo>
                  <a:pt x="3025" y="2326"/>
                  <a:pt x="99" y="1301"/>
                  <a:pt x="0" y="0"/>
                </a:cubicBezTo>
                <a:close/>
              </a:path>
            </a:pathLst>
          </a:custGeom>
          <a:solidFill>
            <a:srgbClr val="797979"/>
          </a:solidFill>
          <a:ln w="12700">
            <a:miter lim="400000"/>
          </a:ln>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1" name="Shape"/>
          <p:cNvSpPr/>
          <p:nvPr/>
        </p:nvSpPr>
        <p:spPr>
          <a:xfrm>
            <a:off x="4664265" y="3533195"/>
            <a:ext cx="1235993" cy="1236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595"/>
                </a:lnTo>
                <a:cubicBezTo>
                  <a:pt x="24" y="21597"/>
                  <a:pt x="48" y="21600"/>
                  <a:pt x="72" y="21600"/>
                </a:cubicBezTo>
                <a:cubicBezTo>
                  <a:pt x="1367" y="21594"/>
                  <a:pt x="2384" y="18562"/>
                  <a:pt x="3702" y="18296"/>
                </a:cubicBezTo>
                <a:cubicBezTo>
                  <a:pt x="5020" y="18029"/>
                  <a:pt x="7136" y="20427"/>
                  <a:pt x="8332" y="19929"/>
                </a:cubicBezTo>
                <a:cubicBezTo>
                  <a:pt x="9564" y="19416"/>
                  <a:pt x="9343" y="16220"/>
                  <a:pt x="10425" y="15491"/>
                </a:cubicBezTo>
                <a:cubicBezTo>
                  <a:pt x="11526" y="14750"/>
                  <a:pt x="14403" y="16152"/>
                  <a:pt x="15326" y="15222"/>
                </a:cubicBezTo>
                <a:cubicBezTo>
                  <a:pt x="16256" y="14284"/>
                  <a:pt x="14830" y="11417"/>
                  <a:pt x="15558" y="10320"/>
                </a:cubicBezTo>
                <a:cubicBezTo>
                  <a:pt x="16285" y="9223"/>
                  <a:pt x="19482" y="9423"/>
                  <a:pt x="19985" y="8201"/>
                </a:cubicBezTo>
                <a:cubicBezTo>
                  <a:pt x="20484" y="6989"/>
                  <a:pt x="18074" y="4884"/>
                  <a:pt x="18329" y="3582"/>
                </a:cubicBezTo>
                <a:cubicBezTo>
                  <a:pt x="18575" y="2326"/>
                  <a:pt x="21501" y="1301"/>
                  <a:pt x="21600" y="0"/>
                </a:cubicBezTo>
                <a:close/>
              </a:path>
            </a:pathLst>
          </a:custGeom>
          <a:solidFill>
            <a:srgbClr val="797979"/>
          </a:solidFill>
          <a:ln w="12700">
            <a:miter lim="400000"/>
          </a:ln>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2" name="Circle"/>
          <p:cNvSpPr/>
          <p:nvPr/>
        </p:nvSpPr>
        <p:spPr>
          <a:xfrm>
            <a:off x="3915353" y="2768340"/>
            <a:ext cx="1497821" cy="1497821"/>
          </a:xfrm>
          <a:prstGeom prst="ellipse">
            <a:avLst/>
          </a:pr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3" name="Customer Contact Data"/>
          <p:cNvSpPr txBox="1"/>
          <p:nvPr/>
        </p:nvSpPr>
        <p:spPr>
          <a:xfrm>
            <a:off x="1886283" y="2176508"/>
            <a:ext cx="1189715" cy="43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r" defTabSz="584200">
              <a:lnSpc>
                <a:spcPct val="110000"/>
              </a:lnSpc>
              <a:spcBef>
                <a:spcPts val="3000"/>
              </a:spcBef>
              <a:defRPr sz="1000">
                <a:latin typeface="Helvetica Neue Light"/>
                <a:ea typeface="Helvetica Neue Light"/>
                <a:cs typeface="Helvetica Neue Light"/>
                <a:sym typeface="Helvetica Neue Light"/>
              </a:defRPr>
            </a:lvl1pPr>
          </a:lstStyle>
          <a:p>
            <a:r>
              <a:t>Customer Contact Data</a:t>
            </a:r>
          </a:p>
        </p:txBody>
      </p:sp>
      <p:sp>
        <p:nvSpPr>
          <p:cNvPr id="1194" name="Circle"/>
          <p:cNvSpPr/>
          <p:nvPr/>
        </p:nvSpPr>
        <p:spPr>
          <a:xfrm>
            <a:off x="5556237" y="2047944"/>
            <a:ext cx="593281" cy="593281"/>
          </a:xfrm>
          <a:prstGeom prst="ellipse">
            <a:avLst/>
          </a:prstGeom>
          <a:solidFill>
            <a:srgbClr val="72B1D7"/>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5" name="Circle"/>
          <p:cNvSpPr/>
          <p:nvPr/>
        </p:nvSpPr>
        <p:spPr>
          <a:xfrm>
            <a:off x="6048577" y="3236555"/>
            <a:ext cx="593278" cy="593283"/>
          </a:xfrm>
          <a:prstGeom prst="ellipse">
            <a:avLst/>
          </a:prstGeom>
          <a:solidFill>
            <a:srgbClr val="3484C9"/>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6" name="Circle"/>
          <p:cNvSpPr/>
          <p:nvPr/>
        </p:nvSpPr>
        <p:spPr>
          <a:xfrm>
            <a:off x="5556236" y="4425169"/>
            <a:ext cx="593281" cy="593281"/>
          </a:xfrm>
          <a:prstGeom prst="ellipse">
            <a:avLst/>
          </a:prstGeom>
          <a:solidFill>
            <a:srgbClr val="3484C9"/>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7" name="Circle"/>
          <p:cNvSpPr/>
          <p:nvPr/>
        </p:nvSpPr>
        <p:spPr>
          <a:xfrm rot="16200000">
            <a:off x="4367625" y="4917508"/>
            <a:ext cx="593278" cy="593282"/>
          </a:xfrm>
          <a:prstGeom prst="ellipse">
            <a:avLst/>
          </a:prstGeom>
          <a:solidFill>
            <a:srgbClr val="3197E0"/>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8" name="Circle"/>
          <p:cNvSpPr/>
          <p:nvPr/>
        </p:nvSpPr>
        <p:spPr>
          <a:xfrm>
            <a:off x="3179010" y="4425169"/>
            <a:ext cx="593281" cy="593281"/>
          </a:xfrm>
          <a:prstGeom prst="ellipse">
            <a:avLst/>
          </a:prstGeom>
          <a:solidFill>
            <a:srgbClr val="3197E0"/>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199" name="Circle"/>
          <p:cNvSpPr/>
          <p:nvPr/>
        </p:nvSpPr>
        <p:spPr>
          <a:xfrm>
            <a:off x="3179010" y="2047944"/>
            <a:ext cx="593281" cy="593281"/>
          </a:xfrm>
          <a:prstGeom prst="ellipse">
            <a:avLst/>
          </a:prstGeom>
          <a:solidFill>
            <a:srgbClr val="B9B9B9"/>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00" name="Circle"/>
          <p:cNvSpPr/>
          <p:nvPr/>
        </p:nvSpPr>
        <p:spPr>
          <a:xfrm>
            <a:off x="2686672" y="3236555"/>
            <a:ext cx="593279" cy="593283"/>
          </a:xfrm>
          <a:prstGeom prst="ellipse">
            <a:avLst/>
          </a:prstGeom>
          <a:solidFill>
            <a:srgbClr val="B9B9B9"/>
          </a:solidFill>
          <a:ln w="25400">
            <a:solidFill>
              <a:srgbClr val="FFFFFF"/>
            </a:solidFill>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01" name="Point of Contact"/>
          <p:cNvSpPr txBox="1"/>
          <p:nvPr/>
        </p:nvSpPr>
        <p:spPr>
          <a:xfrm>
            <a:off x="2319122" y="4602249"/>
            <a:ext cx="740133" cy="43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r" defTabSz="584200">
              <a:lnSpc>
                <a:spcPct val="110000"/>
              </a:lnSpc>
              <a:spcBef>
                <a:spcPts val="3000"/>
              </a:spcBef>
              <a:defRPr sz="1000">
                <a:latin typeface="Helvetica Neue Light"/>
                <a:ea typeface="Helvetica Neue Light"/>
                <a:cs typeface="Helvetica Neue Light"/>
                <a:sym typeface="Helvetica Neue Light"/>
              </a:defRPr>
            </a:lvl1pPr>
          </a:lstStyle>
          <a:p>
            <a:r>
              <a:t>Point of Contact</a:t>
            </a:r>
          </a:p>
        </p:txBody>
      </p:sp>
      <p:sp>
        <p:nvSpPr>
          <p:cNvPr id="1202" name="Billing Account"/>
          <p:cNvSpPr txBox="1"/>
          <p:nvPr/>
        </p:nvSpPr>
        <p:spPr>
          <a:xfrm>
            <a:off x="1799323" y="3397715"/>
            <a:ext cx="740133" cy="43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r" defTabSz="584200">
              <a:lnSpc>
                <a:spcPct val="110000"/>
              </a:lnSpc>
              <a:spcBef>
                <a:spcPts val="3000"/>
              </a:spcBef>
              <a:defRPr sz="1000">
                <a:latin typeface="Helvetica Neue Light"/>
                <a:ea typeface="Helvetica Neue Light"/>
                <a:cs typeface="Helvetica Neue Light"/>
                <a:sym typeface="Helvetica Neue Light"/>
              </a:defRPr>
            </a:lvl1pPr>
          </a:lstStyle>
          <a:p>
            <a:r>
              <a:t>Billing Account</a:t>
            </a:r>
          </a:p>
        </p:txBody>
      </p:sp>
      <p:sp>
        <p:nvSpPr>
          <p:cNvPr id="1203" name="Relationship Management"/>
          <p:cNvSpPr txBox="1"/>
          <p:nvPr/>
        </p:nvSpPr>
        <p:spPr>
          <a:xfrm>
            <a:off x="4211732" y="5602085"/>
            <a:ext cx="916658" cy="43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1000">
                <a:latin typeface="Helvetica Neue Light"/>
                <a:ea typeface="Helvetica Neue Light"/>
                <a:cs typeface="Helvetica Neue Light"/>
                <a:sym typeface="Helvetica Neue Light"/>
              </a:defRPr>
            </a:lvl1pPr>
          </a:lstStyle>
          <a:p>
            <a:r>
              <a:t>Relationship Management</a:t>
            </a:r>
          </a:p>
        </p:txBody>
      </p:sp>
      <p:sp>
        <p:nvSpPr>
          <p:cNvPr id="1204" name="Notification"/>
          <p:cNvSpPr txBox="1"/>
          <p:nvPr/>
        </p:nvSpPr>
        <p:spPr>
          <a:xfrm>
            <a:off x="6260712" y="4505779"/>
            <a:ext cx="916658" cy="43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1000">
                <a:latin typeface="Helvetica Neue Light"/>
                <a:ea typeface="Helvetica Neue Light"/>
                <a:cs typeface="Helvetica Neue Light"/>
                <a:sym typeface="Helvetica Neue Light"/>
              </a:defRPr>
            </a:lvl1pPr>
          </a:lstStyle>
          <a:p>
            <a:r>
              <a:t>Notification</a:t>
            </a:r>
          </a:p>
        </p:txBody>
      </p:sp>
      <p:sp>
        <p:nvSpPr>
          <p:cNvPr id="1205" name="Roles"/>
          <p:cNvSpPr txBox="1"/>
          <p:nvPr/>
        </p:nvSpPr>
        <p:spPr>
          <a:xfrm>
            <a:off x="6609573" y="3326193"/>
            <a:ext cx="740133" cy="43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1000">
                <a:latin typeface="Helvetica Neue Light"/>
                <a:ea typeface="Helvetica Neue Light"/>
                <a:cs typeface="Helvetica Neue Light"/>
                <a:sym typeface="Helvetica Neue Light"/>
              </a:defRPr>
            </a:lvl1pPr>
          </a:lstStyle>
          <a:p>
            <a:r>
              <a:t>Roles</a:t>
            </a:r>
          </a:p>
        </p:txBody>
      </p:sp>
      <p:sp>
        <p:nvSpPr>
          <p:cNvPr id="1206" name="Alias and Trading Name"/>
          <p:cNvSpPr txBox="1"/>
          <p:nvPr/>
        </p:nvSpPr>
        <p:spPr>
          <a:xfrm>
            <a:off x="6274650" y="2095959"/>
            <a:ext cx="1045362" cy="43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584200">
              <a:lnSpc>
                <a:spcPct val="110000"/>
              </a:lnSpc>
              <a:spcBef>
                <a:spcPts val="3000"/>
              </a:spcBef>
              <a:defRPr sz="1000">
                <a:latin typeface="Helvetica Neue Light"/>
                <a:ea typeface="Helvetica Neue Light"/>
                <a:cs typeface="Helvetica Neue Light"/>
                <a:sym typeface="Helvetica Neue Light"/>
              </a:defRPr>
            </a:lvl1pPr>
          </a:lstStyle>
          <a:p>
            <a:r>
              <a:t>Alias and Trading Name</a:t>
            </a:r>
          </a:p>
        </p:txBody>
      </p:sp>
      <p:sp>
        <p:nvSpPr>
          <p:cNvPr id="1207" name="Data Integrity"/>
          <p:cNvSpPr txBox="1"/>
          <p:nvPr/>
        </p:nvSpPr>
        <p:spPr>
          <a:xfrm>
            <a:off x="4053460" y="1510642"/>
            <a:ext cx="1189715" cy="593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1000" b="1">
                <a:latin typeface="Helvetica Neue"/>
                <a:ea typeface="Helvetica Neue"/>
                <a:cs typeface="Helvetica Neue"/>
                <a:sym typeface="Helvetica Neue"/>
              </a:defRPr>
            </a:lvl1pPr>
          </a:lstStyle>
          <a:p>
            <a:r>
              <a:t>Data Integrity</a:t>
            </a:r>
          </a:p>
        </p:txBody>
      </p:sp>
      <p:sp>
        <p:nvSpPr>
          <p:cNvPr id="1208" name="Square"/>
          <p:cNvSpPr/>
          <p:nvPr/>
        </p:nvSpPr>
        <p:spPr>
          <a:xfrm>
            <a:off x="2859964" y="3396023"/>
            <a:ext cx="249074" cy="249074"/>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09" name="Triangle"/>
          <p:cNvSpPr/>
          <p:nvPr/>
        </p:nvSpPr>
        <p:spPr>
          <a:xfrm rot="2700000" flipH="1">
            <a:off x="2877187" y="3351190"/>
            <a:ext cx="94650" cy="94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grpSp>
        <p:nvGrpSpPr>
          <p:cNvPr id="1222" name="Group"/>
          <p:cNvGrpSpPr/>
          <p:nvPr/>
        </p:nvGrpSpPr>
        <p:grpSpPr>
          <a:xfrm>
            <a:off x="4155165" y="3371762"/>
            <a:ext cx="986304" cy="488308"/>
            <a:chOff x="0" y="0"/>
            <a:chExt cx="986303" cy="488306"/>
          </a:xfrm>
        </p:grpSpPr>
        <p:sp>
          <p:nvSpPr>
            <p:cNvPr id="1210" name="Line"/>
            <p:cNvSpPr/>
            <p:nvPr/>
          </p:nvSpPr>
          <p:spPr>
            <a:xfrm>
              <a:off x="138471" y="243618"/>
              <a:ext cx="719528" cy="1"/>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1211" name="Line"/>
            <p:cNvSpPr/>
            <p:nvPr/>
          </p:nvSpPr>
          <p:spPr>
            <a:xfrm flipH="1">
              <a:off x="661230" y="72118"/>
              <a:ext cx="198919" cy="228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34" y="0"/>
                  </a:lnTo>
                  <a:lnTo>
                    <a:pt x="11624" y="21499"/>
                  </a:lnTo>
                  <a:lnTo>
                    <a:pt x="21600" y="21600"/>
                  </a:lnTo>
                </a:path>
              </a:pathLst>
            </a:cu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2" name="Line"/>
            <p:cNvSpPr/>
            <p:nvPr/>
          </p:nvSpPr>
          <p:spPr>
            <a:xfrm flipH="1">
              <a:off x="647595" y="388651"/>
              <a:ext cx="288479" cy="331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34" y="21600"/>
                  </a:lnTo>
                  <a:lnTo>
                    <a:pt x="11624" y="101"/>
                  </a:lnTo>
                  <a:lnTo>
                    <a:pt x="21600" y="0"/>
                  </a:lnTo>
                </a:path>
              </a:pathLst>
            </a:cu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3" name="Circle"/>
            <p:cNvSpPr/>
            <p:nvPr/>
          </p:nvSpPr>
          <p:spPr>
            <a:xfrm>
              <a:off x="300340" y="30080"/>
              <a:ext cx="427076" cy="427077"/>
            </a:xfrm>
            <a:prstGeom prst="ellipse">
              <a:avLst/>
            </a:prstGeom>
            <a:solidFill>
              <a:srgbClr val="797979"/>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4" name="Circle"/>
            <p:cNvSpPr/>
            <p:nvPr/>
          </p:nvSpPr>
          <p:spPr>
            <a:xfrm>
              <a:off x="850504" y="0"/>
              <a:ext cx="135800" cy="135799"/>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5" name="Circle"/>
            <p:cNvSpPr/>
            <p:nvPr/>
          </p:nvSpPr>
          <p:spPr>
            <a:xfrm>
              <a:off x="850504" y="343206"/>
              <a:ext cx="135800" cy="135800"/>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6" name="Circle"/>
            <p:cNvSpPr/>
            <p:nvPr/>
          </p:nvSpPr>
          <p:spPr>
            <a:xfrm>
              <a:off x="850504" y="175719"/>
              <a:ext cx="135800" cy="135800"/>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7" name="Circle"/>
            <p:cNvSpPr/>
            <p:nvPr/>
          </p:nvSpPr>
          <p:spPr>
            <a:xfrm>
              <a:off x="0" y="168850"/>
              <a:ext cx="135799" cy="135800"/>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8" name="Line"/>
            <p:cNvSpPr/>
            <p:nvPr/>
          </p:nvSpPr>
          <p:spPr>
            <a:xfrm>
              <a:off x="106070" y="386796"/>
              <a:ext cx="246660" cy="283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34" y="21600"/>
                  </a:lnTo>
                  <a:lnTo>
                    <a:pt x="11624" y="101"/>
                  </a:lnTo>
                  <a:lnTo>
                    <a:pt x="21600" y="0"/>
                  </a:lnTo>
                </a:path>
              </a:pathLst>
            </a:cu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19" name="Line"/>
            <p:cNvSpPr/>
            <p:nvPr/>
          </p:nvSpPr>
          <p:spPr>
            <a:xfrm>
              <a:off x="106070" y="77681"/>
              <a:ext cx="246660" cy="283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34" y="0"/>
                  </a:lnTo>
                  <a:lnTo>
                    <a:pt x="11624" y="21499"/>
                  </a:lnTo>
                  <a:lnTo>
                    <a:pt x="21600" y="21600"/>
                  </a:lnTo>
                </a:path>
              </a:pathLst>
            </a:cu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0" name="Circle"/>
            <p:cNvSpPr/>
            <p:nvPr/>
          </p:nvSpPr>
          <p:spPr>
            <a:xfrm>
              <a:off x="2239" y="352507"/>
              <a:ext cx="135800" cy="135800"/>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1" name="Circle"/>
            <p:cNvSpPr/>
            <p:nvPr/>
          </p:nvSpPr>
          <p:spPr>
            <a:xfrm>
              <a:off x="2239" y="9301"/>
              <a:ext cx="135800" cy="135800"/>
            </a:xfrm>
            <a:prstGeom prst="ellipse">
              <a:avLst/>
            </a:prstGeom>
            <a:solidFill>
              <a:srgbClr val="FFFFFF"/>
            </a:solidFill>
            <a:ln w="12700" cap="flat">
              <a:solidFill>
                <a:srgbClr val="797979"/>
              </a:solidFill>
              <a:prstDash val="solid"/>
              <a:miter lim="400000"/>
            </a:ln>
            <a:effectLst>
              <a:outerShdw blurRad="38100" dist="23000" dir="5400000" rotWithShape="0">
                <a:srgbClr val="000000">
                  <a:alpha val="35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231" name="Group"/>
          <p:cNvGrpSpPr/>
          <p:nvPr/>
        </p:nvGrpSpPr>
        <p:grpSpPr>
          <a:xfrm>
            <a:off x="4524708" y="3546294"/>
            <a:ext cx="279112" cy="139244"/>
            <a:chOff x="0" y="0"/>
            <a:chExt cx="279110" cy="139242"/>
          </a:xfrm>
        </p:grpSpPr>
        <p:grpSp>
          <p:nvGrpSpPr>
            <p:cNvPr id="1225" name="Group"/>
            <p:cNvGrpSpPr/>
            <p:nvPr/>
          </p:nvGrpSpPr>
          <p:grpSpPr>
            <a:xfrm>
              <a:off x="-1" y="-1"/>
              <a:ext cx="279112" cy="139244"/>
              <a:chOff x="0" y="0"/>
              <a:chExt cx="279110" cy="139242"/>
            </a:xfrm>
          </p:grpSpPr>
          <p:sp>
            <p:nvSpPr>
              <p:cNvPr id="1223" name="Shape"/>
              <p:cNvSpPr/>
              <p:nvPr/>
            </p:nvSpPr>
            <p:spPr>
              <a:xfrm>
                <a:off x="0" y="0"/>
                <a:ext cx="279111" cy="1392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372" y="0"/>
                      <a:pt x="3945" y="2584"/>
                      <a:pt x="1330" y="7749"/>
                    </a:cubicBezTo>
                    <a:cubicBezTo>
                      <a:pt x="841" y="8714"/>
                      <a:pt x="397" y="9733"/>
                      <a:pt x="0" y="10800"/>
                    </a:cubicBezTo>
                    <a:cubicBezTo>
                      <a:pt x="397" y="11867"/>
                      <a:pt x="841" y="12886"/>
                      <a:pt x="1330" y="13851"/>
                    </a:cubicBezTo>
                    <a:cubicBezTo>
                      <a:pt x="3945" y="19016"/>
                      <a:pt x="7372" y="21600"/>
                      <a:pt x="10800" y="21600"/>
                    </a:cubicBezTo>
                    <a:cubicBezTo>
                      <a:pt x="14228" y="21600"/>
                      <a:pt x="17655" y="19016"/>
                      <a:pt x="20270" y="13851"/>
                    </a:cubicBezTo>
                    <a:cubicBezTo>
                      <a:pt x="20759" y="12886"/>
                      <a:pt x="21203" y="11867"/>
                      <a:pt x="21600" y="10800"/>
                    </a:cubicBezTo>
                    <a:cubicBezTo>
                      <a:pt x="21203" y="9733"/>
                      <a:pt x="20759" y="8714"/>
                      <a:pt x="20270" y="7749"/>
                    </a:cubicBezTo>
                    <a:cubicBezTo>
                      <a:pt x="17655" y="2584"/>
                      <a:pt x="14228" y="0"/>
                      <a:pt x="10800"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4" name="Shape"/>
              <p:cNvSpPr/>
              <p:nvPr/>
            </p:nvSpPr>
            <p:spPr>
              <a:xfrm>
                <a:off x="18125" y="12041"/>
                <a:ext cx="242860" cy="1151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404" y="0"/>
                      <a:pt x="3970" y="2419"/>
                      <a:pt x="1330" y="7694"/>
                    </a:cubicBezTo>
                    <a:cubicBezTo>
                      <a:pt x="842" y="8669"/>
                      <a:pt x="398" y="9706"/>
                      <a:pt x="0" y="10800"/>
                    </a:cubicBezTo>
                    <a:cubicBezTo>
                      <a:pt x="398" y="11894"/>
                      <a:pt x="842" y="12931"/>
                      <a:pt x="1330" y="13906"/>
                    </a:cubicBezTo>
                    <a:cubicBezTo>
                      <a:pt x="3970" y="19181"/>
                      <a:pt x="7404" y="21600"/>
                      <a:pt x="10800" y="21600"/>
                    </a:cubicBezTo>
                    <a:cubicBezTo>
                      <a:pt x="14196" y="21600"/>
                      <a:pt x="17630" y="19181"/>
                      <a:pt x="20270" y="13906"/>
                    </a:cubicBezTo>
                    <a:cubicBezTo>
                      <a:pt x="20758" y="12931"/>
                      <a:pt x="21202" y="11894"/>
                      <a:pt x="21600" y="10800"/>
                    </a:cubicBezTo>
                    <a:cubicBezTo>
                      <a:pt x="21202" y="9706"/>
                      <a:pt x="20758" y="8669"/>
                      <a:pt x="20270" y="7694"/>
                    </a:cubicBezTo>
                    <a:cubicBezTo>
                      <a:pt x="17630" y="2419"/>
                      <a:pt x="14196" y="0"/>
                      <a:pt x="10800"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230" name="Group"/>
            <p:cNvGrpSpPr/>
            <p:nvPr/>
          </p:nvGrpSpPr>
          <p:grpSpPr>
            <a:xfrm>
              <a:off x="78754" y="7966"/>
              <a:ext cx="121603" cy="119289"/>
              <a:chOff x="0" y="0"/>
              <a:chExt cx="121601" cy="119288"/>
            </a:xfrm>
          </p:grpSpPr>
          <p:sp>
            <p:nvSpPr>
              <p:cNvPr id="1226" name="Shape"/>
              <p:cNvSpPr/>
              <p:nvPr/>
            </p:nvSpPr>
            <p:spPr>
              <a:xfrm>
                <a:off x="60800" y="0"/>
                <a:ext cx="60802" cy="60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295"/>
                    </a:lnTo>
                    <a:cubicBezTo>
                      <a:pt x="3687" y="7295"/>
                      <a:pt x="7373" y="8721"/>
                      <a:pt x="10187" y="11569"/>
                    </a:cubicBezTo>
                    <a:cubicBezTo>
                      <a:pt x="12928" y="14345"/>
                      <a:pt x="14315" y="17963"/>
                      <a:pt x="14385" y="21600"/>
                    </a:cubicBezTo>
                    <a:lnTo>
                      <a:pt x="21600" y="21600"/>
                    </a:lnTo>
                    <a:cubicBezTo>
                      <a:pt x="21530" y="16093"/>
                      <a:pt x="19434" y="10607"/>
                      <a:pt x="15285" y="6406"/>
                    </a:cubicBezTo>
                    <a:cubicBezTo>
                      <a:pt x="11066" y="2133"/>
                      <a:pt x="5533" y="0"/>
                      <a:pt x="0" y="0"/>
                    </a:cubicBezTo>
                    <a:close/>
                  </a:path>
                </a:pathLst>
              </a:custGeom>
              <a:solidFill>
                <a:srgbClr val="3197E0"/>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7" name="Shape"/>
              <p:cNvSpPr/>
              <p:nvPr/>
            </p:nvSpPr>
            <p:spPr>
              <a:xfrm rot="10800000" flipH="1">
                <a:off x="60800" y="59248"/>
                <a:ext cx="60802" cy="60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295"/>
                    </a:lnTo>
                    <a:cubicBezTo>
                      <a:pt x="3687" y="7295"/>
                      <a:pt x="7373" y="8721"/>
                      <a:pt x="10187" y="11569"/>
                    </a:cubicBezTo>
                    <a:cubicBezTo>
                      <a:pt x="12928" y="14345"/>
                      <a:pt x="14315" y="17963"/>
                      <a:pt x="14385" y="21600"/>
                    </a:cubicBezTo>
                    <a:lnTo>
                      <a:pt x="21600" y="21600"/>
                    </a:lnTo>
                    <a:cubicBezTo>
                      <a:pt x="21530" y="16093"/>
                      <a:pt x="19434" y="10607"/>
                      <a:pt x="15285" y="6406"/>
                    </a:cubicBezTo>
                    <a:cubicBezTo>
                      <a:pt x="11066" y="2133"/>
                      <a:pt x="5533" y="0"/>
                      <a:pt x="0" y="0"/>
                    </a:cubicBezTo>
                    <a:close/>
                  </a:path>
                </a:pathLst>
              </a:custGeom>
              <a:solidFill>
                <a:srgbClr val="7F7F7F"/>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8" name="Shape"/>
              <p:cNvSpPr/>
              <p:nvPr/>
            </p:nvSpPr>
            <p:spPr>
              <a:xfrm flipH="1">
                <a:off x="-1" y="0"/>
                <a:ext cx="60802" cy="60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295"/>
                    </a:lnTo>
                    <a:cubicBezTo>
                      <a:pt x="3687" y="7295"/>
                      <a:pt x="7373" y="8721"/>
                      <a:pt x="10187" y="11569"/>
                    </a:cubicBezTo>
                    <a:cubicBezTo>
                      <a:pt x="12928" y="14345"/>
                      <a:pt x="14315" y="17963"/>
                      <a:pt x="14385" y="21600"/>
                    </a:cubicBezTo>
                    <a:lnTo>
                      <a:pt x="21600" y="21600"/>
                    </a:lnTo>
                    <a:cubicBezTo>
                      <a:pt x="21530" y="16093"/>
                      <a:pt x="19434" y="10607"/>
                      <a:pt x="15285" y="6406"/>
                    </a:cubicBezTo>
                    <a:cubicBezTo>
                      <a:pt x="11066" y="2133"/>
                      <a:pt x="5533" y="0"/>
                      <a:pt x="0" y="0"/>
                    </a:cubicBezTo>
                    <a:close/>
                  </a:path>
                </a:pathLst>
              </a:custGeom>
              <a:solidFill>
                <a:srgbClr val="3484C9"/>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29" name="Shape"/>
              <p:cNvSpPr/>
              <p:nvPr/>
            </p:nvSpPr>
            <p:spPr>
              <a:xfrm rot="10800000">
                <a:off x="-1" y="59248"/>
                <a:ext cx="60802" cy="60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295"/>
                    </a:lnTo>
                    <a:cubicBezTo>
                      <a:pt x="3687" y="7295"/>
                      <a:pt x="7373" y="8721"/>
                      <a:pt x="10187" y="11569"/>
                    </a:cubicBezTo>
                    <a:cubicBezTo>
                      <a:pt x="12928" y="14345"/>
                      <a:pt x="14315" y="17963"/>
                      <a:pt x="14385" y="21600"/>
                    </a:cubicBezTo>
                    <a:lnTo>
                      <a:pt x="21600" y="21600"/>
                    </a:lnTo>
                    <a:cubicBezTo>
                      <a:pt x="21530" y="16093"/>
                      <a:pt x="19434" y="10607"/>
                      <a:pt x="15285" y="6406"/>
                    </a:cubicBezTo>
                    <a:cubicBezTo>
                      <a:pt x="11066" y="2133"/>
                      <a:pt x="5533" y="0"/>
                      <a:pt x="0" y="0"/>
                    </a:cubicBezTo>
                    <a:close/>
                  </a:path>
                </a:pathLst>
              </a:custGeom>
              <a:solidFill>
                <a:srgbClr val="72B1D7"/>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1232" name="Shape"/>
          <p:cNvSpPr/>
          <p:nvPr/>
        </p:nvSpPr>
        <p:spPr>
          <a:xfrm>
            <a:off x="3376636" y="4577213"/>
            <a:ext cx="198030" cy="290228"/>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3" name="Shape"/>
          <p:cNvSpPr/>
          <p:nvPr/>
        </p:nvSpPr>
        <p:spPr>
          <a:xfrm>
            <a:off x="4534153" y="5128117"/>
            <a:ext cx="260220" cy="202220"/>
          </a:xfrm>
          <a:custGeom>
            <a:avLst/>
            <a:gdLst/>
            <a:ahLst/>
            <a:cxnLst>
              <a:cxn ang="0">
                <a:pos x="wd2" y="hd2"/>
              </a:cxn>
              <a:cxn ang="5400000">
                <a:pos x="wd2" y="hd2"/>
              </a:cxn>
              <a:cxn ang="10800000">
                <a:pos x="wd2" y="hd2"/>
              </a:cxn>
              <a:cxn ang="16200000">
                <a:pos x="wd2" y="hd2"/>
              </a:cxn>
            </a:cxnLst>
            <a:rect l="0" t="0" r="r" b="b"/>
            <a:pathLst>
              <a:path w="21600" h="21345" extrusionOk="0">
                <a:moveTo>
                  <a:pt x="3348" y="2"/>
                </a:moveTo>
                <a:cubicBezTo>
                  <a:pt x="1989" y="2"/>
                  <a:pt x="0" y="1403"/>
                  <a:pt x="0" y="2554"/>
                </a:cubicBezTo>
                <a:cubicBezTo>
                  <a:pt x="0" y="4074"/>
                  <a:pt x="0" y="9708"/>
                  <a:pt x="0" y="11941"/>
                </a:cubicBezTo>
                <a:lnTo>
                  <a:pt x="787" y="9825"/>
                </a:lnTo>
                <a:cubicBezTo>
                  <a:pt x="1450" y="8140"/>
                  <a:pt x="3062" y="7455"/>
                  <a:pt x="4387" y="8299"/>
                </a:cubicBezTo>
                <a:lnTo>
                  <a:pt x="10982" y="12492"/>
                </a:lnTo>
                <a:cubicBezTo>
                  <a:pt x="12306" y="13336"/>
                  <a:pt x="12845" y="15385"/>
                  <a:pt x="12182" y="17070"/>
                </a:cubicBezTo>
                <a:cubicBezTo>
                  <a:pt x="12182" y="17070"/>
                  <a:pt x="10810" y="20494"/>
                  <a:pt x="10810" y="20494"/>
                </a:cubicBezTo>
                <a:cubicBezTo>
                  <a:pt x="11174" y="21294"/>
                  <a:pt x="11975" y="21582"/>
                  <a:pt x="12615" y="21135"/>
                </a:cubicBezTo>
                <a:cubicBezTo>
                  <a:pt x="13068" y="20819"/>
                  <a:pt x="13116" y="19783"/>
                  <a:pt x="12988" y="18904"/>
                </a:cubicBezTo>
                <a:lnTo>
                  <a:pt x="13281" y="18750"/>
                </a:lnTo>
                <a:cubicBezTo>
                  <a:pt x="13637" y="19575"/>
                  <a:pt x="14457" y="19883"/>
                  <a:pt x="15106" y="19429"/>
                </a:cubicBezTo>
                <a:cubicBezTo>
                  <a:pt x="15579" y="19099"/>
                  <a:pt x="15717" y="17972"/>
                  <a:pt x="15620" y="17070"/>
                </a:cubicBezTo>
                <a:lnTo>
                  <a:pt x="15882" y="16890"/>
                </a:lnTo>
                <a:cubicBezTo>
                  <a:pt x="16417" y="17509"/>
                  <a:pt x="17213" y="18017"/>
                  <a:pt x="17687" y="17685"/>
                </a:cubicBezTo>
                <a:cubicBezTo>
                  <a:pt x="18337" y="17232"/>
                  <a:pt x="18458" y="16177"/>
                  <a:pt x="18101" y="15351"/>
                </a:cubicBezTo>
                <a:lnTo>
                  <a:pt x="14037" y="6157"/>
                </a:lnTo>
                <a:lnTo>
                  <a:pt x="12030" y="8530"/>
                </a:lnTo>
                <a:cubicBezTo>
                  <a:pt x="12030" y="8530"/>
                  <a:pt x="8903" y="8772"/>
                  <a:pt x="8390" y="8119"/>
                </a:cubicBezTo>
                <a:cubicBezTo>
                  <a:pt x="7855" y="7440"/>
                  <a:pt x="8047" y="3387"/>
                  <a:pt x="8047" y="3387"/>
                </a:cubicBezTo>
                <a:lnTo>
                  <a:pt x="10729" y="2"/>
                </a:lnTo>
                <a:cubicBezTo>
                  <a:pt x="10729" y="2"/>
                  <a:pt x="6106" y="2"/>
                  <a:pt x="3348" y="2"/>
                </a:cubicBezTo>
                <a:close/>
                <a:moveTo>
                  <a:pt x="12877" y="15"/>
                </a:moveTo>
                <a:lnTo>
                  <a:pt x="10195" y="3426"/>
                </a:lnTo>
                <a:lnTo>
                  <a:pt x="9529" y="4285"/>
                </a:lnTo>
                <a:cubicBezTo>
                  <a:pt x="9529" y="4285"/>
                  <a:pt x="9332" y="5791"/>
                  <a:pt x="9852" y="6452"/>
                </a:cubicBezTo>
                <a:cubicBezTo>
                  <a:pt x="10337" y="7069"/>
                  <a:pt x="11536" y="6837"/>
                  <a:pt x="11536" y="6837"/>
                </a:cubicBezTo>
                <a:lnTo>
                  <a:pt x="14874" y="3426"/>
                </a:lnTo>
                <a:lnTo>
                  <a:pt x="19583" y="14518"/>
                </a:lnTo>
                <a:cubicBezTo>
                  <a:pt x="19583" y="14518"/>
                  <a:pt x="21600" y="14512"/>
                  <a:pt x="21600" y="13659"/>
                </a:cubicBezTo>
                <a:cubicBezTo>
                  <a:pt x="21599" y="8488"/>
                  <a:pt x="21600" y="5991"/>
                  <a:pt x="21600" y="4285"/>
                </a:cubicBezTo>
                <a:cubicBezTo>
                  <a:pt x="21600" y="4285"/>
                  <a:pt x="20806" y="2570"/>
                  <a:pt x="20511" y="2195"/>
                </a:cubicBezTo>
                <a:cubicBezTo>
                  <a:pt x="20237" y="1847"/>
                  <a:pt x="19177" y="41"/>
                  <a:pt x="17556" y="15"/>
                </a:cubicBezTo>
                <a:cubicBezTo>
                  <a:pt x="15583" y="-18"/>
                  <a:pt x="12877" y="15"/>
                  <a:pt x="12877" y="15"/>
                </a:cubicBezTo>
                <a:close/>
                <a:moveTo>
                  <a:pt x="2854" y="9581"/>
                </a:moveTo>
                <a:cubicBezTo>
                  <a:pt x="2609" y="9684"/>
                  <a:pt x="2403" y="9906"/>
                  <a:pt x="2279" y="10222"/>
                </a:cubicBezTo>
                <a:lnTo>
                  <a:pt x="776" y="14031"/>
                </a:lnTo>
                <a:cubicBezTo>
                  <a:pt x="528" y="14662"/>
                  <a:pt x="723" y="15433"/>
                  <a:pt x="1220" y="15749"/>
                </a:cubicBezTo>
                <a:cubicBezTo>
                  <a:pt x="1717" y="16065"/>
                  <a:pt x="2323" y="15804"/>
                  <a:pt x="2571" y="15172"/>
                </a:cubicBezTo>
                <a:cubicBezTo>
                  <a:pt x="2571" y="15172"/>
                  <a:pt x="4074" y="11363"/>
                  <a:pt x="4074" y="11363"/>
                </a:cubicBezTo>
                <a:cubicBezTo>
                  <a:pt x="4323" y="10732"/>
                  <a:pt x="4117" y="9962"/>
                  <a:pt x="3620" y="9645"/>
                </a:cubicBezTo>
                <a:cubicBezTo>
                  <a:pt x="3372" y="9487"/>
                  <a:pt x="3098" y="9478"/>
                  <a:pt x="2854" y="9581"/>
                </a:cubicBezTo>
                <a:close/>
                <a:moveTo>
                  <a:pt x="5254" y="11107"/>
                </a:moveTo>
                <a:cubicBezTo>
                  <a:pt x="5009" y="11210"/>
                  <a:pt x="4793" y="11432"/>
                  <a:pt x="4669" y="11748"/>
                </a:cubicBezTo>
                <a:lnTo>
                  <a:pt x="3176" y="15557"/>
                </a:lnTo>
                <a:cubicBezTo>
                  <a:pt x="2928" y="16188"/>
                  <a:pt x="3123" y="16958"/>
                  <a:pt x="3620" y="17275"/>
                </a:cubicBezTo>
                <a:cubicBezTo>
                  <a:pt x="4117" y="17591"/>
                  <a:pt x="4723" y="17330"/>
                  <a:pt x="4971" y="16698"/>
                </a:cubicBezTo>
                <a:cubicBezTo>
                  <a:pt x="4971" y="16698"/>
                  <a:pt x="6474" y="12889"/>
                  <a:pt x="6474" y="12889"/>
                </a:cubicBezTo>
                <a:cubicBezTo>
                  <a:pt x="6723" y="12258"/>
                  <a:pt x="6517" y="11488"/>
                  <a:pt x="6020" y="11171"/>
                </a:cubicBezTo>
                <a:cubicBezTo>
                  <a:pt x="5772" y="11013"/>
                  <a:pt x="5498" y="11004"/>
                  <a:pt x="5254" y="11107"/>
                </a:cubicBezTo>
                <a:close/>
                <a:moveTo>
                  <a:pt x="7654" y="12633"/>
                </a:moveTo>
                <a:cubicBezTo>
                  <a:pt x="7410" y="12736"/>
                  <a:pt x="7193" y="12958"/>
                  <a:pt x="7069" y="13274"/>
                </a:cubicBezTo>
                <a:lnTo>
                  <a:pt x="5566" y="17083"/>
                </a:lnTo>
                <a:cubicBezTo>
                  <a:pt x="5318" y="17714"/>
                  <a:pt x="5523" y="18485"/>
                  <a:pt x="6020" y="18801"/>
                </a:cubicBezTo>
                <a:cubicBezTo>
                  <a:pt x="6517" y="19117"/>
                  <a:pt x="7123" y="18855"/>
                  <a:pt x="7371" y="18224"/>
                </a:cubicBezTo>
                <a:cubicBezTo>
                  <a:pt x="7371" y="18224"/>
                  <a:pt x="8874" y="14415"/>
                  <a:pt x="8874" y="14415"/>
                </a:cubicBezTo>
                <a:cubicBezTo>
                  <a:pt x="9123" y="13784"/>
                  <a:pt x="8917" y="13014"/>
                  <a:pt x="8420" y="12697"/>
                </a:cubicBezTo>
                <a:cubicBezTo>
                  <a:pt x="8172" y="12539"/>
                  <a:pt x="7898" y="12530"/>
                  <a:pt x="7654" y="12633"/>
                </a:cubicBezTo>
                <a:close/>
                <a:moveTo>
                  <a:pt x="10054" y="14159"/>
                </a:moveTo>
                <a:cubicBezTo>
                  <a:pt x="9809" y="14262"/>
                  <a:pt x="9593" y="14484"/>
                  <a:pt x="9469" y="14800"/>
                </a:cubicBezTo>
                <a:lnTo>
                  <a:pt x="7966" y="18609"/>
                </a:lnTo>
                <a:cubicBezTo>
                  <a:pt x="7718" y="19240"/>
                  <a:pt x="7923" y="20010"/>
                  <a:pt x="8420" y="20327"/>
                </a:cubicBezTo>
                <a:cubicBezTo>
                  <a:pt x="8917" y="20643"/>
                  <a:pt x="9523" y="20395"/>
                  <a:pt x="9771" y="19763"/>
                </a:cubicBezTo>
                <a:lnTo>
                  <a:pt x="11274" y="15941"/>
                </a:lnTo>
                <a:cubicBezTo>
                  <a:pt x="11523" y="15310"/>
                  <a:pt x="11317" y="14539"/>
                  <a:pt x="10820" y="14223"/>
                </a:cubicBezTo>
                <a:cubicBezTo>
                  <a:pt x="10572" y="14065"/>
                  <a:pt x="10298" y="14056"/>
                  <a:pt x="10054" y="14159"/>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4" name="Shape"/>
          <p:cNvSpPr/>
          <p:nvPr/>
        </p:nvSpPr>
        <p:spPr>
          <a:xfrm>
            <a:off x="6265443" y="3415735"/>
            <a:ext cx="159545" cy="1711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5" name="Shape"/>
          <p:cNvSpPr/>
          <p:nvPr/>
        </p:nvSpPr>
        <p:spPr>
          <a:xfrm>
            <a:off x="6426109" y="3441112"/>
            <a:ext cx="126116" cy="143940"/>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6" name="Shape"/>
          <p:cNvSpPr/>
          <p:nvPr/>
        </p:nvSpPr>
        <p:spPr>
          <a:xfrm flipH="1">
            <a:off x="6138207" y="3441112"/>
            <a:ext cx="126116" cy="143940"/>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7" name="Shape"/>
          <p:cNvSpPr/>
          <p:nvPr/>
        </p:nvSpPr>
        <p:spPr>
          <a:xfrm>
            <a:off x="5810672" y="4561266"/>
            <a:ext cx="84402" cy="49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42" y="3382"/>
                  <a:pt x="2463" y="6950"/>
                  <a:pt x="3258" y="10765"/>
                </a:cubicBezTo>
                <a:cubicBezTo>
                  <a:pt x="3988" y="14271"/>
                  <a:pt x="4497" y="17888"/>
                  <a:pt x="4665" y="21600"/>
                </a:cubicBezTo>
                <a:lnTo>
                  <a:pt x="16935" y="21600"/>
                </a:lnTo>
                <a:cubicBezTo>
                  <a:pt x="17103" y="17888"/>
                  <a:pt x="17612" y="14271"/>
                  <a:pt x="18342" y="10765"/>
                </a:cubicBezTo>
                <a:cubicBezTo>
                  <a:pt x="19137" y="6950"/>
                  <a:pt x="20258" y="3382"/>
                  <a:pt x="21600" y="0"/>
                </a:cubicBezTo>
                <a:lnTo>
                  <a:pt x="0"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8" name="Shape"/>
          <p:cNvSpPr/>
          <p:nvPr/>
        </p:nvSpPr>
        <p:spPr>
          <a:xfrm>
            <a:off x="5791469" y="4613895"/>
            <a:ext cx="122815" cy="39693"/>
          </a:xfrm>
          <a:custGeom>
            <a:avLst/>
            <a:gdLst/>
            <a:ahLst/>
            <a:cxnLst>
              <a:cxn ang="0">
                <a:pos x="wd2" y="hd2"/>
              </a:cxn>
              <a:cxn ang="5400000">
                <a:pos x="wd2" y="hd2"/>
              </a:cxn>
              <a:cxn ang="10800000">
                <a:pos x="wd2" y="hd2"/>
              </a:cxn>
              <a:cxn ang="16200000">
                <a:pos x="wd2" y="hd2"/>
              </a:cxn>
            </a:cxnLst>
            <a:rect l="0" t="0" r="r" b="b"/>
            <a:pathLst>
              <a:path w="21600" h="21600" extrusionOk="0">
                <a:moveTo>
                  <a:pt x="6540" y="0"/>
                </a:moveTo>
                <a:cubicBezTo>
                  <a:pt x="3930" y="6042"/>
                  <a:pt x="1728" y="13375"/>
                  <a:pt x="0" y="21600"/>
                </a:cubicBezTo>
                <a:lnTo>
                  <a:pt x="21600" y="21600"/>
                </a:lnTo>
                <a:cubicBezTo>
                  <a:pt x="19872" y="13382"/>
                  <a:pt x="17670" y="6065"/>
                  <a:pt x="15056" y="45"/>
                </a:cubicBezTo>
                <a:lnTo>
                  <a:pt x="6540"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39" name="Shape"/>
          <p:cNvSpPr/>
          <p:nvPr/>
        </p:nvSpPr>
        <p:spPr>
          <a:xfrm>
            <a:off x="5772599" y="4656664"/>
            <a:ext cx="160556" cy="39694"/>
          </a:xfrm>
          <a:custGeom>
            <a:avLst/>
            <a:gdLst/>
            <a:ahLst/>
            <a:cxnLst>
              <a:cxn ang="0">
                <a:pos x="wd2" y="hd2"/>
              </a:cxn>
              <a:cxn ang="5400000">
                <a:pos x="wd2" y="hd2"/>
              </a:cxn>
              <a:cxn ang="10800000">
                <a:pos x="wd2" y="hd2"/>
              </a:cxn>
              <a:cxn ang="16200000">
                <a:pos x="wd2" y="hd2"/>
              </a:cxn>
            </a:cxnLst>
            <a:rect l="0" t="0" r="r" b="b"/>
            <a:pathLst>
              <a:path w="21600" h="21600" extrusionOk="0">
                <a:moveTo>
                  <a:pt x="2285" y="0"/>
                </a:moveTo>
                <a:cubicBezTo>
                  <a:pt x="1382" y="5908"/>
                  <a:pt x="658" y="12238"/>
                  <a:pt x="163" y="18952"/>
                </a:cubicBezTo>
                <a:cubicBezTo>
                  <a:pt x="99" y="19825"/>
                  <a:pt x="51" y="20714"/>
                  <a:pt x="0" y="21600"/>
                </a:cubicBezTo>
                <a:lnTo>
                  <a:pt x="21600" y="21600"/>
                </a:lnTo>
                <a:cubicBezTo>
                  <a:pt x="21547" y="20707"/>
                  <a:pt x="21499" y="19811"/>
                  <a:pt x="21434" y="18929"/>
                </a:cubicBezTo>
                <a:cubicBezTo>
                  <a:pt x="20940" y="12223"/>
                  <a:pt x="20217" y="5900"/>
                  <a:pt x="19315" y="0"/>
                </a:cubicBezTo>
                <a:lnTo>
                  <a:pt x="2285"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40" name="Shape"/>
          <p:cNvSpPr/>
          <p:nvPr/>
        </p:nvSpPr>
        <p:spPr>
          <a:xfrm>
            <a:off x="5766418" y="4699178"/>
            <a:ext cx="172918" cy="39673"/>
          </a:xfrm>
          <a:custGeom>
            <a:avLst/>
            <a:gdLst/>
            <a:ahLst/>
            <a:cxnLst>
              <a:cxn ang="0">
                <a:pos x="wd2" y="hd2"/>
              </a:cxn>
              <a:cxn ang="5400000">
                <a:pos x="wd2" y="hd2"/>
              </a:cxn>
              <a:cxn ang="10800000">
                <a:pos x="wd2" y="hd2"/>
              </a:cxn>
              <a:cxn ang="16200000">
                <a:pos x="wd2" y="hd2"/>
              </a:cxn>
            </a:cxnLst>
            <a:rect l="0" t="0" r="r" b="b"/>
            <a:pathLst>
              <a:path w="21600" h="21600" extrusionOk="0">
                <a:moveTo>
                  <a:pt x="685" y="0"/>
                </a:moveTo>
                <a:cubicBezTo>
                  <a:pt x="490" y="3531"/>
                  <a:pt x="344" y="7107"/>
                  <a:pt x="234" y="10713"/>
                </a:cubicBezTo>
                <a:cubicBezTo>
                  <a:pt x="124" y="14319"/>
                  <a:pt x="50" y="17954"/>
                  <a:pt x="0" y="21600"/>
                </a:cubicBezTo>
                <a:lnTo>
                  <a:pt x="21600" y="21600"/>
                </a:lnTo>
                <a:cubicBezTo>
                  <a:pt x="21550" y="17954"/>
                  <a:pt x="21477" y="14319"/>
                  <a:pt x="21367" y="10713"/>
                </a:cubicBezTo>
                <a:cubicBezTo>
                  <a:pt x="21258" y="7107"/>
                  <a:pt x="21112" y="3530"/>
                  <a:pt x="20918" y="0"/>
                </a:cubicBezTo>
                <a:lnTo>
                  <a:pt x="685"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41" name="Shape"/>
          <p:cNvSpPr/>
          <p:nvPr/>
        </p:nvSpPr>
        <p:spPr>
          <a:xfrm>
            <a:off x="5763030" y="4741804"/>
            <a:ext cx="179694" cy="39693"/>
          </a:xfrm>
          <a:custGeom>
            <a:avLst/>
            <a:gdLst/>
            <a:ahLst/>
            <a:cxnLst>
              <a:cxn ang="0">
                <a:pos x="wd2" y="hd2"/>
              </a:cxn>
              <a:cxn ang="5400000">
                <a:pos x="wd2" y="hd2"/>
              </a:cxn>
              <a:cxn ang="10800000">
                <a:pos x="wd2" y="hd2"/>
              </a:cxn>
              <a:cxn ang="16200000">
                <a:pos x="wd2" y="hd2"/>
              </a:cxn>
            </a:cxnLst>
            <a:rect l="0" t="0" r="r" b="b"/>
            <a:pathLst>
              <a:path w="21600" h="21600" extrusionOk="0">
                <a:moveTo>
                  <a:pt x="383" y="0"/>
                </a:moveTo>
                <a:cubicBezTo>
                  <a:pt x="378" y="246"/>
                  <a:pt x="373" y="492"/>
                  <a:pt x="370" y="738"/>
                </a:cubicBezTo>
                <a:cubicBezTo>
                  <a:pt x="314" y="5866"/>
                  <a:pt x="294" y="10969"/>
                  <a:pt x="195" y="16035"/>
                </a:cubicBezTo>
                <a:cubicBezTo>
                  <a:pt x="159" y="17889"/>
                  <a:pt x="99" y="19776"/>
                  <a:pt x="0" y="21600"/>
                </a:cubicBezTo>
                <a:lnTo>
                  <a:pt x="21600" y="21600"/>
                </a:lnTo>
                <a:cubicBezTo>
                  <a:pt x="21500" y="19769"/>
                  <a:pt x="21439" y="17875"/>
                  <a:pt x="21403" y="16013"/>
                </a:cubicBezTo>
                <a:cubicBezTo>
                  <a:pt x="21304" y="10946"/>
                  <a:pt x="21283" y="5832"/>
                  <a:pt x="21225" y="704"/>
                </a:cubicBezTo>
                <a:cubicBezTo>
                  <a:pt x="21222" y="469"/>
                  <a:pt x="21218" y="235"/>
                  <a:pt x="21215" y="0"/>
                </a:cubicBezTo>
                <a:lnTo>
                  <a:pt x="383"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42" name="Shape"/>
          <p:cNvSpPr/>
          <p:nvPr/>
        </p:nvSpPr>
        <p:spPr>
          <a:xfrm>
            <a:off x="5747601" y="4784471"/>
            <a:ext cx="210551" cy="39632"/>
          </a:xfrm>
          <a:custGeom>
            <a:avLst/>
            <a:gdLst/>
            <a:ahLst/>
            <a:cxnLst>
              <a:cxn ang="0">
                <a:pos x="wd2" y="hd2"/>
              </a:cxn>
              <a:cxn ang="5400000">
                <a:pos x="wd2" y="hd2"/>
              </a:cxn>
              <a:cxn ang="10800000">
                <a:pos x="wd2" y="hd2"/>
              </a:cxn>
              <a:cxn ang="16200000">
                <a:pos x="wd2" y="hd2"/>
              </a:cxn>
            </a:cxnLst>
            <a:rect l="0" t="0" r="r" b="b"/>
            <a:pathLst>
              <a:path w="21456" h="21595" extrusionOk="0">
                <a:moveTo>
                  <a:pt x="1488" y="0"/>
                </a:moveTo>
                <a:cubicBezTo>
                  <a:pt x="1362" y="2040"/>
                  <a:pt x="1176" y="3929"/>
                  <a:pt x="872" y="5427"/>
                </a:cubicBezTo>
                <a:cubicBezTo>
                  <a:pt x="530" y="7114"/>
                  <a:pt x="62" y="8319"/>
                  <a:pt x="6" y="10797"/>
                </a:cubicBezTo>
                <a:cubicBezTo>
                  <a:pt x="-72" y="14239"/>
                  <a:pt x="624" y="16143"/>
                  <a:pt x="1349" y="16962"/>
                </a:cubicBezTo>
                <a:cubicBezTo>
                  <a:pt x="1662" y="17315"/>
                  <a:pt x="1978" y="17623"/>
                  <a:pt x="2293" y="17902"/>
                </a:cubicBezTo>
                <a:cubicBezTo>
                  <a:pt x="5085" y="20374"/>
                  <a:pt x="7906" y="21600"/>
                  <a:pt x="10728" y="21595"/>
                </a:cubicBezTo>
                <a:cubicBezTo>
                  <a:pt x="13550" y="21589"/>
                  <a:pt x="16371" y="20352"/>
                  <a:pt x="19163" y="17880"/>
                </a:cubicBezTo>
                <a:cubicBezTo>
                  <a:pt x="19478" y="17601"/>
                  <a:pt x="19794" y="17293"/>
                  <a:pt x="20107" y="16940"/>
                </a:cubicBezTo>
                <a:cubicBezTo>
                  <a:pt x="20832" y="16121"/>
                  <a:pt x="21528" y="14217"/>
                  <a:pt x="21450" y="10775"/>
                </a:cubicBezTo>
                <a:cubicBezTo>
                  <a:pt x="21394" y="8296"/>
                  <a:pt x="20926" y="7091"/>
                  <a:pt x="20584" y="5404"/>
                </a:cubicBezTo>
                <a:cubicBezTo>
                  <a:pt x="20281" y="3914"/>
                  <a:pt x="20098" y="2029"/>
                  <a:pt x="19973" y="0"/>
                </a:cubicBezTo>
                <a:lnTo>
                  <a:pt x="1488" y="0"/>
                </a:ln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245" name="Group"/>
          <p:cNvGrpSpPr/>
          <p:nvPr/>
        </p:nvGrpSpPr>
        <p:grpSpPr>
          <a:xfrm>
            <a:off x="5667431" y="2176393"/>
            <a:ext cx="370891" cy="214733"/>
            <a:chOff x="0" y="0"/>
            <a:chExt cx="370889" cy="214731"/>
          </a:xfrm>
        </p:grpSpPr>
        <p:sp>
          <p:nvSpPr>
            <p:cNvPr id="1243" name="Shape"/>
            <p:cNvSpPr/>
            <p:nvPr/>
          </p:nvSpPr>
          <p:spPr>
            <a:xfrm>
              <a:off x="0" y="0"/>
              <a:ext cx="200188" cy="2147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44" name="Shape"/>
            <p:cNvSpPr/>
            <p:nvPr/>
          </p:nvSpPr>
          <p:spPr>
            <a:xfrm>
              <a:off x="244774" y="25376"/>
              <a:ext cx="126116" cy="143940"/>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246" name="Shape"/>
          <p:cNvSpPr/>
          <p:nvPr/>
        </p:nvSpPr>
        <p:spPr>
          <a:xfrm rot="7800000">
            <a:off x="5809188" y="2356670"/>
            <a:ext cx="183855" cy="168442"/>
          </a:xfrm>
          <a:custGeom>
            <a:avLst/>
            <a:gdLst/>
            <a:ahLst/>
            <a:cxnLst>
              <a:cxn ang="0">
                <a:pos x="wd2" y="hd2"/>
              </a:cxn>
              <a:cxn ang="5400000">
                <a:pos x="wd2" y="hd2"/>
              </a:cxn>
              <a:cxn ang="10800000">
                <a:pos x="wd2" y="hd2"/>
              </a:cxn>
              <a:cxn ang="16200000">
                <a:pos x="wd2" y="hd2"/>
              </a:cxn>
            </a:cxnLst>
            <a:rect l="0" t="0" r="r" b="b"/>
            <a:pathLst>
              <a:path w="21600" h="21600" extrusionOk="0">
                <a:moveTo>
                  <a:pt x="13570" y="4174"/>
                </a:moveTo>
                <a:lnTo>
                  <a:pt x="10606" y="4174"/>
                </a:lnTo>
                <a:lnTo>
                  <a:pt x="10606" y="0"/>
                </a:lnTo>
                <a:lnTo>
                  <a:pt x="5303" y="3342"/>
                </a:lnTo>
                <a:lnTo>
                  <a:pt x="0" y="6684"/>
                </a:lnTo>
                <a:lnTo>
                  <a:pt x="5303" y="10026"/>
                </a:lnTo>
                <a:lnTo>
                  <a:pt x="10606" y="13368"/>
                </a:lnTo>
                <a:lnTo>
                  <a:pt x="10606" y="9183"/>
                </a:lnTo>
                <a:lnTo>
                  <a:pt x="13570" y="9183"/>
                </a:lnTo>
                <a:cubicBezTo>
                  <a:pt x="15467" y="9183"/>
                  <a:pt x="17011" y="10868"/>
                  <a:pt x="17011" y="12939"/>
                </a:cubicBezTo>
                <a:lnTo>
                  <a:pt x="17011" y="21600"/>
                </a:lnTo>
                <a:lnTo>
                  <a:pt x="21600" y="21600"/>
                </a:lnTo>
                <a:lnTo>
                  <a:pt x="21600" y="12939"/>
                </a:lnTo>
                <a:cubicBezTo>
                  <a:pt x="21600" y="8106"/>
                  <a:pt x="17998" y="4174"/>
                  <a:pt x="13570" y="4174"/>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38100" tIns="38100" rIns="38100" bIns="381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47" name="Customer Model Transformed"/>
          <p:cNvSpPr txBox="1"/>
          <p:nvPr/>
        </p:nvSpPr>
        <p:spPr>
          <a:xfrm>
            <a:off x="4062214" y="2953722"/>
            <a:ext cx="1189714" cy="43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700" b="1">
                <a:solidFill>
                  <a:srgbClr val="797979"/>
                </a:solidFill>
                <a:latin typeface="Helvetica Neue"/>
                <a:ea typeface="Helvetica Neue"/>
                <a:cs typeface="Helvetica Neue"/>
                <a:sym typeface="Helvetica Neue"/>
              </a:defRPr>
            </a:lvl1pPr>
          </a:lstStyle>
          <a:p>
            <a:r>
              <a:t>Customer Model Transformed</a:t>
            </a:r>
          </a:p>
        </p:txBody>
      </p:sp>
      <p:grpSp>
        <p:nvGrpSpPr>
          <p:cNvPr id="1250" name="Group"/>
          <p:cNvGrpSpPr/>
          <p:nvPr/>
        </p:nvGrpSpPr>
        <p:grpSpPr>
          <a:xfrm>
            <a:off x="4235482" y="597677"/>
            <a:ext cx="3799786" cy="780852"/>
            <a:chOff x="0" y="0"/>
            <a:chExt cx="3799785" cy="780851"/>
          </a:xfrm>
        </p:grpSpPr>
        <p:sp>
          <p:nvSpPr>
            <p:cNvPr id="1248" name="Rounded Rectangle"/>
            <p:cNvSpPr/>
            <p:nvPr/>
          </p:nvSpPr>
          <p:spPr>
            <a:xfrm>
              <a:off x="0" y="0"/>
              <a:ext cx="3799786" cy="780852"/>
            </a:xfrm>
            <a:prstGeom prst="roundRect">
              <a:avLst>
                <a:gd name="adj" fmla="val 24396"/>
              </a:avLst>
            </a:prstGeom>
            <a:solidFill>
              <a:srgbClr val="FFFFFF"/>
            </a:solidFill>
            <a:ln w="12700" cap="flat">
              <a:solidFill>
                <a:srgbClr val="999999"/>
              </a:solidFill>
              <a:prstDash val="solid"/>
              <a:round/>
            </a:ln>
            <a:effectLst>
              <a:outerShdw blurRad="190500" dist="8455" dir="5400000" rotWithShape="0">
                <a:srgbClr val="000000"/>
              </a:outerShdw>
            </a:effectLst>
          </p:spPr>
          <p:txBody>
            <a:bodyPr wrap="square" lIns="45718" tIns="45718" rIns="45718" bIns="45718" numCol="1" anchor="ctr">
              <a:noAutofit/>
            </a:bodyPr>
            <a:lstStyle/>
            <a:p>
              <a:endParaRPr/>
            </a:p>
          </p:txBody>
        </p:sp>
        <p:sp>
          <p:nvSpPr>
            <p:cNvPr id="1249" name="Our account relationships are structured around an asset (water meter) and a bill. Transforming our account structure is a big task. Once completed it will enable Watercare to build and maintain 1:1 customer relationships."/>
            <p:cNvSpPr txBox="1"/>
            <p:nvPr/>
          </p:nvSpPr>
          <p:spPr>
            <a:xfrm>
              <a:off x="195198" y="8868"/>
              <a:ext cx="3409390" cy="7402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lnSpcReduction="10000"/>
            </a:bodyPr>
            <a:lstStyle>
              <a:lvl1pPr defTabSz="896111">
                <a:defRPr sz="1078">
                  <a:latin typeface="Helvetica Neue Light"/>
                  <a:ea typeface="Helvetica Neue Light"/>
                  <a:cs typeface="Helvetica Neue Light"/>
                  <a:sym typeface="Helvetica Neue Light"/>
                </a:defRPr>
              </a:lvl1pPr>
            </a:lstStyle>
            <a:p>
              <a:r>
                <a:t>Transforming our customer model will enable Watercare to obtain a single view of all customer information, creating more proactive and personalised customer experiences.</a:t>
              </a:r>
            </a:p>
          </p:txBody>
        </p:sp>
      </p:grpSp>
      <p:sp>
        <p:nvSpPr>
          <p:cNvPr id="1251" name="Rounded Rectangle"/>
          <p:cNvSpPr/>
          <p:nvPr/>
        </p:nvSpPr>
        <p:spPr>
          <a:xfrm>
            <a:off x="1927785" y="708171"/>
            <a:ext cx="1873244" cy="559864"/>
          </a:xfrm>
          <a:prstGeom prst="roundRect">
            <a:avLst>
              <a:gd name="adj" fmla="val 31344"/>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52" name="Channel access not limited by internal system constraints."/>
          <p:cNvSpPr txBox="1"/>
          <p:nvPr/>
        </p:nvSpPr>
        <p:spPr>
          <a:xfrm>
            <a:off x="2302728" y="771170"/>
            <a:ext cx="1471590" cy="41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3899DC"/>
                </a:solidFill>
                <a:latin typeface="Helvetica Neue"/>
                <a:ea typeface="Helvetica Neue"/>
                <a:cs typeface="Helvetica Neue"/>
                <a:sym typeface="Helvetica Neue"/>
              </a:defRPr>
            </a:lvl1pPr>
          </a:lstStyle>
          <a:p>
            <a:r>
              <a:t>Develop for tomorrow, while meeting my needs today.</a:t>
            </a:r>
          </a:p>
        </p:txBody>
      </p:sp>
      <p:sp>
        <p:nvSpPr>
          <p:cNvPr id="1253" name="Circle"/>
          <p:cNvSpPr/>
          <p:nvPr/>
        </p:nvSpPr>
        <p:spPr>
          <a:xfrm>
            <a:off x="1542504" y="626220"/>
            <a:ext cx="723768" cy="723768"/>
          </a:xfrm>
          <a:prstGeom prst="ellipse">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54" name="Customer Expectation"/>
          <p:cNvSpPr txBox="1"/>
          <p:nvPr/>
        </p:nvSpPr>
        <p:spPr>
          <a:xfrm>
            <a:off x="1568510" y="860941"/>
            <a:ext cx="671757" cy="254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grpSp>
        <p:nvGrpSpPr>
          <p:cNvPr id="1259" name="Group"/>
          <p:cNvGrpSpPr/>
          <p:nvPr/>
        </p:nvGrpSpPr>
        <p:grpSpPr>
          <a:xfrm>
            <a:off x="347809" y="567940"/>
            <a:ext cx="852495" cy="1096845"/>
            <a:chOff x="0" y="0"/>
            <a:chExt cx="852493" cy="1096843"/>
          </a:xfrm>
        </p:grpSpPr>
        <p:grpSp>
          <p:nvGrpSpPr>
            <p:cNvPr id="1257" name="Group"/>
            <p:cNvGrpSpPr/>
            <p:nvPr/>
          </p:nvGrpSpPr>
          <p:grpSpPr>
            <a:xfrm>
              <a:off x="0" y="-1"/>
              <a:ext cx="852494" cy="800911"/>
              <a:chOff x="0" y="0"/>
              <a:chExt cx="852493" cy="800909"/>
            </a:xfrm>
          </p:grpSpPr>
          <p:sp>
            <p:nvSpPr>
              <p:cNvPr id="1255" name="Rounded Rectangle"/>
              <p:cNvSpPr/>
              <p:nvPr/>
            </p:nvSpPr>
            <p:spPr>
              <a:xfrm rot="18900000">
                <a:off x="143082" y="117290"/>
                <a:ext cx="566330" cy="566329"/>
              </a:xfrm>
              <a:prstGeom prst="roundRect">
                <a:avLst>
                  <a:gd name="adj" fmla="val 15000"/>
                </a:avLst>
              </a:pr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56" name="Availability"/>
              <p:cNvSpPr txBox="1"/>
              <p:nvPr/>
            </p:nvSpPr>
            <p:spPr>
              <a:xfrm>
                <a:off x="0" y="343988"/>
                <a:ext cx="852494" cy="112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defRPr sz="800" b="1" cap="all">
                    <a:solidFill>
                      <a:srgbClr val="FFFFFF"/>
                    </a:solidFill>
                    <a:latin typeface="Helvetica Neue"/>
                    <a:ea typeface="Helvetica Neue"/>
                    <a:cs typeface="Helvetica Neue"/>
                    <a:sym typeface="Helvetica Neue"/>
                  </a:defRPr>
                </a:lvl1pPr>
              </a:lstStyle>
              <a:p>
                <a:r>
                  <a:t>Availability</a:t>
                </a:r>
              </a:p>
            </p:txBody>
          </p:sp>
        </p:grpSp>
        <p:sp>
          <p:nvSpPr>
            <p:cNvPr id="1258" name="Objective"/>
            <p:cNvSpPr txBox="1"/>
            <p:nvPr/>
          </p:nvSpPr>
          <p:spPr>
            <a:xfrm>
              <a:off x="61630" y="820759"/>
              <a:ext cx="729234"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
        <p:nvSpPr>
          <p:cNvPr id="1260" name="Shape"/>
          <p:cNvSpPr/>
          <p:nvPr/>
        </p:nvSpPr>
        <p:spPr>
          <a:xfrm>
            <a:off x="3325028" y="2177371"/>
            <a:ext cx="301246" cy="269239"/>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61" name="Create a single view of the customer."/>
          <p:cNvSpPr txBox="1">
            <a:spLocks noGrp="1"/>
          </p:cNvSpPr>
          <p:nvPr>
            <p:ph type="title"/>
          </p:nvPr>
        </p:nvSpPr>
        <p:spPr>
          <a:xfrm>
            <a:off x="2901584" y="7377"/>
            <a:ext cx="3340832" cy="472597"/>
          </a:xfrm>
          <a:prstGeom prst="rect">
            <a:avLst/>
          </a:prstGeom>
        </p:spPr>
        <p:txBody>
          <a:bodyPr/>
          <a:lstStyle>
            <a:lvl1pPr algn="l">
              <a:defRPr sz="1400" b="0">
                <a:latin typeface="Arial Rounded MT Bold"/>
                <a:ea typeface="Arial Rounded MT Bold"/>
                <a:cs typeface="Arial Rounded MT Bold"/>
                <a:sym typeface="Arial Rounded MT Bold"/>
              </a:defRPr>
            </a:lvl1pPr>
          </a:lstStyle>
          <a:p>
            <a:r>
              <a:t>Create a single view of the customer.</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Rectangle"/>
          <p:cNvSpPr/>
          <p:nvPr/>
        </p:nvSpPr>
        <p:spPr>
          <a:xfrm>
            <a:off x="-8286" y="294477"/>
            <a:ext cx="9160572" cy="769927"/>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264" name="Rounded Rectangle"/>
          <p:cNvSpPr/>
          <p:nvPr/>
        </p:nvSpPr>
        <p:spPr>
          <a:xfrm>
            <a:off x="4456707" y="429131"/>
            <a:ext cx="4351659" cy="841063"/>
          </a:xfrm>
          <a:prstGeom prst="roundRect">
            <a:avLst>
              <a:gd name="adj" fmla="val 22650"/>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265" name="Rectangle"/>
          <p:cNvSpPr/>
          <p:nvPr/>
        </p:nvSpPr>
        <p:spPr>
          <a:xfrm>
            <a:off x="-8286" y="5707300"/>
            <a:ext cx="9160572" cy="457971"/>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266" name="Rounded Rectangle"/>
          <p:cNvSpPr/>
          <p:nvPr/>
        </p:nvSpPr>
        <p:spPr>
          <a:xfrm>
            <a:off x="2071618" y="570241"/>
            <a:ext cx="1873244" cy="439269"/>
          </a:xfrm>
          <a:prstGeom prst="roundRect">
            <a:avLst>
              <a:gd name="adj" fmla="val 39950"/>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67" name="Channel access not limited by internal system constraints."/>
          <p:cNvSpPr txBox="1"/>
          <p:nvPr/>
        </p:nvSpPr>
        <p:spPr>
          <a:xfrm>
            <a:off x="2484661" y="662713"/>
            <a:ext cx="1471590" cy="254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3899DC"/>
                </a:solidFill>
                <a:latin typeface="Helvetica Neue"/>
                <a:ea typeface="Helvetica Neue"/>
                <a:cs typeface="Helvetica Neue"/>
                <a:sym typeface="Helvetica Neue"/>
              </a:defRPr>
            </a:lvl1pPr>
          </a:lstStyle>
          <a:p>
            <a:r>
              <a:t>Demonstrate that you know me.</a:t>
            </a:r>
          </a:p>
        </p:txBody>
      </p:sp>
      <p:sp>
        <p:nvSpPr>
          <p:cNvPr id="1268" name="Circle"/>
          <p:cNvSpPr/>
          <p:nvPr/>
        </p:nvSpPr>
        <p:spPr>
          <a:xfrm>
            <a:off x="1686336" y="427992"/>
            <a:ext cx="723768" cy="723768"/>
          </a:xfrm>
          <a:prstGeom prst="ellipse">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69" name="Customer Expectation"/>
          <p:cNvSpPr txBox="1"/>
          <p:nvPr/>
        </p:nvSpPr>
        <p:spPr>
          <a:xfrm>
            <a:off x="1712342" y="662713"/>
            <a:ext cx="671758" cy="254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270" name="Remove system constraints, so customers can seamlessly interact with all parts of the business. Updating and acquiring customer details will enable us to obtain a single view of the customer."/>
          <p:cNvSpPr txBox="1">
            <a:spLocks noGrp="1"/>
          </p:cNvSpPr>
          <p:nvPr>
            <p:ph type="title"/>
          </p:nvPr>
        </p:nvSpPr>
        <p:spPr>
          <a:xfrm>
            <a:off x="408978" y="-30253"/>
            <a:ext cx="8326044" cy="349644"/>
          </a:xfrm>
          <a:prstGeom prst="rect">
            <a:avLst/>
          </a:prstGeom>
        </p:spPr>
        <p:txBody>
          <a:bodyPr/>
          <a:lstStyle>
            <a:lvl1pPr algn="l">
              <a:defRPr sz="1100" b="0">
                <a:latin typeface="Arial Rounded MT Bold"/>
                <a:ea typeface="Arial Rounded MT Bold"/>
                <a:cs typeface="Arial Rounded MT Bold"/>
                <a:sym typeface="Arial Rounded MT Bold"/>
              </a:defRPr>
            </a:lvl1pPr>
          </a:lstStyle>
          <a:p>
            <a:r>
              <a:t>Reviewing our existing customer segmentation will enable us to obtain a deeper understanding of who our customers are.</a:t>
            </a:r>
          </a:p>
        </p:txBody>
      </p:sp>
      <p:sp>
        <p:nvSpPr>
          <p:cNvPr id="1271" name="Slide Number"/>
          <p:cNvSpPr txBox="1">
            <a:spLocks noGrp="1"/>
          </p:cNvSpPr>
          <p:nvPr>
            <p:ph type="sldNum" sz="quarter" idx="2"/>
          </p:nvPr>
        </p:nvSpPr>
        <p:spPr>
          <a:xfrm>
            <a:off x="8850825" y="6176315"/>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31</a:t>
            </a:fld>
            <a:endParaRPr/>
          </a:p>
        </p:txBody>
      </p:sp>
      <p:sp>
        <p:nvSpPr>
          <p:cNvPr id="1272" name="Transitioning to Infor Public Services (IPS) will enable us to segment our customer base and design processes that will identify, prioritise and route a customer to the right resource first time, every time. This will enable us to improve first contact resolution and personalise each customer experience."/>
          <p:cNvSpPr txBox="1"/>
          <p:nvPr/>
        </p:nvSpPr>
        <p:spPr>
          <a:xfrm>
            <a:off x="4565865" y="472359"/>
            <a:ext cx="4152391" cy="754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21339">
              <a:defRPr sz="1067">
                <a:latin typeface="Helvetica Neue Light"/>
                <a:ea typeface="Helvetica Neue Light"/>
                <a:cs typeface="Helvetica Neue Light"/>
                <a:sym typeface="Helvetica Neue Light"/>
              </a:defRPr>
            </a:lvl1pPr>
          </a:lstStyle>
          <a:p>
            <a:r>
              <a:t>An opportunity exists to expand upon our existing customer segments, restructure our data, collect customer insights and engage with customers to educate and empower. Creating a segmented service will enable us to prioritise, “High Value” customers.</a:t>
            </a:r>
          </a:p>
        </p:txBody>
      </p:sp>
      <p:grpSp>
        <p:nvGrpSpPr>
          <p:cNvPr id="1275" name="Group"/>
          <p:cNvGrpSpPr/>
          <p:nvPr/>
        </p:nvGrpSpPr>
        <p:grpSpPr>
          <a:xfrm>
            <a:off x="2335923" y="1835558"/>
            <a:ext cx="444839" cy="267697"/>
            <a:chOff x="0" y="0"/>
            <a:chExt cx="444837" cy="267696"/>
          </a:xfrm>
        </p:grpSpPr>
        <p:sp>
          <p:nvSpPr>
            <p:cNvPr id="1273" name="Line"/>
            <p:cNvSpPr/>
            <p:nvPr/>
          </p:nvSpPr>
          <p:spPr>
            <a:xfrm flipH="1" flipV="1">
              <a:off x="12187" y="0"/>
              <a:ext cx="2" cy="267697"/>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274" name="Line"/>
            <p:cNvSpPr/>
            <p:nvPr/>
          </p:nvSpPr>
          <p:spPr>
            <a:xfrm flipH="1">
              <a:off x="-1" y="12188"/>
              <a:ext cx="444839"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276" name="Segmented Service"/>
          <p:cNvSpPr txBox="1"/>
          <p:nvPr/>
        </p:nvSpPr>
        <p:spPr>
          <a:xfrm>
            <a:off x="361209" y="1723106"/>
            <a:ext cx="1058795" cy="288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000" b="1">
                <a:solidFill>
                  <a:srgbClr val="3899DC"/>
                </a:solidFill>
                <a:latin typeface="Helvetica Neue"/>
                <a:ea typeface="Helvetica Neue"/>
                <a:cs typeface="Helvetica Neue"/>
                <a:sym typeface="Helvetica Neue"/>
              </a:defRPr>
            </a:lvl1pPr>
          </a:lstStyle>
          <a:p>
            <a:r>
              <a:t>Segmented Service</a:t>
            </a:r>
          </a:p>
        </p:txBody>
      </p:sp>
      <p:sp>
        <p:nvSpPr>
          <p:cNvPr id="1277" name="Customer Segmentation"/>
          <p:cNvSpPr txBox="1"/>
          <p:nvPr/>
        </p:nvSpPr>
        <p:spPr>
          <a:xfrm>
            <a:off x="2612013" y="1695538"/>
            <a:ext cx="1323465" cy="34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000" b="1">
                <a:solidFill>
                  <a:srgbClr val="3899DC"/>
                </a:solidFill>
                <a:latin typeface="Helvetica Neue"/>
                <a:ea typeface="Helvetica Neue"/>
                <a:cs typeface="Helvetica Neue"/>
                <a:sym typeface="Helvetica Neue"/>
              </a:defRPr>
            </a:lvl1pPr>
          </a:lstStyle>
          <a:p>
            <a:r>
              <a:t>Customer Segmentation</a:t>
            </a:r>
          </a:p>
        </p:txBody>
      </p:sp>
      <p:grpSp>
        <p:nvGrpSpPr>
          <p:cNvPr id="1280" name="Group"/>
          <p:cNvGrpSpPr/>
          <p:nvPr/>
        </p:nvGrpSpPr>
        <p:grpSpPr>
          <a:xfrm>
            <a:off x="1341596" y="1847515"/>
            <a:ext cx="444839" cy="267697"/>
            <a:chOff x="0" y="0"/>
            <a:chExt cx="444837" cy="267696"/>
          </a:xfrm>
        </p:grpSpPr>
        <p:sp>
          <p:nvSpPr>
            <p:cNvPr id="1278" name="Line"/>
            <p:cNvSpPr/>
            <p:nvPr/>
          </p:nvSpPr>
          <p:spPr>
            <a:xfrm flipV="1">
              <a:off x="432649" y="-1"/>
              <a:ext cx="2" cy="267697"/>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279" name="Line"/>
            <p:cNvSpPr/>
            <p:nvPr/>
          </p:nvSpPr>
          <p:spPr>
            <a:xfrm>
              <a:off x="-1" y="12187"/>
              <a:ext cx="444839"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284" name="Group"/>
          <p:cNvGrpSpPr/>
          <p:nvPr/>
        </p:nvGrpSpPr>
        <p:grpSpPr>
          <a:xfrm>
            <a:off x="213598" y="2034842"/>
            <a:ext cx="1796301" cy="3983835"/>
            <a:chOff x="-25" y="0"/>
            <a:chExt cx="1796300" cy="3983834"/>
          </a:xfrm>
        </p:grpSpPr>
        <p:sp>
          <p:nvSpPr>
            <p:cNvPr id="1281" name="Shape"/>
            <p:cNvSpPr/>
            <p:nvPr/>
          </p:nvSpPr>
          <p:spPr>
            <a:xfrm>
              <a:off x="314697" y="-1"/>
              <a:ext cx="1481578" cy="13279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85" y="251"/>
                    <a:pt x="19113" y="554"/>
                    <a:pt x="17745" y="948"/>
                  </a:cubicBezTo>
                  <a:cubicBezTo>
                    <a:pt x="6245" y="4258"/>
                    <a:pt x="4351" y="7759"/>
                    <a:pt x="2185" y="12534"/>
                  </a:cubicBezTo>
                  <a:cubicBezTo>
                    <a:pt x="934" y="15293"/>
                    <a:pt x="217" y="18775"/>
                    <a:pt x="0" y="21600"/>
                  </a:cubicBezTo>
                  <a:lnTo>
                    <a:pt x="21600" y="21600"/>
                  </a:lnTo>
                  <a:lnTo>
                    <a:pt x="21600" y="0"/>
                  </a:lnTo>
                  <a:close/>
                </a:path>
              </a:pathLst>
            </a:cu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2" name="Shape"/>
            <p:cNvSpPr/>
            <p:nvPr/>
          </p:nvSpPr>
          <p:spPr>
            <a:xfrm>
              <a:off x="-26" y="1327944"/>
              <a:ext cx="1796198" cy="2655891"/>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1029"/>
                    <a:pt x="3676" y="1890"/>
                    <a:pt x="3993" y="2285"/>
                  </a:cubicBezTo>
                  <a:cubicBezTo>
                    <a:pt x="4743" y="3223"/>
                    <a:pt x="3993" y="4077"/>
                    <a:pt x="3993" y="4077"/>
                  </a:cubicBezTo>
                  <a:cubicBezTo>
                    <a:pt x="3993" y="4077"/>
                    <a:pt x="882" y="7252"/>
                    <a:pt x="272" y="7987"/>
                  </a:cubicBezTo>
                  <a:cubicBezTo>
                    <a:pt x="-338" y="8722"/>
                    <a:pt x="177" y="9167"/>
                    <a:pt x="834" y="9423"/>
                  </a:cubicBezTo>
                  <a:cubicBezTo>
                    <a:pt x="1491" y="9679"/>
                    <a:pt x="2241" y="9999"/>
                    <a:pt x="2663" y="10127"/>
                  </a:cubicBezTo>
                  <a:cubicBezTo>
                    <a:pt x="3085" y="10255"/>
                    <a:pt x="2712" y="10990"/>
                    <a:pt x="2524" y="11310"/>
                  </a:cubicBezTo>
                  <a:cubicBezTo>
                    <a:pt x="2337" y="11629"/>
                    <a:pt x="2197" y="12044"/>
                    <a:pt x="2854" y="12331"/>
                  </a:cubicBezTo>
                  <a:cubicBezTo>
                    <a:pt x="3510" y="12619"/>
                    <a:pt x="3933" y="12811"/>
                    <a:pt x="3933" y="12811"/>
                  </a:cubicBezTo>
                  <a:cubicBezTo>
                    <a:pt x="3933" y="12811"/>
                    <a:pt x="3931" y="12812"/>
                    <a:pt x="3368" y="13132"/>
                  </a:cubicBezTo>
                  <a:cubicBezTo>
                    <a:pt x="2805" y="13452"/>
                    <a:pt x="3088" y="14058"/>
                    <a:pt x="3792" y="14378"/>
                  </a:cubicBezTo>
                  <a:cubicBezTo>
                    <a:pt x="4495" y="14697"/>
                    <a:pt x="4635" y="14953"/>
                    <a:pt x="4542" y="16455"/>
                  </a:cubicBezTo>
                  <a:cubicBezTo>
                    <a:pt x="4448" y="17957"/>
                    <a:pt x="5668" y="18244"/>
                    <a:pt x="6935" y="18372"/>
                  </a:cubicBezTo>
                  <a:cubicBezTo>
                    <a:pt x="8202" y="18500"/>
                    <a:pt x="12894" y="18149"/>
                    <a:pt x="14442" y="18085"/>
                  </a:cubicBezTo>
                  <a:cubicBezTo>
                    <a:pt x="15990" y="18021"/>
                    <a:pt x="18006" y="21121"/>
                    <a:pt x="18006" y="21121"/>
                  </a:cubicBezTo>
                  <a:cubicBezTo>
                    <a:pt x="18049" y="21200"/>
                    <a:pt x="18091" y="21279"/>
                    <a:pt x="18129" y="21359"/>
                  </a:cubicBezTo>
                  <a:cubicBezTo>
                    <a:pt x="18167" y="21439"/>
                    <a:pt x="18200" y="21519"/>
                    <a:pt x="18234" y="21600"/>
                  </a:cubicBezTo>
                  <a:lnTo>
                    <a:pt x="21262" y="21600"/>
                  </a:lnTo>
                  <a:lnTo>
                    <a:pt x="21262" y="0"/>
                  </a:lnTo>
                  <a:lnTo>
                    <a:pt x="3724" y="0"/>
                  </a:lnTo>
                  <a:close/>
                </a:path>
              </a:pathLst>
            </a:custGeom>
            <a:solidFill>
              <a:srgbClr val="7F7F7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3" name="Shape"/>
            <p:cNvSpPr/>
            <p:nvPr/>
          </p:nvSpPr>
          <p:spPr>
            <a:xfrm>
              <a:off x="-26" y="1327944"/>
              <a:ext cx="1796198" cy="1327946"/>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2059"/>
                    <a:pt x="3676" y="3779"/>
                    <a:pt x="3993" y="4571"/>
                  </a:cubicBezTo>
                  <a:cubicBezTo>
                    <a:pt x="4743" y="6446"/>
                    <a:pt x="3993" y="8154"/>
                    <a:pt x="3993" y="8154"/>
                  </a:cubicBezTo>
                  <a:cubicBezTo>
                    <a:pt x="3993" y="8154"/>
                    <a:pt x="882" y="14504"/>
                    <a:pt x="272" y="15974"/>
                  </a:cubicBezTo>
                  <a:cubicBezTo>
                    <a:pt x="-338" y="17444"/>
                    <a:pt x="177" y="18335"/>
                    <a:pt x="834" y="18846"/>
                  </a:cubicBezTo>
                  <a:cubicBezTo>
                    <a:pt x="1491" y="19357"/>
                    <a:pt x="2241" y="19998"/>
                    <a:pt x="2663" y="20254"/>
                  </a:cubicBezTo>
                  <a:cubicBezTo>
                    <a:pt x="2919" y="20409"/>
                    <a:pt x="2872" y="21007"/>
                    <a:pt x="2762" y="21600"/>
                  </a:cubicBezTo>
                  <a:lnTo>
                    <a:pt x="21262" y="21600"/>
                  </a:lnTo>
                  <a:lnTo>
                    <a:pt x="21262" y="0"/>
                  </a:lnTo>
                  <a:lnTo>
                    <a:pt x="3724" y="0"/>
                  </a:lnTo>
                  <a:close/>
                </a:path>
              </a:pathLst>
            </a:custGeom>
            <a:solidFill>
              <a:srgbClr val="99999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285" name="Shape"/>
          <p:cNvSpPr/>
          <p:nvPr/>
        </p:nvSpPr>
        <p:spPr>
          <a:xfrm>
            <a:off x="2121368" y="2006070"/>
            <a:ext cx="1572081" cy="1003114"/>
          </a:xfrm>
          <a:custGeom>
            <a:avLst/>
            <a:gdLst/>
            <a:ahLst/>
            <a:cxnLst>
              <a:cxn ang="0">
                <a:pos x="wd2" y="hd2"/>
              </a:cxn>
              <a:cxn ang="5400000">
                <a:pos x="wd2" y="hd2"/>
              </a:cxn>
              <a:cxn ang="10800000">
                <a:pos x="wd2" y="hd2"/>
              </a:cxn>
              <a:cxn ang="16200000">
                <a:pos x="wd2" y="hd2"/>
              </a:cxn>
            </a:cxnLst>
            <a:rect l="0" t="0" r="r" b="b"/>
            <a:pathLst>
              <a:path w="21600" h="21539" extrusionOk="0">
                <a:moveTo>
                  <a:pt x="3558" y="1"/>
                </a:moveTo>
                <a:cubicBezTo>
                  <a:pt x="2450" y="14"/>
                  <a:pt x="1259" y="166"/>
                  <a:pt x="0" y="423"/>
                </a:cubicBezTo>
                <a:lnTo>
                  <a:pt x="0" y="21539"/>
                </a:lnTo>
                <a:lnTo>
                  <a:pt x="21600" y="21539"/>
                </a:lnTo>
                <a:cubicBezTo>
                  <a:pt x="20680" y="16603"/>
                  <a:pt x="18987" y="12067"/>
                  <a:pt x="16490" y="8306"/>
                </a:cubicBezTo>
                <a:cubicBezTo>
                  <a:pt x="12902" y="2901"/>
                  <a:pt x="9111" y="-61"/>
                  <a:pt x="3558" y="1"/>
                </a:cubicBezTo>
                <a:close/>
              </a:path>
            </a:pathLst>
          </a:custGeom>
          <a:solidFill>
            <a:srgbClr val="72B1D7"/>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6" name="Shape"/>
          <p:cNvSpPr/>
          <p:nvPr/>
        </p:nvSpPr>
        <p:spPr>
          <a:xfrm>
            <a:off x="2121368" y="5015652"/>
            <a:ext cx="1447807" cy="1003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19414" y="14617"/>
                  <a:pt x="17074" y="6092"/>
                  <a:pt x="16479" y="0"/>
                </a:cubicBezTo>
                <a:lnTo>
                  <a:pt x="0" y="0"/>
                </a:lnTo>
                <a:close/>
              </a:path>
            </a:pathLst>
          </a:custGeom>
          <a:solidFill>
            <a:srgbClr val="37A8FA"/>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7" name="Shape"/>
          <p:cNvSpPr/>
          <p:nvPr/>
        </p:nvSpPr>
        <p:spPr>
          <a:xfrm>
            <a:off x="2121368" y="4012645"/>
            <a:ext cx="1520428" cy="1003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5692" y="21600"/>
                </a:lnTo>
                <a:cubicBezTo>
                  <a:pt x="15637" y="21003"/>
                  <a:pt x="15575" y="20401"/>
                  <a:pt x="15554" y="19855"/>
                </a:cubicBezTo>
                <a:cubicBezTo>
                  <a:pt x="15172" y="10094"/>
                  <a:pt x="19329" y="7472"/>
                  <a:pt x="21600" y="0"/>
                </a:cubicBezTo>
                <a:lnTo>
                  <a:pt x="0" y="0"/>
                </a:ln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8" name="Shape"/>
          <p:cNvSpPr/>
          <p:nvPr/>
        </p:nvSpPr>
        <p:spPr>
          <a:xfrm>
            <a:off x="2121368" y="3009181"/>
            <a:ext cx="1631905" cy="1003024"/>
          </a:xfrm>
          <a:custGeom>
            <a:avLst/>
            <a:gdLst/>
            <a:ahLst/>
            <a:cxnLst>
              <a:cxn ang="0">
                <a:pos x="wd2" y="hd2"/>
              </a:cxn>
              <a:cxn ang="5400000">
                <a:pos x="wd2" y="hd2"/>
              </a:cxn>
              <a:cxn ang="10800000">
                <a:pos x="wd2" y="hd2"/>
              </a:cxn>
              <a:cxn ang="16200000">
                <a:pos x="wd2" y="hd2"/>
              </a:cxn>
            </a:cxnLst>
            <a:rect l="0" t="0" r="r" b="b"/>
            <a:pathLst>
              <a:path w="21348" h="21600" extrusionOk="0">
                <a:moveTo>
                  <a:pt x="0" y="0"/>
                </a:moveTo>
                <a:lnTo>
                  <a:pt x="0" y="21600"/>
                </a:lnTo>
                <a:lnTo>
                  <a:pt x="19893" y="21600"/>
                </a:lnTo>
                <a:cubicBezTo>
                  <a:pt x="20261" y="20281"/>
                  <a:pt x="20581" y="18829"/>
                  <a:pt x="20808" y="17141"/>
                </a:cubicBezTo>
                <a:cubicBezTo>
                  <a:pt x="21600" y="11267"/>
                  <a:pt x="21521" y="5396"/>
                  <a:pt x="20566" y="0"/>
                </a:cubicBezTo>
                <a:lnTo>
                  <a:pt x="0"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289" name="Define Segment"/>
          <p:cNvSpPr txBox="1"/>
          <p:nvPr/>
        </p:nvSpPr>
        <p:spPr>
          <a:xfrm>
            <a:off x="2256973" y="2355270"/>
            <a:ext cx="979344"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Define Segment</a:t>
            </a:r>
          </a:p>
        </p:txBody>
      </p:sp>
      <p:sp>
        <p:nvSpPr>
          <p:cNvPr id="1290" name="Data Preparation"/>
          <p:cNvSpPr txBox="1"/>
          <p:nvPr/>
        </p:nvSpPr>
        <p:spPr>
          <a:xfrm>
            <a:off x="2261585" y="3265803"/>
            <a:ext cx="1071082"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Data Preparation</a:t>
            </a:r>
          </a:p>
        </p:txBody>
      </p:sp>
      <p:sp>
        <p:nvSpPr>
          <p:cNvPr id="1291" name="Profile Segment"/>
          <p:cNvSpPr txBox="1"/>
          <p:nvPr/>
        </p:nvSpPr>
        <p:spPr>
          <a:xfrm>
            <a:off x="2261585" y="4238703"/>
            <a:ext cx="979344"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Profile Segment</a:t>
            </a:r>
          </a:p>
        </p:txBody>
      </p:sp>
      <p:sp>
        <p:nvSpPr>
          <p:cNvPr id="1292" name="Create Segment  Strategies"/>
          <p:cNvSpPr txBox="1"/>
          <p:nvPr/>
        </p:nvSpPr>
        <p:spPr>
          <a:xfrm>
            <a:off x="2256973" y="5151951"/>
            <a:ext cx="979344" cy="694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Create Segment  Strategies</a:t>
            </a:r>
          </a:p>
        </p:txBody>
      </p:sp>
      <p:sp>
        <p:nvSpPr>
          <p:cNvPr id="1293" name="Identify Customer"/>
          <p:cNvSpPr txBox="1"/>
          <p:nvPr/>
        </p:nvSpPr>
        <p:spPr>
          <a:xfrm>
            <a:off x="899002" y="2563102"/>
            <a:ext cx="979345"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Identify Customer</a:t>
            </a:r>
          </a:p>
        </p:txBody>
      </p:sp>
      <p:sp>
        <p:nvSpPr>
          <p:cNvPr id="1294" name="Prioritise Customer"/>
          <p:cNvSpPr txBox="1"/>
          <p:nvPr/>
        </p:nvSpPr>
        <p:spPr>
          <a:xfrm>
            <a:off x="794380" y="3781883"/>
            <a:ext cx="979345"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Prioritise Customer</a:t>
            </a:r>
          </a:p>
        </p:txBody>
      </p:sp>
      <p:sp>
        <p:nvSpPr>
          <p:cNvPr id="1295" name="Route Customer"/>
          <p:cNvSpPr txBox="1"/>
          <p:nvPr/>
        </p:nvSpPr>
        <p:spPr>
          <a:xfrm>
            <a:off x="646625" y="4929242"/>
            <a:ext cx="1274855" cy="46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600">
                <a:solidFill>
                  <a:srgbClr val="FFFFFF"/>
                </a:solidFill>
                <a:latin typeface="Helvetica Neue Light"/>
                <a:ea typeface="Helvetica Neue Light"/>
                <a:cs typeface="Helvetica Neue Light"/>
                <a:sym typeface="Helvetica Neue Light"/>
              </a:defRPr>
            </a:lvl1pPr>
          </a:lstStyle>
          <a:p>
            <a:r>
              <a:t>Route Customer</a:t>
            </a:r>
          </a:p>
        </p:txBody>
      </p:sp>
      <p:sp>
        <p:nvSpPr>
          <p:cNvPr id="1296" name="Arrow"/>
          <p:cNvSpPr/>
          <p:nvPr/>
        </p:nvSpPr>
        <p:spPr>
          <a:xfrm>
            <a:off x="3924950" y="2201962"/>
            <a:ext cx="432524" cy="432523"/>
          </a:xfrm>
          <a:prstGeom prst="rightArrow">
            <a:avLst>
              <a:gd name="adj1" fmla="val 32000"/>
              <a:gd name="adj2" fmla="val 64000"/>
            </a:avLst>
          </a:prstGeom>
          <a:solidFill>
            <a:srgbClr val="000000"/>
          </a:solidFill>
          <a:ln w="25400">
            <a:solidFill>
              <a:srgbClr val="000000"/>
            </a:solidFill>
          </a:ln>
        </p:spPr>
        <p:txBody>
          <a:bodyPr lIns="45718" tIns="45718" rIns="45718" bIns="45718" anchor="ctr"/>
          <a:lstStyle/>
          <a:p>
            <a:endParaRPr/>
          </a:p>
        </p:txBody>
      </p:sp>
      <p:sp>
        <p:nvSpPr>
          <p:cNvPr id="1297" name="Rounded Rectangle"/>
          <p:cNvSpPr/>
          <p:nvPr/>
        </p:nvSpPr>
        <p:spPr>
          <a:xfrm>
            <a:off x="4468026" y="1891698"/>
            <a:ext cx="4348070" cy="948680"/>
          </a:xfrm>
          <a:prstGeom prst="roundRect">
            <a:avLst>
              <a:gd name="adj" fmla="val 2008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298" name="Circle"/>
          <p:cNvSpPr/>
          <p:nvPr/>
        </p:nvSpPr>
        <p:spPr>
          <a:xfrm>
            <a:off x="5468206" y="2088389"/>
            <a:ext cx="652121" cy="652120"/>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1302" name="Group"/>
          <p:cNvGrpSpPr/>
          <p:nvPr/>
        </p:nvGrpSpPr>
        <p:grpSpPr>
          <a:xfrm>
            <a:off x="5672286" y="2164428"/>
            <a:ext cx="243962" cy="302869"/>
            <a:chOff x="0" y="0"/>
            <a:chExt cx="243961" cy="302867"/>
          </a:xfrm>
        </p:grpSpPr>
        <p:sp>
          <p:nvSpPr>
            <p:cNvPr id="1299" name="Shape"/>
            <p:cNvSpPr/>
            <p:nvPr/>
          </p:nvSpPr>
          <p:spPr>
            <a:xfrm>
              <a:off x="43490" y="-1"/>
              <a:ext cx="156972" cy="206700"/>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00" name="Shape"/>
            <p:cNvSpPr/>
            <p:nvPr/>
          </p:nvSpPr>
          <p:spPr>
            <a:xfrm>
              <a:off x="-1" y="202175"/>
              <a:ext cx="243963" cy="100648"/>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01" name="Shape"/>
            <p:cNvSpPr/>
            <p:nvPr/>
          </p:nvSpPr>
          <p:spPr>
            <a:xfrm>
              <a:off x="103500" y="206596"/>
              <a:ext cx="36950" cy="96272"/>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303" name="All about Customers"/>
          <p:cNvSpPr txBox="1"/>
          <p:nvPr/>
        </p:nvSpPr>
        <p:spPr>
          <a:xfrm>
            <a:off x="5534929" y="2464114"/>
            <a:ext cx="518676" cy="20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Commercial </a:t>
            </a:r>
          </a:p>
        </p:txBody>
      </p:sp>
      <p:grpSp>
        <p:nvGrpSpPr>
          <p:cNvPr id="1313" name="Group"/>
          <p:cNvGrpSpPr/>
          <p:nvPr/>
        </p:nvGrpSpPr>
        <p:grpSpPr>
          <a:xfrm>
            <a:off x="4647856" y="2088389"/>
            <a:ext cx="652120" cy="652120"/>
            <a:chOff x="0" y="0"/>
            <a:chExt cx="652119" cy="652119"/>
          </a:xfrm>
        </p:grpSpPr>
        <p:sp>
          <p:nvSpPr>
            <p:cNvPr id="1304" name="Circle"/>
            <p:cNvSpPr/>
            <p:nvPr/>
          </p:nvSpPr>
          <p:spPr>
            <a:xfrm>
              <a:off x="0" y="0"/>
              <a:ext cx="652120" cy="652120"/>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05" name="All about Customers"/>
            <p:cNvSpPr txBox="1"/>
            <p:nvPr/>
          </p:nvSpPr>
          <p:spPr>
            <a:xfrm>
              <a:off x="55983" y="374472"/>
              <a:ext cx="540154"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600" b="1">
                  <a:solidFill>
                    <a:srgbClr val="FFFFFF"/>
                  </a:solidFill>
                </a:defRPr>
              </a:lvl1pPr>
            </a:lstStyle>
            <a:p>
              <a:r>
                <a:t>Developer </a:t>
              </a:r>
            </a:p>
          </p:txBody>
        </p:sp>
        <p:grpSp>
          <p:nvGrpSpPr>
            <p:cNvPr id="1312" name="Group"/>
            <p:cNvGrpSpPr/>
            <p:nvPr/>
          </p:nvGrpSpPr>
          <p:grpSpPr>
            <a:xfrm>
              <a:off x="180465" y="71293"/>
              <a:ext cx="291190" cy="322131"/>
              <a:chOff x="0" y="0"/>
              <a:chExt cx="291188" cy="322129"/>
            </a:xfrm>
          </p:grpSpPr>
          <p:sp>
            <p:nvSpPr>
              <p:cNvPr id="1306" name="Shape"/>
              <p:cNvSpPr/>
              <p:nvPr/>
            </p:nvSpPr>
            <p:spPr>
              <a:xfrm>
                <a:off x="-1" y="191223"/>
                <a:ext cx="291190" cy="115163"/>
              </a:xfrm>
              <a:custGeom>
                <a:avLst/>
                <a:gdLst/>
                <a:ahLst/>
                <a:cxnLst>
                  <a:cxn ang="0">
                    <a:pos x="wd2" y="hd2"/>
                  </a:cxn>
                  <a:cxn ang="5400000">
                    <a:pos x="wd2" y="hd2"/>
                  </a:cxn>
                  <a:cxn ang="10800000">
                    <a:pos x="wd2" y="hd2"/>
                  </a:cxn>
                  <a:cxn ang="16200000">
                    <a:pos x="wd2" y="hd2"/>
                  </a:cxn>
                </a:cxnLst>
                <a:rect l="0" t="0" r="r" b="b"/>
                <a:pathLst>
                  <a:path w="21600" h="21600" extrusionOk="0">
                    <a:moveTo>
                      <a:pt x="20314" y="7364"/>
                    </a:moveTo>
                    <a:cubicBezTo>
                      <a:pt x="20151" y="6502"/>
                      <a:pt x="19928" y="5721"/>
                      <a:pt x="19657" y="5049"/>
                    </a:cubicBezTo>
                    <a:cubicBezTo>
                      <a:pt x="18937" y="3259"/>
                      <a:pt x="17957" y="2416"/>
                      <a:pt x="16984" y="1746"/>
                    </a:cubicBezTo>
                    <a:cubicBezTo>
                      <a:pt x="15893" y="995"/>
                      <a:pt x="14784" y="421"/>
                      <a:pt x="13665" y="19"/>
                    </a:cubicBezTo>
                    <a:cubicBezTo>
                      <a:pt x="13639" y="1559"/>
                      <a:pt x="13369" y="3014"/>
                      <a:pt x="12918" y="4026"/>
                    </a:cubicBezTo>
                    <a:cubicBezTo>
                      <a:pt x="12405" y="5173"/>
                      <a:pt x="11725" y="5730"/>
                      <a:pt x="10838" y="5730"/>
                    </a:cubicBezTo>
                    <a:lnTo>
                      <a:pt x="10829" y="5730"/>
                    </a:lnTo>
                    <a:cubicBezTo>
                      <a:pt x="9952" y="5727"/>
                      <a:pt x="9249" y="5154"/>
                      <a:pt x="8740" y="4028"/>
                    </a:cubicBezTo>
                    <a:cubicBezTo>
                      <a:pt x="8282" y="3012"/>
                      <a:pt x="8011" y="1548"/>
                      <a:pt x="7991" y="0"/>
                    </a:cubicBezTo>
                    <a:cubicBezTo>
                      <a:pt x="6853" y="402"/>
                      <a:pt x="5725" y="983"/>
                      <a:pt x="4616" y="1746"/>
                    </a:cubicBezTo>
                    <a:cubicBezTo>
                      <a:pt x="3643" y="2416"/>
                      <a:pt x="2663" y="3259"/>
                      <a:pt x="1943" y="5049"/>
                    </a:cubicBezTo>
                    <a:cubicBezTo>
                      <a:pt x="1672" y="5721"/>
                      <a:pt x="1449" y="6502"/>
                      <a:pt x="1286" y="7364"/>
                    </a:cubicBezTo>
                    <a:lnTo>
                      <a:pt x="0" y="15577"/>
                    </a:lnTo>
                    <a:cubicBezTo>
                      <a:pt x="1338" y="18065"/>
                      <a:pt x="2815" y="20102"/>
                      <a:pt x="4396" y="21600"/>
                    </a:cubicBezTo>
                    <a:lnTo>
                      <a:pt x="17204" y="21600"/>
                    </a:lnTo>
                    <a:cubicBezTo>
                      <a:pt x="18785" y="20102"/>
                      <a:pt x="20262" y="18065"/>
                      <a:pt x="21600" y="15577"/>
                    </a:cubicBezTo>
                    <a:cubicBezTo>
                      <a:pt x="21600" y="15577"/>
                      <a:pt x="20314" y="7364"/>
                      <a:pt x="20314" y="7364"/>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07" name="Shape"/>
              <p:cNvSpPr/>
              <p:nvPr/>
            </p:nvSpPr>
            <p:spPr>
              <a:xfrm>
                <a:off x="55075" y="192753"/>
                <a:ext cx="182272" cy="129377"/>
              </a:xfrm>
              <a:custGeom>
                <a:avLst/>
                <a:gdLst/>
                <a:ahLst/>
                <a:cxnLst>
                  <a:cxn ang="0">
                    <a:pos x="wd2" y="hd2"/>
                  </a:cxn>
                  <a:cxn ang="5400000">
                    <a:pos x="wd2" y="hd2"/>
                  </a:cxn>
                  <a:cxn ang="10800000">
                    <a:pos x="wd2" y="hd2"/>
                  </a:cxn>
                  <a:cxn ang="16200000">
                    <a:pos x="wd2" y="hd2"/>
                  </a:cxn>
                </a:cxnLst>
                <a:rect l="0" t="0" r="r" b="b"/>
                <a:pathLst>
                  <a:path w="21600" h="21600" extrusionOk="0">
                    <a:moveTo>
                      <a:pt x="17789" y="0"/>
                    </a:moveTo>
                    <a:lnTo>
                      <a:pt x="15923" y="14224"/>
                    </a:lnTo>
                    <a:cubicBezTo>
                      <a:pt x="14228" y="14620"/>
                      <a:pt x="12518" y="14819"/>
                      <a:pt x="10803" y="14819"/>
                    </a:cubicBezTo>
                    <a:cubicBezTo>
                      <a:pt x="9087" y="14819"/>
                      <a:pt x="7373" y="14620"/>
                      <a:pt x="5680" y="14224"/>
                    </a:cubicBezTo>
                    <a:lnTo>
                      <a:pt x="3812" y="0"/>
                    </a:lnTo>
                    <a:cubicBezTo>
                      <a:pt x="3157" y="54"/>
                      <a:pt x="2507" y="199"/>
                      <a:pt x="1871" y="431"/>
                    </a:cubicBezTo>
                    <a:cubicBezTo>
                      <a:pt x="1229" y="667"/>
                      <a:pt x="602" y="992"/>
                      <a:pt x="0" y="1403"/>
                    </a:cubicBezTo>
                    <a:lnTo>
                      <a:pt x="571" y="18999"/>
                    </a:lnTo>
                    <a:cubicBezTo>
                      <a:pt x="3754" y="20679"/>
                      <a:pt x="7201" y="21600"/>
                      <a:pt x="10800" y="21600"/>
                    </a:cubicBezTo>
                    <a:cubicBezTo>
                      <a:pt x="14400" y="21600"/>
                      <a:pt x="17846" y="20679"/>
                      <a:pt x="21029" y="18999"/>
                    </a:cubicBezTo>
                    <a:lnTo>
                      <a:pt x="21600" y="1403"/>
                    </a:lnTo>
                    <a:cubicBezTo>
                      <a:pt x="20998" y="992"/>
                      <a:pt x="20372" y="667"/>
                      <a:pt x="19729" y="431"/>
                    </a:cubicBezTo>
                    <a:cubicBezTo>
                      <a:pt x="19094" y="199"/>
                      <a:pt x="18444" y="54"/>
                      <a:pt x="17789" y="0"/>
                    </a:cubicBezTo>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08" name="Shape"/>
              <p:cNvSpPr/>
              <p:nvPr/>
            </p:nvSpPr>
            <p:spPr>
              <a:xfrm>
                <a:off x="77665" y="88713"/>
                <a:ext cx="135858" cy="126670"/>
              </a:xfrm>
              <a:custGeom>
                <a:avLst/>
                <a:gdLst/>
                <a:ahLst/>
                <a:cxnLst>
                  <a:cxn ang="0">
                    <a:pos x="wd2" y="hd2"/>
                  </a:cxn>
                  <a:cxn ang="5400000">
                    <a:pos x="wd2" y="hd2"/>
                  </a:cxn>
                  <a:cxn ang="10800000">
                    <a:pos x="wd2" y="hd2"/>
                  </a:cxn>
                  <a:cxn ang="16200000">
                    <a:pos x="wd2" y="hd2"/>
                  </a:cxn>
                </a:cxnLst>
                <a:rect l="0" t="0" r="r" b="b"/>
                <a:pathLst>
                  <a:path w="21383" h="21589" extrusionOk="0">
                    <a:moveTo>
                      <a:pt x="1587" y="0"/>
                    </a:moveTo>
                    <a:cubicBezTo>
                      <a:pt x="1573" y="388"/>
                      <a:pt x="1565" y="1037"/>
                      <a:pt x="1562" y="1440"/>
                    </a:cubicBezTo>
                    <a:cubicBezTo>
                      <a:pt x="1561" y="1601"/>
                      <a:pt x="1312" y="949"/>
                      <a:pt x="871" y="1117"/>
                    </a:cubicBezTo>
                    <a:cubicBezTo>
                      <a:pt x="648" y="1201"/>
                      <a:pt x="392" y="1474"/>
                      <a:pt x="220" y="2074"/>
                    </a:cubicBezTo>
                    <a:cubicBezTo>
                      <a:pt x="-106" y="3212"/>
                      <a:pt x="-108" y="4698"/>
                      <a:pt x="478" y="5924"/>
                    </a:cubicBezTo>
                    <a:cubicBezTo>
                      <a:pt x="1149" y="7327"/>
                      <a:pt x="1887" y="6931"/>
                      <a:pt x="1927" y="7143"/>
                    </a:cubicBezTo>
                    <a:cubicBezTo>
                      <a:pt x="2361" y="9440"/>
                      <a:pt x="3380" y="13538"/>
                      <a:pt x="5966" y="15952"/>
                    </a:cubicBezTo>
                    <a:lnTo>
                      <a:pt x="5843" y="18389"/>
                    </a:lnTo>
                    <a:cubicBezTo>
                      <a:pt x="6032" y="19130"/>
                      <a:pt x="6409" y="19801"/>
                      <a:pt x="6948" y="20312"/>
                    </a:cubicBezTo>
                    <a:cubicBezTo>
                      <a:pt x="7848" y="21166"/>
                      <a:pt x="9078" y="21585"/>
                      <a:pt x="10708" y="21588"/>
                    </a:cubicBezTo>
                    <a:cubicBezTo>
                      <a:pt x="12342" y="21600"/>
                      <a:pt x="13566" y="21174"/>
                      <a:pt x="14461" y="20317"/>
                    </a:cubicBezTo>
                    <a:cubicBezTo>
                      <a:pt x="14976" y="19823"/>
                      <a:pt x="15343" y="19175"/>
                      <a:pt x="15541" y="18464"/>
                    </a:cubicBezTo>
                    <a:lnTo>
                      <a:pt x="15468" y="15903"/>
                    </a:lnTo>
                    <a:cubicBezTo>
                      <a:pt x="18015" y="13483"/>
                      <a:pt x="19026" y="9425"/>
                      <a:pt x="19457" y="7143"/>
                    </a:cubicBezTo>
                    <a:cubicBezTo>
                      <a:pt x="19497" y="6931"/>
                      <a:pt x="20235" y="7327"/>
                      <a:pt x="20906" y="5924"/>
                    </a:cubicBezTo>
                    <a:cubicBezTo>
                      <a:pt x="21492" y="4698"/>
                      <a:pt x="21490" y="3212"/>
                      <a:pt x="21164" y="2074"/>
                    </a:cubicBezTo>
                    <a:cubicBezTo>
                      <a:pt x="20992" y="1474"/>
                      <a:pt x="20736" y="1201"/>
                      <a:pt x="20513" y="1117"/>
                    </a:cubicBezTo>
                    <a:cubicBezTo>
                      <a:pt x="20072" y="949"/>
                      <a:pt x="19823" y="1601"/>
                      <a:pt x="19822" y="1440"/>
                    </a:cubicBezTo>
                    <a:cubicBezTo>
                      <a:pt x="19819" y="1037"/>
                      <a:pt x="19811" y="388"/>
                      <a:pt x="19797" y="0"/>
                    </a:cubicBezTo>
                    <a:lnTo>
                      <a:pt x="1587" y="0"/>
                    </a:ln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09" name="Shape"/>
              <p:cNvSpPr/>
              <p:nvPr/>
            </p:nvSpPr>
            <p:spPr>
              <a:xfrm>
                <a:off x="81312" y="-1"/>
                <a:ext cx="128564" cy="72807"/>
              </a:xfrm>
              <a:custGeom>
                <a:avLst/>
                <a:gdLst/>
                <a:ahLst/>
                <a:cxnLst>
                  <a:cxn ang="0">
                    <a:pos x="wd2" y="hd2"/>
                  </a:cxn>
                  <a:cxn ang="5400000">
                    <a:pos x="wd2" y="hd2"/>
                  </a:cxn>
                  <a:cxn ang="10800000">
                    <a:pos x="wd2" y="hd2"/>
                  </a:cxn>
                  <a:cxn ang="16200000">
                    <a:pos x="wd2" y="hd2"/>
                  </a:cxn>
                </a:cxnLst>
                <a:rect l="0" t="0" r="r" b="b"/>
                <a:pathLst>
                  <a:path w="21600" h="21600" extrusionOk="0">
                    <a:moveTo>
                      <a:pt x="10738" y="0"/>
                    </a:moveTo>
                    <a:cubicBezTo>
                      <a:pt x="9918" y="0"/>
                      <a:pt x="9255" y="1170"/>
                      <a:pt x="9255" y="2618"/>
                    </a:cubicBezTo>
                    <a:lnTo>
                      <a:pt x="9255" y="2744"/>
                    </a:lnTo>
                    <a:cubicBezTo>
                      <a:pt x="7027" y="3310"/>
                      <a:pt x="4878" y="5084"/>
                      <a:pt x="3164" y="8112"/>
                    </a:cubicBezTo>
                    <a:cubicBezTo>
                      <a:pt x="1055" y="11836"/>
                      <a:pt x="0" y="16719"/>
                      <a:pt x="0" y="21600"/>
                    </a:cubicBezTo>
                    <a:lnTo>
                      <a:pt x="21600" y="21600"/>
                    </a:lnTo>
                    <a:cubicBezTo>
                      <a:pt x="21600" y="16719"/>
                      <a:pt x="20545" y="11836"/>
                      <a:pt x="18436" y="8112"/>
                    </a:cubicBezTo>
                    <a:cubicBezTo>
                      <a:pt x="16692" y="5031"/>
                      <a:pt x="14495" y="3243"/>
                      <a:pt x="12225" y="2711"/>
                    </a:cubicBezTo>
                    <a:lnTo>
                      <a:pt x="12225" y="2618"/>
                    </a:lnTo>
                    <a:cubicBezTo>
                      <a:pt x="12225" y="1170"/>
                      <a:pt x="11558" y="0"/>
                      <a:pt x="10738" y="0"/>
                    </a:cubicBezTo>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10" name="Shape"/>
              <p:cNvSpPr/>
              <p:nvPr/>
            </p:nvSpPr>
            <p:spPr>
              <a:xfrm>
                <a:off x="109211" y="18908"/>
                <a:ext cx="72766" cy="44607"/>
              </a:xfrm>
              <a:custGeom>
                <a:avLst/>
                <a:gdLst/>
                <a:ahLst/>
                <a:cxnLst>
                  <a:cxn ang="0">
                    <a:pos x="wd2" y="hd2"/>
                  </a:cxn>
                  <a:cxn ang="5400000">
                    <a:pos x="wd2" y="hd2"/>
                  </a:cxn>
                  <a:cxn ang="10800000">
                    <a:pos x="wd2" y="hd2"/>
                  </a:cxn>
                  <a:cxn ang="16200000">
                    <a:pos x="wd2" y="hd2"/>
                  </a:cxn>
                </a:cxnLst>
                <a:rect l="0" t="0" r="r" b="b"/>
                <a:pathLst>
                  <a:path w="21600" h="21600" extrusionOk="0">
                    <a:moveTo>
                      <a:pt x="5180" y="0"/>
                    </a:moveTo>
                    <a:cubicBezTo>
                      <a:pt x="3361" y="938"/>
                      <a:pt x="1613" y="2340"/>
                      <a:pt x="0" y="4190"/>
                    </a:cubicBezTo>
                    <a:lnTo>
                      <a:pt x="0" y="17224"/>
                    </a:lnTo>
                    <a:cubicBezTo>
                      <a:pt x="0" y="19588"/>
                      <a:pt x="1177" y="21507"/>
                      <a:pt x="2625" y="21507"/>
                    </a:cubicBezTo>
                    <a:cubicBezTo>
                      <a:pt x="4074" y="21507"/>
                      <a:pt x="5251" y="19588"/>
                      <a:pt x="5251" y="17224"/>
                    </a:cubicBezTo>
                    <a:lnTo>
                      <a:pt x="5251" y="926"/>
                    </a:lnTo>
                    <a:cubicBezTo>
                      <a:pt x="5251" y="607"/>
                      <a:pt x="5221" y="299"/>
                      <a:pt x="5180" y="0"/>
                    </a:cubicBezTo>
                    <a:close/>
                    <a:moveTo>
                      <a:pt x="16434" y="0"/>
                    </a:moveTo>
                    <a:cubicBezTo>
                      <a:pt x="16383" y="333"/>
                      <a:pt x="16349" y="683"/>
                      <a:pt x="16349" y="1042"/>
                    </a:cubicBezTo>
                    <a:lnTo>
                      <a:pt x="16349" y="17340"/>
                    </a:lnTo>
                    <a:cubicBezTo>
                      <a:pt x="16349" y="19703"/>
                      <a:pt x="17526" y="21600"/>
                      <a:pt x="18975" y="21600"/>
                    </a:cubicBezTo>
                    <a:cubicBezTo>
                      <a:pt x="20423" y="21600"/>
                      <a:pt x="21600" y="19703"/>
                      <a:pt x="21600" y="17340"/>
                    </a:cubicBezTo>
                    <a:lnTo>
                      <a:pt x="21600" y="4051"/>
                    </a:lnTo>
                    <a:cubicBezTo>
                      <a:pt x="19987" y="2254"/>
                      <a:pt x="18244" y="901"/>
                      <a:pt x="16434"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1" name="Shape"/>
              <p:cNvSpPr/>
              <p:nvPr/>
            </p:nvSpPr>
            <p:spPr>
              <a:xfrm>
                <a:off x="75305" y="68694"/>
                <a:ext cx="140578" cy="14062"/>
              </a:xfrm>
              <a:custGeom>
                <a:avLst/>
                <a:gdLst/>
                <a:ahLst/>
                <a:cxnLst>
                  <a:cxn ang="0">
                    <a:pos x="wd2" y="hd2"/>
                  </a:cxn>
                  <a:cxn ang="5400000">
                    <a:pos x="wd2" y="hd2"/>
                  </a:cxn>
                  <a:cxn ang="10800000">
                    <a:pos x="wd2" y="hd2"/>
                  </a:cxn>
                  <a:cxn ang="16200000">
                    <a:pos x="wd2" y="hd2"/>
                  </a:cxn>
                </a:cxnLst>
                <a:rect l="0" t="0" r="r" b="b"/>
                <a:pathLst>
                  <a:path w="21600" h="21600" extrusionOk="0">
                    <a:moveTo>
                      <a:pt x="1082" y="0"/>
                    </a:moveTo>
                    <a:cubicBezTo>
                      <a:pt x="485" y="0"/>
                      <a:pt x="0" y="4848"/>
                      <a:pt x="0" y="10818"/>
                    </a:cubicBezTo>
                    <a:cubicBezTo>
                      <a:pt x="0" y="16787"/>
                      <a:pt x="485" y="21600"/>
                      <a:pt x="1082" y="21600"/>
                    </a:cubicBezTo>
                    <a:lnTo>
                      <a:pt x="20518" y="21600"/>
                    </a:lnTo>
                    <a:cubicBezTo>
                      <a:pt x="21115" y="21600"/>
                      <a:pt x="21600" y="16787"/>
                      <a:pt x="21600" y="10818"/>
                    </a:cubicBezTo>
                    <a:cubicBezTo>
                      <a:pt x="21600" y="4848"/>
                      <a:pt x="21115" y="0"/>
                      <a:pt x="20518" y="0"/>
                    </a:cubicBezTo>
                    <a:cubicBezTo>
                      <a:pt x="20518" y="0"/>
                      <a:pt x="1082" y="0"/>
                      <a:pt x="1082"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1314" name="Circle"/>
          <p:cNvSpPr/>
          <p:nvPr/>
        </p:nvSpPr>
        <p:spPr>
          <a:xfrm>
            <a:off x="7163795" y="2088389"/>
            <a:ext cx="652120" cy="652120"/>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nvGrpSpPr>
          <p:cNvPr id="1318" name="Group"/>
          <p:cNvGrpSpPr/>
          <p:nvPr/>
        </p:nvGrpSpPr>
        <p:grpSpPr>
          <a:xfrm>
            <a:off x="7374088" y="2169122"/>
            <a:ext cx="231533" cy="290978"/>
            <a:chOff x="0" y="0"/>
            <a:chExt cx="231531" cy="290976"/>
          </a:xfrm>
        </p:grpSpPr>
        <p:sp>
          <p:nvSpPr>
            <p:cNvPr id="1315" name="Shape"/>
            <p:cNvSpPr/>
            <p:nvPr/>
          </p:nvSpPr>
          <p:spPr>
            <a:xfrm>
              <a:off x="41362" y="0"/>
              <a:ext cx="150377" cy="2025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16" name="Shape"/>
            <p:cNvSpPr/>
            <p:nvPr/>
          </p:nvSpPr>
          <p:spPr>
            <a:xfrm>
              <a:off x="43569" y="30087"/>
              <a:ext cx="145956" cy="171025"/>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17" name="Shape"/>
            <p:cNvSpPr/>
            <p:nvPr/>
          </p:nvSpPr>
          <p:spPr>
            <a:xfrm>
              <a:off x="0" y="194834"/>
              <a:ext cx="231532" cy="96143"/>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319" name="All about Customers"/>
          <p:cNvSpPr txBox="1"/>
          <p:nvPr/>
        </p:nvSpPr>
        <p:spPr>
          <a:xfrm>
            <a:off x="7219778" y="2479679"/>
            <a:ext cx="540154" cy="20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Consumer </a:t>
            </a:r>
          </a:p>
        </p:txBody>
      </p:sp>
      <p:grpSp>
        <p:nvGrpSpPr>
          <p:cNvPr id="1330" name="Group"/>
          <p:cNvGrpSpPr/>
          <p:nvPr/>
        </p:nvGrpSpPr>
        <p:grpSpPr>
          <a:xfrm>
            <a:off x="6316001" y="2088389"/>
            <a:ext cx="652120" cy="652120"/>
            <a:chOff x="0" y="0"/>
            <a:chExt cx="652119" cy="652119"/>
          </a:xfrm>
        </p:grpSpPr>
        <p:sp>
          <p:nvSpPr>
            <p:cNvPr id="1320" name="Circle"/>
            <p:cNvSpPr/>
            <p:nvPr/>
          </p:nvSpPr>
          <p:spPr>
            <a:xfrm>
              <a:off x="0" y="0"/>
              <a:ext cx="652120" cy="652120"/>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21" name="All about Customers"/>
            <p:cNvSpPr txBox="1"/>
            <p:nvPr/>
          </p:nvSpPr>
          <p:spPr>
            <a:xfrm>
              <a:off x="55983" y="405589"/>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600" b="1">
                  <a:solidFill>
                    <a:srgbClr val="FFFFFF"/>
                  </a:solidFill>
                </a:defRPr>
              </a:lvl1pPr>
            </a:lstStyle>
            <a:p>
              <a:r>
                <a:t>SME </a:t>
              </a:r>
            </a:p>
          </p:txBody>
        </p:sp>
        <p:grpSp>
          <p:nvGrpSpPr>
            <p:cNvPr id="1329" name="Group"/>
            <p:cNvGrpSpPr/>
            <p:nvPr/>
          </p:nvGrpSpPr>
          <p:grpSpPr>
            <a:xfrm>
              <a:off x="191742" y="83967"/>
              <a:ext cx="267925" cy="328658"/>
              <a:chOff x="0" y="0"/>
              <a:chExt cx="267924" cy="328656"/>
            </a:xfrm>
          </p:grpSpPr>
          <p:sp>
            <p:nvSpPr>
              <p:cNvPr id="1322" name="Shape"/>
              <p:cNvSpPr/>
              <p:nvPr/>
            </p:nvSpPr>
            <p:spPr>
              <a:xfrm>
                <a:off x="-1" y="208333"/>
                <a:ext cx="267926" cy="120324"/>
              </a:xfrm>
              <a:custGeom>
                <a:avLst/>
                <a:gdLst/>
                <a:ahLst/>
                <a:cxnLst>
                  <a:cxn ang="0">
                    <a:pos x="wd2" y="hd2"/>
                  </a:cxn>
                  <a:cxn ang="5400000">
                    <a:pos x="wd2" y="hd2"/>
                  </a:cxn>
                  <a:cxn ang="10800000">
                    <a:pos x="wd2" y="hd2"/>
                  </a:cxn>
                  <a:cxn ang="16200000">
                    <a:pos x="wd2" y="hd2"/>
                  </a:cxn>
                </a:cxnLst>
                <a:rect l="0" t="0" r="r" b="b"/>
                <a:pathLst>
                  <a:path w="21600" h="21600" extrusionOk="0">
                    <a:moveTo>
                      <a:pt x="20314" y="6486"/>
                    </a:moveTo>
                    <a:cubicBezTo>
                      <a:pt x="20151" y="5727"/>
                      <a:pt x="19928" y="5039"/>
                      <a:pt x="19657" y="4447"/>
                    </a:cubicBezTo>
                    <a:cubicBezTo>
                      <a:pt x="18937" y="2871"/>
                      <a:pt x="17957" y="2128"/>
                      <a:pt x="16984" y="1538"/>
                    </a:cubicBezTo>
                    <a:cubicBezTo>
                      <a:pt x="15893" y="877"/>
                      <a:pt x="14784" y="371"/>
                      <a:pt x="13665" y="17"/>
                    </a:cubicBezTo>
                    <a:cubicBezTo>
                      <a:pt x="13639" y="1373"/>
                      <a:pt x="13369" y="2655"/>
                      <a:pt x="12918" y="3546"/>
                    </a:cubicBezTo>
                    <a:cubicBezTo>
                      <a:pt x="12405" y="4556"/>
                      <a:pt x="11725" y="5047"/>
                      <a:pt x="10838" y="5047"/>
                    </a:cubicBezTo>
                    <a:lnTo>
                      <a:pt x="10829" y="5047"/>
                    </a:lnTo>
                    <a:cubicBezTo>
                      <a:pt x="9952" y="5044"/>
                      <a:pt x="9249" y="4540"/>
                      <a:pt x="8740" y="3548"/>
                    </a:cubicBezTo>
                    <a:cubicBezTo>
                      <a:pt x="8282" y="2653"/>
                      <a:pt x="8011" y="1363"/>
                      <a:pt x="7991" y="0"/>
                    </a:cubicBezTo>
                    <a:cubicBezTo>
                      <a:pt x="7759" y="72"/>
                      <a:pt x="7528" y="151"/>
                      <a:pt x="7297" y="236"/>
                    </a:cubicBezTo>
                    <a:cubicBezTo>
                      <a:pt x="6394" y="570"/>
                      <a:pt x="5499" y="1003"/>
                      <a:pt x="4616" y="1538"/>
                    </a:cubicBezTo>
                    <a:cubicBezTo>
                      <a:pt x="3643" y="2128"/>
                      <a:pt x="2663" y="2871"/>
                      <a:pt x="1943" y="4447"/>
                    </a:cubicBezTo>
                    <a:cubicBezTo>
                      <a:pt x="1672" y="5039"/>
                      <a:pt x="1449" y="5727"/>
                      <a:pt x="1286" y="6486"/>
                    </a:cubicBezTo>
                    <a:lnTo>
                      <a:pt x="0" y="13720"/>
                    </a:lnTo>
                    <a:cubicBezTo>
                      <a:pt x="3024" y="18672"/>
                      <a:pt x="6758" y="21600"/>
                      <a:pt x="10800" y="21600"/>
                    </a:cubicBezTo>
                    <a:cubicBezTo>
                      <a:pt x="14842" y="21600"/>
                      <a:pt x="18576" y="18672"/>
                      <a:pt x="21600" y="13720"/>
                    </a:cubicBezTo>
                    <a:cubicBezTo>
                      <a:pt x="21600" y="13720"/>
                      <a:pt x="20314" y="6486"/>
                      <a:pt x="20314" y="6486"/>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23" name="Shape"/>
              <p:cNvSpPr/>
              <p:nvPr/>
            </p:nvSpPr>
            <p:spPr>
              <a:xfrm>
                <a:off x="71460" y="88678"/>
                <a:ext cx="125004" cy="141882"/>
              </a:xfrm>
              <a:custGeom>
                <a:avLst/>
                <a:gdLst/>
                <a:ahLst/>
                <a:cxnLst>
                  <a:cxn ang="0">
                    <a:pos x="wd2" y="hd2"/>
                  </a:cxn>
                  <a:cxn ang="5400000">
                    <a:pos x="wd2" y="hd2"/>
                  </a:cxn>
                  <a:cxn ang="10800000">
                    <a:pos x="wd2" y="hd2"/>
                  </a:cxn>
                  <a:cxn ang="16200000">
                    <a:pos x="wd2" y="hd2"/>
                  </a:cxn>
                </a:cxnLst>
                <a:rect l="0" t="0" r="r" b="b"/>
                <a:pathLst>
                  <a:path w="21383" h="21590" extrusionOk="0">
                    <a:moveTo>
                      <a:pt x="10692" y="0"/>
                    </a:moveTo>
                    <a:cubicBezTo>
                      <a:pt x="5307" y="0"/>
                      <a:pt x="2692" y="1723"/>
                      <a:pt x="1923" y="2479"/>
                    </a:cubicBezTo>
                    <a:lnTo>
                      <a:pt x="1677" y="2788"/>
                    </a:lnTo>
                    <a:cubicBezTo>
                      <a:pt x="1600" y="3559"/>
                      <a:pt x="1568" y="4247"/>
                      <a:pt x="1563" y="5002"/>
                    </a:cubicBezTo>
                    <a:cubicBezTo>
                      <a:pt x="1562" y="5133"/>
                      <a:pt x="1312" y="4598"/>
                      <a:pt x="871" y="4736"/>
                    </a:cubicBezTo>
                    <a:cubicBezTo>
                      <a:pt x="649" y="4805"/>
                      <a:pt x="392" y="5029"/>
                      <a:pt x="220" y="5522"/>
                    </a:cubicBezTo>
                    <a:cubicBezTo>
                      <a:pt x="-106" y="6458"/>
                      <a:pt x="-108" y="7678"/>
                      <a:pt x="478" y="8686"/>
                    </a:cubicBezTo>
                    <a:cubicBezTo>
                      <a:pt x="1149" y="9838"/>
                      <a:pt x="1887" y="9513"/>
                      <a:pt x="1927" y="9687"/>
                    </a:cubicBezTo>
                    <a:cubicBezTo>
                      <a:pt x="2362" y="11576"/>
                      <a:pt x="3382" y="14952"/>
                      <a:pt x="5974" y="16934"/>
                    </a:cubicBezTo>
                    <a:lnTo>
                      <a:pt x="5843" y="18962"/>
                    </a:lnTo>
                    <a:cubicBezTo>
                      <a:pt x="6032" y="19571"/>
                      <a:pt x="6409" y="20125"/>
                      <a:pt x="6948" y="20545"/>
                    </a:cubicBezTo>
                    <a:cubicBezTo>
                      <a:pt x="7848" y="21247"/>
                      <a:pt x="9078" y="21588"/>
                      <a:pt x="10708" y="21590"/>
                    </a:cubicBezTo>
                    <a:cubicBezTo>
                      <a:pt x="12342" y="21600"/>
                      <a:pt x="13566" y="21250"/>
                      <a:pt x="14461" y="20545"/>
                    </a:cubicBezTo>
                    <a:cubicBezTo>
                      <a:pt x="14976" y="20139"/>
                      <a:pt x="15343" y="19608"/>
                      <a:pt x="15541" y="19024"/>
                    </a:cubicBezTo>
                    <a:lnTo>
                      <a:pt x="15467" y="16887"/>
                    </a:lnTo>
                    <a:cubicBezTo>
                      <a:pt x="18015" y="14899"/>
                      <a:pt x="19026" y="11562"/>
                      <a:pt x="19457" y="9687"/>
                    </a:cubicBezTo>
                    <a:cubicBezTo>
                      <a:pt x="19497" y="9513"/>
                      <a:pt x="20235" y="9838"/>
                      <a:pt x="20906" y="8686"/>
                    </a:cubicBezTo>
                    <a:cubicBezTo>
                      <a:pt x="21492" y="7678"/>
                      <a:pt x="21490" y="6458"/>
                      <a:pt x="21164" y="5522"/>
                    </a:cubicBezTo>
                    <a:cubicBezTo>
                      <a:pt x="20992" y="5029"/>
                      <a:pt x="20735" y="4805"/>
                      <a:pt x="20513" y="4736"/>
                    </a:cubicBezTo>
                    <a:cubicBezTo>
                      <a:pt x="20072" y="4598"/>
                      <a:pt x="19822" y="5133"/>
                      <a:pt x="19821" y="5002"/>
                    </a:cubicBezTo>
                    <a:cubicBezTo>
                      <a:pt x="19816" y="4247"/>
                      <a:pt x="19784" y="3559"/>
                      <a:pt x="19707" y="2788"/>
                    </a:cubicBezTo>
                    <a:lnTo>
                      <a:pt x="19453" y="2479"/>
                    </a:lnTo>
                    <a:cubicBezTo>
                      <a:pt x="18679" y="1716"/>
                      <a:pt x="16079" y="0"/>
                      <a:pt x="10692"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24" name="Shape"/>
              <p:cNvSpPr/>
              <p:nvPr/>
            </p:nvSpPr>
            <p:spPr>
              <a:xfrm>
                <a:off x="53491" y="0"/>
                <a:ext cx="155547" cy="103684"/>
              </a:xfrm>
              <a:custGeom>
                <a:avLst/>
                <a:gdLst/>
                <a:ahLst/>
                <a:cxnLst>
                  <a:cxn ang="0">
                    <a:pos x="wd2" y="hd2"/>
                  </a:cxn>
                  <a:cxn ang="5400000">
                    <a:pos x="wd2" y="hd2"/>
                  </a:cxn>
                  <a:cxn ang="10800000">
                    <a:pos x="wd2" y="hd2"/>
                  </a:cxn>
                  <a:cxn ang="16200000">
                    <a:pos x="wd2" y="hd2"/>
                  </a:cxn>
                </a:cxnLst>
                <a:rect l="0" t="0" r="r" b="b"/>
                <a:pathLst>
                  <a:path w="21600" h="21600" extrusionOk="0">
                    <a:moveTo>
                      <a:pt x="12333" y="0"/>
                    </a:moveTo>
                    <a:cubicBezTo>
                      <a:pt x="10782" y="0"/>
                      <a:pt x="9445" y="1299"/>
                      <a:pt x="8741" y="3198"/>
                    </a:cubicBezTo>
                    <a:cubicBezTo>
                      <a:pt x="7827" y="1612"/>
                      <a:pt x="6492" y="587"/>
                      <a:pt x="4985" y="587"/>
                    </a:cubicBezTo>
                    <a:cubicBezTo>
                      <a:pt x="2232" y="587"/>
                      <a:pt x="0" y="3935"/>
                      <a:pt x="0" y="8064"/>
                    </a:cubicBezTo>
                    <a:cubicBezTo>
                      <a:pt x="0" y="11316"/>
                      <a:pt x="1391" y="14054"/>
                      <a:pt x="3323" y="15084"/>
                    </a:cubicBezTo>
                    <a:lnTo>
                      <a:pt x="3323" y="21545"/>
                    </a:lnTo>
                    <a:lnTo>
                      <a:pt x="3348" y="21600"/>
                    </a:lnTo>
                    <a:cubicBezTo>
                      <a:pt x="3712" y="20294"/>
                      <a:pt x="6207" y="17284"/>
                      <a:pt x="11173" y="17284"/>
                    </a:cubicBezTo>
                    <a:cubicBezTo>
                      <a:pt x="15882" y="17284"/>
                      <a:pt x="18384" y="20043"/>
                      <a:pt x="18924" y="21426"/>
                    </a:cubicBezTo>
                    <a:lnTo>
                      <a:pt x="18924" y="16001"/>
                    </a:lnTo>
                    <a:cubicBezTo>
                      <a:pt x="20468" y="15297"/>
                      <a:pt x="21600" y="13176"/>
                      <a:pt x="21600" y="10630"/>
                    </a:cubicBezTo>
                    <a:cubicBezTo>
                      <a:pt x="21600" y="7513"/>
                      <a:pt x="19915" y="4985"/>
                      <a:pt x="17837" y="4985"/>
                    </a:cubicBezTo>
                    <a:cubicBezTo>
                      <a:pt x="17326" y="4985"/>
                      <a:pt x="16839" y="5140"/>
                      <a:pt x="16395" y="5416"/>
                    </a:cubicBezTo>
                    <a:cubicBezTo>
                      <a:pt x="16140" y="2370"/>
                      <a:pt x="14433" y="0"/>
                      <a:pt x="12333" y="0"/>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25" name="Circle"/>
              <p:cNvSpPr/>
              <p:nvPr/>
            </p:nvSpPr>
            <p:spPr>
              <a:xfrm>
                <a:off x="130912" y="268863"/>
                <a:ext cx="14254" cy="14254"/>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26" name="Circle"/>
              <p:cNvSpPr/>
              <p:nvPr/>
            </p:nvSpPr>
            <p:spPr>
              <a:xfrm>
                <a:off x="129504" y="244932"/>
                <a:ext cx="14254" cy="14255"/>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27" name="Circle"/>
              <p:cNvSpPr/>
              <p:nvPr/>
            </p:nvSpPr>
            <p:spPr>
              <a:xfrm>
                <a:off x="133727" y="292793"/>
                <a:ext cx="14254" cy="14254"/>
              </a:xfrm>
              <a:prstGeom prst="ellipse">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28" name="Shape"/>
              <p:cNvSpPr/>
              <p:nvPr/>
            </p:nvSpPr>
            <p:spPr>
              <a:xfrm>
                <a:off x="115428" y="232263"/>
                <a:ext cx="12756" cy="95922"/>
              </a:xfrm>
              <a:custGeom>
                <a:avLst/>
                <a:gdLst/>
                <a:ahLst/>
                <a:cxnLst>
                  <a:cxn ang="0">
                    <a:pos x="wd2" y="hd2"/>
                  </a:cxn>
                  <a:cxn ang="5400000">
                    <a:pos x="wd2" y="hd2"/>
                  </a:cxn>
                  <a:cxn ang="10800000">
                    <a:pos x="wd2" y="hd2"/>
                  </a:cxn>
                  <a:cxn ang="16200000">
                    <a:pos x="wd2" y="hd2"/>
                  </a:cxn>
                </a:cxnLst>
                <a:rect l="0" t="0" r="r" b="b"/>
                <a:pathLst>
                  <a:path w="21600" h="21600" extrusionOk="0">
                    <a:moveTo>
                      <a:pt x="12087" y="21552"/>
                    </a:moveTo>
                    <a:cubicBezTo>
                      <a:pt x="15250" y="21573"/>
                      <a:pt x="18419" y="21589"/>
                      <a:pt x="21600" y="21600"/>
                    </a:cubicBezTo>
                    <a:lnTo>
                      <a:pt x="9754" y="477"/>
                    </a:lnTo>
                    <a:cubicBezTo>
                      <a:pt x="6300" y="350"/>
                      <a:pt x="3046" y="191"/>
                      <a:pt x="0" y="0"/>
                    </a:cubicBezTo>
                    <a:cubicBezTo>
                      <a:pt x="0" y="0"/>
                      <a:pt x="12087" y="21552"/>
                      <a:pt x="12087" y="21552"/>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1331" name="Objective"/>
          <p:cNvSpPr txBox="1"/>
          <p:nvPr/>
        </p:nvSpPr>
        <p:spPr>
          <a:xfrm>
            <a:off x="4473119" y="1910748"/>
            <a:ext cx="1020544"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atin typeface="Helvetica Neue"/>
                <a:ea typeface="Helvetica Neue"/>
                <a:cs typeface="Helvetica Neue"/>
                <a:sym typeface="Helvetica Neue"/>
              </a:defRPr>
            </a:lvl1pPr>
          </a:lstStyle>
          <a:p>
            <a:r>
              <a:t>Customer Segments</a:t>
            </a:r>
          </a:p>
        </p:txBody>
      </p:sp>
      <p:sp>
        <p:nvSpPr>
          <p:cNvPr id="1332" name="Arrow"/>
          <p:cNvSpPr/>
          <p:nvPr/>
        </p:nvSpPr>
        <p:spPr>
          <a:xfrm>
            <a:off x="3924354" y="3243314"/>
            <a:ext cx="432524" cy="432524"/>
          </a:xfrm>
          <a:prstGeom prst="rightArrow">
            <a:avLst>
              <a:gd name="adj1" fmla="val 32000"/>
              <a:gd name="adj2" fmla="val 64000"/>
            </a:avLst>
          </a:prstGeom>
          <a:solidFill>
            <a:srgbClr val="000000"/>
          </a:solidFill>
          <a:ln w="25400">
            <a:solidFill>
              <a:srgbClr val="000000"/>
            </a:solidFill>
          </a:ln>
        </p:spPr>
        <p:txBody>
          <a:bodyPr lIns="45718" tIns="45718" rIns="45718" bIns="45718" anchor="ctr"/>
          <a:lstStyle/>
          <a:p>
            <a:endParaRPr/>
          </a:p>
        </p:txBody>
      </p:sp>
      <p:sp>
        <p:nvSpPr>
          <p:cNvPr id="1333" name="Rounded Rectangle"/>
          <p:cNvSpPr/>
          <p:nvPr/>
        </p:nvSpPr>
        <p:spPr>
          <a:xfrm>
            <a:off x="4468026" y="2936825"/>
            <a:ext cx="4348070" cy="948680"/>
          </a:xfrm>
          <a:prstGeom prst="roundRect">
            <a:avLst>
              <a:gd name="adj" fmla="val 2008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grpSp>
        <p:nvGrpSpPr>
          <p:cNvPr id="1336" name="Group"/>
          <p:cNvGrpSpPr/>
          <p:nvPr/>
        </p:nvGrpSpPr>
        <p:grpSpPr>
          <a:xfrm>
            <a:off x="5075992" y="3132595"/>
            <a:ext cx="652121" cy="652121"/>
            <a:chOff x="0" y="0"/>
            <a:chExt cx="652119" cy="652119"/>
          </a:xfrm>
        </p:grpSpPr>
        <p:sp>
          <p:nvSpPr>
            <p:cNvPr id="1334" name="Circle"/>
            <p:cNvSpPr/>
            <p:nvPr/>
          </p:nvSpPr>
          <p:spPr>
            <a:xfrm>
              <a:off x="0" y="0"/>
              <a:ext cx="652120" cy="652120"/>
            </a:xfrm>
            <a:prstGeom prst="ellipse">
              <a:avLst/>
            </a:prstGeom>
            <a:gradFill flip="none" rotWithShape="1">
              <a:gsLst>
                <a:gs pos="0">
                  <a:srgbClr val="3197E0"/>
                </a:gs>
                <a:gs pos="100000">
                  <a:srgbClr val="3197E0">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35" name="All about Customers"/>
            <p:cNvSpPr txBox="1"/>
            <p:nvPr/>
          </p:nvSpPr>
          <p:spPr>
            <a:xfrm>
              <a:off x="55983" y="222320"/>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Collect </a:t>
              </a:r>
            </a:p>
          </p:txBody>
        </p:sp>
      </p:grpSp>
      <p:sp>
        <p:nvSpPr>
          <p:cNvPr id="1337" name="Objective"/>
          <p:cNvSpPr txBox="1"/>
          <p:nvPr/>
        </p:nvSpPr>
        <p:spPr>
          <a:xfrm>
            <a:off x="4576963" y="2962328"/>
            <a:ext cx="79839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atin typeface="Helvetica Neue"/>
                <a:ea typeface="Helvetica Neue"/>
                <a:cs typeface="Helvetica Neue"/>
                <a:sym typeface="Helvetica Neue"/>
              </a:defRPr>
            </a:lvl1pPr>
          </a:lstStyle>
          <a:p>
            <a:r>
              <a:t>Customer Data</a:t>
            </a:r>
          </a:p>
        </p:txBody>
      </p:sp>
      <p:grpSp>
        <p:nvGrpSpPr>
          <p:cNvPr id="1340" name="Group"/>
          <p:cNvGrpSpPr/>
          <p:nvPr/>
        </p:nvGrpSpPr>
        <p:grpSpPr>
          <a:xfrm>
            <a:off x="5919369" y="3132595"/>
            <a:ext cx="652120" cy="652121"/>
            <a:chOff x="0" y="0"/>
            <a:chExt cx="652119" cy="652119"/>
          </a:xfrm>
        </p:grpSpPr>
        <p:sp>
          <p:nvSpPr>
            <p:cNvPr id="1338" name="Circle"/>
            <p:cNvSpPr/>
            <p:nvPr/>
          </p:nvSpPr>
          <p:spPr>
            <a:xfrm>
              <a:off x="0" y="0"/>
              <a:ext cx="652120" cy="652120"/>
            </a:xfrm>
            <a:prstGeom prst="ellipse">
              <a:avLst/>
            </a:prstGeom>
            <a:gradFill flip="none" rotWithShape="1">
              <a:gsLst>
                <a:gs pos="0">
                  <a:srgbClr val="3197E0"/>
                </a:gs>
                <a:gs pos="100000">
                  <a:srgbClr val="3197E0">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39" name="All about Customers"/>
            <p:cNvSpPr txBox="1"/>
            <p:nvPr/>
          </p:nvSpPr>
          <p:spPr>
            <a:xfrm>
              <a:off x="55983" y="222320"/>
              <a:ext cx="540154"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Cleanse </a:t>
              </a:r>
            </a:p>
          </p:txBody>
        </p:sp>
      </p:grpSp>
      <p:grpSp>
        <p:nvGrpSpPr>
          <p:cNvPr id="1343" name="Group"/>
          <p:cNvGrpSpPr/>
          <p:nvPr/>
        </p:nvGrpSpPr>
        <p:grpSpPr>
          <a:xfrm>
            <a:off x="6764954" y="3131919"/>
            <a:ext cx="652120" cy="652121"/>
            <a:chOff x="0" y="0"/>
            <a:chExt cx="652119" cy="652119"/>
          </a:xfrm>
        </p:grpSpPr>
        <p:sp>
          <p:nvSpPr>
            <p:cNvPr id="1341" name="Circle"/>
            <p:cNvSpPr/>
            <p:nvPr/>
          </p:nvSpPr>
          <p:spPr>
            <a:xfrm>
              <a:off x="0" y="0"/>
              <a:ext cx="652120" cy="652120"/>
            </a:xfrm>
            <a:prstGeom prst="ellipse">
              <a:avLst/>
            </a:prstGeom>
            <a:gradFill flip="none" rotWithShape="1">
              <a:gsLst>
                <a:gs pos="0">
                  <a:srgbClr val="3197E0"/>
                </a:gs>
                <a:gs pos="100000">
                  <a:srgbClr val="3197E0">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42" name="All about Customers"/>
            <p:cNvSpPr txBox="1"/>
            <p:nvPr/>
          </p:nvSpPr>
          <p:spPr>
            <a:xfrm>
              <a:off x="64819" y="222320"/>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Maintain </a:t>
              </a:r>
            </a:p>
          </p:txBody>
        </p:sp>
      </p:grpSp>
      <p:grpSp>
        <p:nvGrpSpPr>
          <p:cNvPr id="1346" name="Group"/>
          <p:cNvGrpSpPr/>
          <p:nvPr/>
        </p:nvGrpSpPr>
        <p:grpSpPr>
          <a:xfrm>
            <a:off x="7610539" y="3131919"/>
            <a:ext cx="652120" cy="652121"/>
            <a:chOff x="0" y="0"/>
            <a:chExt cx="652119" cy="652119"/>
          </a:xfrm>
        </p:grpSpPr>
        <p:sp>
          <p:nvSpPr>
            <p:cNvPr id="1344" name="Circle"/>
            <p:cNvSpPr/>
            <p:nvPr/>
          </p:nvSpPr>
          <p:spPr>
            <a:xfrm>
              <a:off x="0" y="0"/>
              <a:ext cx="652120" cy="652120"/>
            </a:xfrm>
            <a:prstGeom prst="ellipse">
              <a:avLst/>
            </a:prstGeom>
            <a:gradFill flip="none" rotWithShape="1">
              <a:gsLst>
                <a:gs pos="0">
                  <a:srgbClr val="3197E0"/>
                </a:gs>
                <a:gs pos="100000">
                  <a:srgbClr val="3197E0">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45" name="All about Customers"/>
            <p:cNvSpPr txBox="1"/>
            <p:nvPr/>
          </p:nvSpPr>
          <p:spPr>
            <a:xfrm>
              <a:off x="67042" y="227851"/>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Migrate </a:t>
              </a:r>
            </a:p>
          </p:txBody>
        </p:sp>
      </p:grpSp>
      <p:sp>
        <p:nvSpPr>
          <p:cNvPr id="1347" name="Arrow"/>
          <p:cNvSpPr/>
          <p:nvPr/>
        </p:nvSpPr>
        <p:spPr>
          <a:xfrm>
            <a:off x="3920494" y="4274745"/>
            <a:ext cx="432523" cy="432524"/>
          </a:xfrm>
          <a:prstGeom prst="rightArrow">
            <a:avLst>
              <a:gd name="adj1" fmla="val 32000"/>
              <a:gd name="adj2" fmla="val 64000"/>
            </a:avLst>
          </a:prstGeom>
          <a:solidFill>
            <a:srgbClr val="000000"/>
          </a:solidFill>
          <a:ln w="25400">
            <a:solidFill>
              <a:srgbClr val="000000"/>
            </a:solidFill>
          </a:ln>
        </p:spPr>
        <p:txBody>
          <a:bodyPr lIns="45718" tIns="45718" rIns="45718" bIns="45718" anchor="ctr"/>
          <a:lstStyle/>
          <a:p>
            <a:endParaRPr/>
          </a:p>
        </p:txBody>
      </p:sp>
      <p:sp>
        <p:nvSpPr>
          <p:cNvPr id="1348" name="Rounded Rectangle"/>
          <p:cNvSpPr/>
          <p:nvPr/>
        </p:nvSpPr>
        <p:spPr>
          <a:xfrm>
            <a:off x="4458502" y="3987485"/>
            <a:ext cx="4367118" cy="948679"/>
          </a:xfrm>
          <a:prstGeom prst="roundRect">
            <a:avLst>
              <a:gd name="adj" fmla="val 2008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349" name="Objective"/>
          <p:cNvSpPr txBox="1"/>
          <p:nvPr/>
        </p:nvSpPr>
        <p:spPr>
          <a:xfrm>
            <a:off x="4565194" y="4006535"/>
            <a:ext cx="798395"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atin typeface="Helvetica Neue"/>
                <a:ea typeface="Helvetica Neue"/>
                <a:cs typeface="Helvetica Neue"/>
                <a:sym typeface="Helvetica Neue"/>
              </a:defRPr>
            </a:lvl1pPr>
          </a:lstStyle>
          <a:p>
            <a:r>
              <a:t>Customer Insights</a:t>
            </a:r>
          </a:p>
        </p:txBody>
      </p:sp>
      <p:sp>
        <p:nvSpPr>
          <p:cNvPr id="1350" name="Arrow"/>
          <p:cNvSpPr/>
          <p:nvPr/>
        </p:nvSpPr>
        <p:spPr>
          <a:xfrm>
            <a:off x="3920494" y="5378239"/>
            <a:ext cx="432523" cy="432524"/>
          </a:xfrm>
          <a:prstGeom prst="rightArrow">
            <a:avLst>
              <a:gd name="adj1" fmla="val 32000"/>
              <a:gd name="adj2" fmla="val 64000"/>
            </a:avLst>
          </a:prstGeom>
          <a:solidFill>
            <a:srgbClr val="000000"/>
          </a:solidFill>
          <a:ln w="25400">
            <a:solidFill>
              <a:srgbClr val="000000"/>
            </a:solidFill>
          </a:ln>
        </p:spPr>
        <p:txBody>
          <a:bodyPr lIns="45718" tIns="45718" rIns="45718" bIns="45718" anchor="ctr"/>
          <a:lstStyle/>
          <a:p>
            <a:endParaRPr/>
          </a:p>
        </p:txBody>
      </p:sp>
      <p:sp>
        <p:nvSpPr>
          <p:cNvPr id="1351" name="Rounded Rectangle"/>
          <p:cNvSpPr/>
          <p:nvPr/>
        </p:nvSpPr>
        <p:spPr>
          <a:xfrm>
            <a:off x="4458502" y="5038144"/>
            <a:ext cx="4367118" cy="948680"/>
          </a:xfrm>
          <a:prstGeom prst="roundRect">
            <a:avLst>
              <a:gd name="adj" fmla="val 20081"/>
            </a:avLst>
          </a:prstGeom>
          <a:solidFill>
            <a:srgbClr val="CBCBCB"/>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352" name="Objective"/>
          <p:cNvSpPr txBox="1"/>
          <p:nvPr/>
        </p:nvSpPr>
        <p:spPr>
          <a:xfrm>
            <a:off x="4469188" y="5085520"/>
            <a:ext cx="111614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atin typeface="Helvetica Neue"/>
                <a:ea typeface="Helvetica Neue"/>
                <a:cs typeface="Helvetica Neue"/>
                <a:sym typeface="Helvetica Neue"/>
              </a:defRPr>
            </a:lvl1pPr>
          </a:lstStyle>
          <a:p>
            <a:r>
              <a:t>Customer Experience</a:t>
            </a:r>
          </a:p>
        </p:txBody>
      </p:sp>
      <p:grpSp>
        <p:nvGrpSpPr>
          <p:cNvPr id="1355" name="Group"/>
          <p:cNvGrpSpPr/>
          <p:nvPr/>
        </p:nvGrpSpPr>
        <p:grpSpPr>
          <a:xfrm>
            <a:off x="5075992" y="4196968"/>
            <a:ext cx="652121" cy="652120"/>
            <a:chOff x="0" y="0"/>
            <a:chExt cx="652119" cy="652119"/>
          </a:xfrm>
        </p:grpSpPr>
        <p:sp>
          <p:nvSpPr>
            <p:cNvPr id="1353" name="Circle"/>
            <p:cNvSpPr/>
            <p:nvPr/>
          </p:nvSpPr>
          <p:spPr>
            <a:xfrm>
              <a:off x="0" y="0"/>
              <a:ext cx="652120" cy="652120"/>
            </a:xfrm>
            <a:prstGeom prst="ellipse">
              <a:avLst/>
            </a:prstGeom>
            <a:gradFill flip="none" rotWithShape="1">
              <a:gsLst>
                <a:gs pos="0">
                  <a:srgbClr val="3484C9"/>
                </a:gs>
                <a:gs pos="100000">
                  <a:srgbClr val="3484C9">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54" name="All about Customers"/>
            <p:cNvSpPr txBox="1"/>
            <p:nvPr/>
          </p:nvSpPr>
          <p:spPr>
            <a:xfrm>
              <a:off x="55983" y="88513"/>
              <a:ext cx="540153" cy="44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800" b="1">
                  <a:solidFill>
                    <a:srgbClr val="FFFFFF"/>
                  </a:solidFill>
                </a:defRPr>
              </a:lvl1pPr>
            </a:lstStyle>
            <a:p>
              <a:r>
                <a:t>Survey and Respond </a:t>
              </a:r>
            </a:p>
          </p:txBody>
        </p:sp>
      </p:grpSp>
      <p:grpSp>
        <p:nvGrpSpPr>
          <p:cNvPr id="1358" name="Group"/>
          <p:cNvGrpSpPr/>
          <p:nvPr/>
        </p:nvGrpSpPr>
        <p:grpSpPr>
          <a:xfrm>
            <a:off x="5919369" y="4196968"/>
            <a:ext cx="652120" cy="652120"/>
            <a:chOff x="0" y="0"/>
            <a:chExt cx="652119" cy="652119"/>
          </a:xfrm>
        </p:grpSpPr>
        <p:sp>
          <p:nvSpPr>
            <p:cNvPr id="1356" name="Circle"/>
            <p:cNvSpPr/>
            <p:nvPr/>
          </p:nvSpPr>
          <p:spPr>
            <a:xfrm>
              <a:off x="0" y="0"/>
              <a:ext cx="652120" cy="652120"/>
            </a:xfrm>
            <a:prstGeom prst="ellipse">
              <a:avLst/>
            </a:prstGeom>
            <a:gradFill flip="none" rotWithShape="1">
              <a:gsLst>
                <a:gs pos="0">
                  <a:srgbClr val="3484C9"/>
                </a:gs>
                <a:gs pos="100000">
                  <a:srgbClr val="3484C9">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57" name="All about Customers"/>
            <p:cNvSpPr txBox="1"/>
            <p:nvPr/>
          </p:nvSpPr>
          <p:spPr>
            <a:xfrm>
              <a:off x="55983" y="222320"/>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Analyse </a:t>
              </a:r>
            </a:p>
          </p:txBody>
        </p:sp>
      </p:grpSp>
      <p:grpSp>
        <p:nvGrpSpPr>
          <p:cNvPr id="1361" name="Group"/>
          <p:cNvGrpSpPr/>
          <p:nvPr/>
        </p:nvGrpSpPr>
        <p:grpSpPr>
          <a:xfrm>
            <a:off x="6764954" y="4196968"/>
            <a:ext cx="652120" cy="652120"/>
            <a:chOff x="0" y="0"/>
            <a:chExt cx="652119" cy="652119"/>
          </a:xfrm>
        </p:grpSpPr>
        <p:sp>
          <p:nvSpPr>
            <p:cNvPr id="1359" name="Circle"/>
            <p:cNvSpPr/>
            <p:nvPr/>
          </p:nvSpPr>
          <p:spPr>
            <a:xfrm>
              <a:off x="0" y="0"/>
              <a:ext cx="652120" cy="652120"/>
            </a:xfrm>
            <a:prstGeom prst="ellipse">
              <a:avLst/>
            </a:prstGeom>
            <a:gradFill flip="none" rotWithShape="1">
              <a:gsLst>
                <a:gs pos="0">
                  <a:srgbClr val="3484C9"/>
                </a:gs>
                <a:gs pos="100000">
                  <a:srgbClr val="3484C9">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60" name="All about Customers"/>
            <p:cNvSpPr txBox="1"/>
            <p:nvPr/>
          </p:nvSpPr>
          <p:spPr>
            <a:xfrm>
              <a:off x="47147" y="222320"/>
              <a:ext cx="540153"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Report </a:t>
              </a:r>
            </a:p>
          </p:txBody>
        </p:sp>
      </p:grpSp>
      <p:grpSp>
        <p:nvGrpSpPr>
          <p:cNvPr id="1364" name="Group"/>
          <p:cNvGrpSpPr/>
          <p:nvPr/>
        </p:nvGrpSpPr>
        <p:grpSpPr>
          <a:xfrm>
            <a:off x="7610539" y="4186789"/>
            <a:ext cx="652120" cy="652120"/>
            <a:chOff x="0" y="0"/>
            <a:chExt cx="652119" cy="652119"/>
          </a:xfrm>
        </p:grpSpPr>
        <p:sp>
          <p:nvSpPr>
            <p:cNvPr id="1362" name="Circle"/>
            <p:cNvSpPr/>
            <p:nvPr/>
          </p:nvSpPr>
          <p:spPr>
            <a:xfrm>
              <a:off x="0" y="0"/>
              <a:ext cx="652120" cy="652120"/>
            </a:xfrm>
            <a:prstGeom prst="ellipse">
              <a:avLst/>
            </a:prstGeom>
            <a:gradFill flip="none" rotWithShape="1">
              <a:gsLst>
                <a:gs pos="0">
                  <a:srgbClr val="3484C9"/>
                </a:gs>
                <a:gs pos="100000">
                  <a:srgbClr val="3484C9">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63" name="All about Customers"/>
            <p:cNvSpPr txBox="1"/>
            <p:nvPr/>
          </p:nvSpPr>
          <p:spPr>
            <a:xfrm>
              <a:off x="54342" y="194876"/>
              <a:ext cx="540153" cy="2623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800" b="1">
                  <a:solidFill>
                    <a:srgbClr val="FFFFFF"/>
                  </a:solidFill>
                </a:defRPr>
              </a:lvl1pPr>
            </a:lstStyle>
            <a:p>
              <a:r>
                <a:t>ImplementChange</a:t>
              </a:r>
            </a:p>
          </p:txBody>
        </p:sp>
      </p:grpSp>
      <p:grpSp>
        <p:nvGrpSpPr>
          <p:cNvPr id="1367" name="Group"/>
          <p:cNvGrpSpPr/>
          <p:nvPr/>
        </p:nvGrpSpPr>
        <p:grpSpPr>
          <a:xfrm>
            <a:off x="5897302" y="5268441"/>
            <a:ext cx="690221" cy="652120"/>
            <a:chOff x="0" y="0"/>
            <a:chExt cx="690219" cy="652119"/>
          </a:xfrm>
        </p:grpSpPr>
        <p:sp>
          <p:nvSpPr>
            <p:cNvPr id="1365" name="Circle"/>
            <p:cNvSpPr/>
            <p:nvPr/>
          </p:nvSpPr>
          <p:spPr>
            <a:xfrm>
              <a:off x="23425" y="0"/>
              <a:ext cx="652121" cy="652120"/>
            </a:xfrm>
            <a:prstGeom prst="ellipse">
              <a:avLst/>
            </a:prstGeom>
            <a:gradFill flip="none" rotWithShape="1">
              <a:gsLst>
                <a:gs pos="0">
                  <a:srgbClr val="37A8FA"/>
                </a:gs>
                <a:gs pos="100000">
                  <a:srgbClr val="37A8FA">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66" name="All about Customers"/>
            <p:cNvSpPr txBox="1"/>
            <p:nvPr/>
          </p:nvSpPr>
          <p:spPr>
            <a:xfrm>
              <a:off x="0" y="219096"/>
              <a:ext cx="690220"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solidFill>
                    <a:srgbClr val="FFFFFF"/>
                  </a:solidFill>
                </a:defRPr>
              </a:lvl1pPr>
            </a:lstStyle>
            <a:p>
              <a:r>
                <a:t>Communicate </a:t>
              </a:r>
            </a:p>
          </p:txBody>
        </p:sp>
      </p:grpSp>
      <p:grpSp>
        <p:nvGrpSpPr>
          <p:cNvPr id="1370" name="Group"/>
          <p:cNvGrpSpPr/>
          <p:nvPr/>
        </p:nvGrpSpPr>
        <p:grpSpPr>
          <a:xfrm>
            <a:off x="6745904" y="5268441"/>
            <a:ext cx="690220" cy="652120"/>
            <a:chOff x="0" y="0"/>
            <a:chExt cx="690219" cy="652119"/>
          </a:xfrm>
        </p:grpSpPr>
        <p:sp>
          <p:nvSpPr>
            <p:cNvPr id="1368" name="Circle"/>
            <p:cNvSpPr/>
            <p:nvPr/>
          </p:nvSpPr>
          <p:spPr>
            <a:xfrm>
              <a:off x="19050" y="0"/>
              <a:ext cx="652120" cy="652120"/>
            </a:xfrm>
            <a:prstGeom prst="ellipse">
              <a:avLst/>
            </a:prstGeom>
            <a:gradFill flip="none" rotWithShape="1">
              <a:gsLst>
                <a:gs pos="0">
                  <a:srgbClr val="37A8FA"/>
                </a:gs>
                <a:gs pos="100000">
                  <a:srgbClr val="37A8FA">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69" name="All about Customers"/>
            <p:cNvSpPr txBox="1"/>
            <p:nvPr/>
          </p:nvSpPr>
          <p:spPr>
            <a:xfrm>
              <a:off x="0" y="227558"/>
              <a:ext cx="690220"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Serve</a:t>
              </a:r>
            </a:p>
          </p:txBody>
        </p:sp>
      </p:grpSp>
      <p:sp>
        <p:nvSpPr>
          <p:cNvPr id="1371" name="Circle"/>
          <p:cNvSpPr/>
          <p:nvPr/>
        </p:nvSpPr>
        <p:spPr>
          <a:xfrm>
            <a:off x="7610539" y="5268441"/>
            <a:ext cx="652120" cy="652120"/>
          </a:xfrm>
          <a:prstGeom prst="ellipse">
            <a:avLst/>
          </a:prstGeom>
          <a:gradFill>
            <a:gsLst>
              <a:gs pos="0">
                <a:srgbClr val="37A8FA"/>
              </a:gs>
              <a:gs pos="100000">
                <a:srgbClr val="37A8FA">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72" name="All about Customers"/>
          <p:cNvSpPr txBox="1"/>
          <p:nvPr/>
        </p:nvSpPr>
        <p:spPr>
          <a:xfrm>
            <a:off x="7591489" y="5496000"/>
            <a:ext cx="690220" cy="20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FFFFFF"/>
                </a:solidFill>
              </a:defRPr>
            </a:lvl1pPr>
          </a:lstStyle>
          <a:p>
            <a:r>
              <a:t>Sell</a:t>
            </a:r>
          </a:p>
        </p:txBody>
      </p:sp>
      <p:grpSp>
        <p:nvGrpSpPr>
          <p:cNvPr id="1375" name="Group"/>
          <p:cNvGrpSpPr/>
          <p:nvPr/>
        </p:nvGrpSpPr>
        <p:grpSpPr>
          <a:xfrm>
            <a:off x="5027258" y="5268441"/>
            <a:ext cx="690220" cy="652120"/>
            <a:chOff x="0" y="0"/>
            <a:chExt cx="690219" cy="652119"/>
          </a:xfrm>
        </p:grpSpPr>
        <p:sp>
          <p:nvSpPr>
            <p:cNvPr id="1373" name="Circle"/>
            <p:cNvSpPr/>
            <p:nvPr/>
          </p:nvSpPr>
          <p:spPr>
            <a:xfrm>
              <a:off x="28575" y="0"/>
              <a:ext cx="652120" cy="652120"/>
            </a:xfrm>
            <a:prstGeom prst="ellipse">
              <a:avLst/>
            </a:prstGeom>
            <a:gradFill flip="none" rotWithShape="1">
              <a:gsLst>
                <a:gs pos="0">
                  <a:srgbClr val="37A8FA"/>
                </a:gs>
                <a:gs pos="100000">
                  <a:srgbClr val="37A8FA">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74" name="All about Customers"/>
            <p:cNvSpPr txBox="1"/>
            <p:nvPr/>
          </p:nvSpPr>
          <p:spPr>
            <a:xfrm>
              <a:off x="0" y="227558"/>
              <a:ext cx="690220"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Design</a:t>
              </a:r>
            </a:p>
          </p:txBody>
        </p:sp>
      </p:grpSp>
      <p:grpSp>
        <p:nvGrpSpPr>
          <p:cNvPr id="1380" name="Group"/>
          <p:cNvGrpSpPr/>
          <p:nvPr/>
        </p:nvGrpSpPr>
        <p:grpSpPr>
          <a:xfrm>
            <a:off x="347809" y="364740"/>
            <a:ext cx="852495" cy="1096845"/>
            <a:chOff x="0" y="0"/>
            <a:chExt cx="852493" cy="1096843"/>
          </a:xfrm>
        </p:grpSpPr>
        <p:grpSp>
          <p:nvGrpSpPr>
            <p:cNvPr id="1378" name="Group"/>
            <p:cNvGrpSpPr/>
            <p:nvPr/>
          </p:nvGrpSpPr>
          <p:grpSpPr>
            <a:xfrm>
              <a:off x="0" y="-1"/>
              <a:ext cx="852494" cy="800911"/>
              <a:chOff x="0" y="0"/>
              <a:chExt cx="852493" cy="800909"/>
            </a:xfrm>
          </p:grpSpPr>
          <p:sp>
            <p:nvSpPr>
              <p:cNvPr id="1376" name="Rounded Rectangle"/>
              <p:cNvSpPr/>
              <p:nvPr/>
            </p:nvSpPr>
            <p:spPr>
              <a:xfrm rot="18900000">
                <a:off x="143082" y="117290"/>
                <a:ext cx="566330" cy="566329"/>
              </a:xfrm>
              <a:prstGeom prst="roundRect">
                <a:avLst>
                  <a:gd name="adj" fmla="val 15000"/>
                </a:avLst>
              </a:pr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77" name="Availability"/>
              <p:cNvSpPr txBox="1"/>
              <p:nvPr/>
            </p:nvSpPr>
            <p:spPr>
              <a:xfrm>
                <a:off x="0" y="343988"/>
                <a:ext cx="852494" cy="112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defRPr sz="800" b="1" cap="all">
                    <a:solidFill>
                      <a:srgbClr val="FFFFFF"/>
                    </a:solidFill>
                    <a:latin typeface="Helvetica Neue"/>
                    <a:ea typeface="Helvetica Neue"/>
                    <a:cs typeface="Helvetica Neue"/>
                    <a:sym typeface="Helvetica Neue"/>
                  </a:defRPr>
                </a:lvl1pPr>
              </a:lstStyle>
              <a:p>
                <a:r>
                  <a:t>Availability</a:t>
                </a:r>
              </a:p>
            </p:txBody>
          </p:sp>
        </p:grpSp>
        <p:sp>
          <p:nvSpPr>
            <p:cNvPr id="1379" name="Objective"/>
            <p:cNvSpPr txBox="1"/>
            <p:nvPr/>
          </p:nvSpPr>
          <p:spPr>
            <a:xfrm>
              <a:off x="61630" y="820759"/>
              <a:ext cx="729234"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
        <p:nvSpPr>
          <p:cNvPr id="1381" name="Circle"/>
          <p:cNvSpPr/>
          <p:nvPr/>
        </p:nvSpPr>
        <p:spPr>
          <a:xfrm>
            <a:off x="7982767" y="2092163"/>
            <a:ext cx="652121" cy="652121"/>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82" name="All about Customers"/>
          <p:cNvSpPr txBox="1"/>
          <p:nvPr/>
        </p:nvSpPr>
        <p:spPr>
          <a:xfrm>
            <a:off x="8049490" y="2441388"/>
            <a:ext cx="518676" cy="20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600" b="1">
                <a:solidFill>
                  <a:srgbClr val="FFFFFF"/>
                </a:solidFill>
              </a:defRPr>
            </a:lvl1pPr>
          </a:lstStyle>
          <a:p>
            <a:r>
              <a:t>Communities </a:t>
            </a:r>
          </a:p>
        </p:txBody>
      </p:sp>
      <p:grpSp>
        <p:nvGrpSpPr>
          <p:cNvPr id="1391" name="Group"/>
          <p:cNvGrpSpPr/>
          <p:nvPr/>
        </p:nvGrpSpPr>
        <p:grpSpPr>
          <a:xfrm>
            <a:off x="8121803" y="2162831"/>
            <a:ext cx="374049" cy="306063"/>
            <a:chOff x="0" y="0"/>
            <a:chExt cx="374047" cy="306061"/>
          </a:xfrm>
        </p:grpSpPr>
        <p:grpSp>
          <p:nvGrpSpPr>
            <p:cNvPr id="1386" name="Group"/>
            <p:cNvGrpSpPr/>
            <p:nvPr/>
          </p:nvGrpSpPr>
          <p:grpSpPr>
            <a:xfrm>
              <a:off x="0" y="-1"/>
              <a:ext cx="204859" cy="254325"/>
              <a:chOff x="0" y="0"/>
              <a:chExt cx="204858" cy="254323"/>
            </a:xfrm>
          </p:grpSpPr>
          <p:sp>
            <p:nvSpPr>
              <p:cNvPr id="1383" name="Shape"/>
              <p:cNvSpPr/>
              <p:nvPr/>
            </p:nvSpPr>
            <p:spPr>
              <a:xfrm>
                <a:off x="36520" y="-1"/>
                <a:ext cx="131812" cy="173570"/>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84" name="Shape"/>
              <p:cNvSpPr/>
              <p:nvPr/>
            </p:nvSpPr>
            <p:spPr>
              <a:xfrm>
                <a:off x="-1" y="169770"/>
                <a:ext cx="204860" cy="84517"/>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85" name="Shape"/>
              <p:cNvSpPr/>
              <p:nvPr/>
            </p:nvSpPr>
            <p:spPr>
              <a:xfrm>
                <a:off x="86911" y="173482"/>
                <a:ext cx="31027" cy="80842"/>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390" name="Group"/>
            <p:cNvGrpSpPr/>
            <p:nvPr/>
          </p:nvGrpSpPr>
          <p:grpSpPr>
            <a:xfrm>
              <a:off x="177319" y="58824"/>
              <a:ext cx="196729" cy="247238"/>
              <a:chOff x="0" y="0"/>
              <a:chExt cx="196728" cy="247237"/>
            </a:xfrm>
          </p:grpSpPr>
          <p:sp>
            <p:nvSpPr>
              <p:cNvPr id="1387" name="Shape"/>
              <p:cNvSpPr/>
              <p:nvPr/>
            </p:nvSpPr>
            <p:spPr>
              <a:xfrm>
                <a:off x="35144" y="0"/>
                <a:ext cx="127773" cy="1721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88" name="Shape"/>
              <p:cNvSpPr/>
              <p:nvPr/>
            </p:nvSpPr>
            <p:spPr>
              <a:xfrm>
                <a:off x="37019" y="25565"/>
                <a:ext cx="124017" cy="145316"/>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389" name="Shape"/>
              <p:cNvSpPr/>
              <p:nvPr/>
            </p:nvSpPr>
            <p:spPr>
              <a:xfrm>
                <a:off x="0" y="165547"/>
                <a:ext cx="196729" cy="81691"/>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Rectangle"/>
          <p:cNvSpPr/>
          <p:nvPr/>
        </p:nvSpPr>
        <p:spPr>
          <a:xfrm>
            <a:off x="-8286" y="301027"/>
            <a:ext cx="9160572" cy="78541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394" name="Rounded Rectangle"/>
          <p:cNvSpPr/>
          <p:nvPr/>
        </p:nvSpPr>
        <p:spPr>
          <a:xfrm>
            <a:off x="5074821" y="406278"/>
            <a:ext cx="3775243" cy="887986"/>
          </a:xfrm>
          <a:prstGeom prst="roundRect">
            <a:avLst>
              <a:gd name="adj" fmla="val 21453"/>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395" name="Rectangle"/>
          <p:cNvSpPr/>
          <p:nvPr/>
        </p:nvSpPr>
        <p:spPr>
          <a:xfrm>
            <a:off x="-8286" y="5728744"/>
            <a:ext cx="9160572" cy="483909"/>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396" name="Rounded Rectangle"/>
          <p:cNvSpPr/>
          <p:nvPr/>
        </p:nvSpPr>
        <p:spPr>
          <a:xfrm>
            <a:off x="2376246" y="509182"/>
            <a:ext cx="1820653" cy="485873"/>
          </a:xfrm>
          <a:prstGeom prst="roundRect">
            <a:avLst>
              <a:gd name="adj" fmla="val 36298"/>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397" name="Circle"/>
          <p:cNvSpPr/>
          <p:nvPr/>
        </p:nvSpPr>
        <p:spPr>
          <a:xfrm>
            <a:off x="1989040" y="381644"/>
            <a:ext cx="727384" cy="727384"/>
          </a:xfrm>
          <a:prstGeom prst="ellipse">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398" name="Customer Expectation"/>
          <p:cNvSpPr txBox="1"/>
          <p:nvPr/>
        </p:nvSpPr>
        <p:spPr>
          <a:xfrm>
            <a:off x="2015176" y="617538"/>
            <a:ext cx="675113" cy="255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399" name="Channel history and details recognised."/>
          <p:cNvSpPr txBox="1"/>
          <p:nvPr/>
        </p:nvSpPr>
        <p:spPr>
          <a:xfrm>
            <a:off x="2807886" y="514772"/>
            <a:ext cx="1379143" cy="46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100"/>
              </a:spcBef>
              <a:defRPr sz="900" b="1">
                <a:solidFill>
                  <a:srgbClr val="3899DC"/>
                </a:solidFill>
                <a:latin typeface="Helvetica Neue"/>
                <a:ea typeface="Helvetica Neue"/>
                <a:cs typeface="Helvetica Neue"/>
                <a:sym typeface="Helvetica Neue"/>
              </a:defRPr>
            </a:lvl1pPr>
          </a:lstStyle>
          <a:p>
            <a:r>
              <a:t>My previous interaction history, regardless of channel is recorded. </a:t>
            </a:r>
          </a:p>
        </p:txBody>
      </p:sp>
      <p:sp>
        <p:nvSpPr>
          <p:cNvPr id="1400" name="To create an omni-channel customer experience, Watercare needs to enable customers to transition, ‘seamlessly’ from one channel to another, so they can transact utilising, ‘frictionless’ processes."/>
          <p:cNvSpPr txBox="1"/>
          <p:nvPr/>
        </p:nvSpPr>
        <p:spPr>
          <a:xfrm>
            <a:off x="5214152" y="457564"/>
            <a:ext cx="3496580" cy="785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84200">
              <a:defRPr sz="1100">
                <a:latin typeface="Helvetica Neue Light"/>
                <a:ea typeface="Helvetica Neue Light"/>
                <a:cs typeface="Helvetica Neue Light"/>
                <a:sym typeface="Helvetica Neue Light"/>
              </a:defRPr>
            </a:lvl1pPr>
          </a:lstStyle>
          <a:p>
            <a:r>
              <a:t>To create an omni-channel customer experience, Watercare needs to enable customers to transition, ‘seamlessly’ from one channel to another, so they can transact utilising, ‘frictionless’ processes.</a:t>
            </a:r>
          </a:p>
        </p:txBody>
      </p:sp>
      <p:sp>
        <p:nvSpPr>
          <p:cNvPr id="1401" name="Co-design journeys with customers, so we can tailor our service experience to their expectations."/>
          <p:cNvSpPr txBox="1">
            <a:spLocks noGrp="1"/>
          </p:cNvSpPr>
          <p:nvPr>
            <p:ph type="title"/>
          </p:nvPr>
        </p:nvSpPr>
        <p:spPr>
          <a:xfrm>
            <a:off x="1204067" y="-4241"/>
            <a:ext cx="6735866" cy="301117"/>
          </a:xfrm>
          <a:prstGeom prst="rect">
            <a:avLst/>
          </a:prstGeom>
        </p:spPr>
        <p:txBody>
          <a:bodyPr/>
          <a:lstStyle>
            <a:lvl1pPr algn="l">
              <a:defRPr sz="1100" b="0">
                <a:latin typeface="Arial Rounded MT Bold"/>
                <a:ea typeface="Arial Rounded MT Bold"/>
                <a:cs typeface="Arial Rounded MT Bold"/>
                <a:sym typeface="Arial Rounded MT Bold"/>
              </a:defRPr>
            </a:lvl1pPr>
          </a:lstStyle>
          <a:p>
            <a:r>
              <a:t>Co-design journeys with customers to create relevant and personalised customer experiences. </a:t>
            </a:r>
          </a:p>
        </p:txBody>
      </p:sp>
      <p:sp>
        <p:nvSpPr>
          <p:cNvPr id="1402" name="Slide Number"/>
          <p:cNvSpPr txBox="1">
            <a:spLocks noGrp="1"/>
          </p:cNvSpPr>
          <p:nvPr>
            <p:ph type="sldNum" sz="quarter" idx="2"/>
          </p:nvPr>
        </p:nvSpPr>
        <p:spPr>
          <a:xfrm>
            <a:off x="12554821" y="9552916"/>
            <a:ext cx="274142" cy="279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lstStyle/>
          <a:p>
            <a:fld id="{86CB4B4D-7CA3-9044-876B-883B54F8677D}" type="slidenum">
              <a:t>32</a:t>
            </a:fld>
            <a:endParaRPr/>
          </a:p>
        </p:txBody>
      </p:sp>
      <p:sp>
        <p:nvSpPr>
          <p:cNvPr id="1403" name="Rounded Rectangle"/>
          <p:cNvSpPr/>
          <p:nvPr/>
        </p:nvSpPr>
        <p:spPr>
          <a:xfrm>
            <a:off x="5114918" y="2048179"/>
            <a:ext cx="3695049" cy="1349290"/>
          </a:xfrm>
          <a:prstGeom prst="roundRect">
            <a:avLst>
              <a:gd name="adj" fmla="val 8275"/>
            </a:avLst>
          </a:prstGeom>
          <a:ln w="12700">
            <a:solidFill>
              <a:srgbClr val="999999"/>
            </a:solidFill>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04" name="Customer communication channels and tools to consider:"/>
          <p:cNvSpPr txBox="1"/>
          <p:nvPr/>
        </p:nvSpPr>
        <p:spPr>
          <a:xfrm>
            <a:off x="5318657" y="2153853"/>
            <a:ext cx="2707160" cy="13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3899DC"/>
                </a:solidFill>
                <a:latin typeface="Helvetica Neue"/>
                <a:ea typeface="Helvetica Neue"/>
                <a:cs typeface="Helvetica Neue"/>
                <a:sym typeface="Helvetica Neue"/>
              </a:defRPr>
            </a:lvl1pPr>
          </a:lstStyle>
          <a:p>
            <a:r>
              <a:t>Digital channels to consider:</a:t>
            </a:r>
          </a:p>
        </p:txBody>
      </p:sp>
      <p:sp>
        <p:nvSpPr>
          <p:cNvPr id="1405" name="Oval"/>
          <p:cNvSpPr/>
          <p:nvPr/>
        </p:nvSpPr>
        <p:spPr>
          <a:xfrm>
            <a:off x="5312702" y="2395168"/>
            <a:ext cx="527585" cy="519384"/>
          </a:xfrm>
          <a:prstGeom prst="ellipse">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06" name="Shape"/>
          <p:cNvSpPr/>
          <p:nvPr/>
        </p:nvSpPr>
        <p:spPr>
          <a:xfrm>
            <a:off x="5381884" y="2522390"/>
            <a:ext cx="389216" cy="257142"/>
          </a:xfrm>
          <a:custGeom>
            <a:avLst/>
            <a:gdLst/>
            <a:ahLst/>
            <a:cxnLst>
              <a:cxn ang="0">
                <a:pos x="wd2" y="hd2"/>
              </a:cxn>
              <a:cxn ang="5400000">
                <a:pos x="wd2" y="hd2"/>
              </a:cxn>
              <a:cxn ang="10800000">
                <a:pos x="wd2" y="hd2"/>
              </a:cxn>
              <a:cxn ang="16200000">
                <a:pos x="wd2" y="hd2"/>
              </a:cxn>
            </a:cxnLst>
            <a:rect l="0" t="0" r="r" b="b"/>
            <a:pathLst>
              <a:path w="20797" h="21600" extrusionOk="0">
                <a:moveTo>
                  <a:pt x="10341" y="0"/>
                </a:moveTo>
                <a:cubicBezTo>
                  <a:pt x="8761" y="0"/>
                  <a:pt x="7181" y="947"/>
                  <a:pt x="5975" y="2842"/>
                </a:cubicBezTo>
                <a:cubicBezTo>
                  <a:pt x="5334" y="3851"/>
                  <a:pt x="4869" y="5029"/>
                  <a:pt x="4568" y="6282"/>
                </a:cubicBezTo>
                <a:cubicBezTo>
                  <a:pt x="3362" y="5978"/>
                  <a:pt x="2084" y="6548"/>
                  <a:pt x="1154" y="8010"/>
                </a:cubicBezTo>
                <a:cubicBezTo>
                  <a:pt x="-385" y="10429"/>
                  <a:pt x="-385" y="14354"/>
                  <a:pt x="1154" y="16773"/>
                </a:cubicBezTo>
                <a:cubicBezTo>
                  <a:pt x="2066" y="18207"/>
                  <a:pt x="3315" y="18785"/>
                  <a:pt x="4500" y="18519"/>
                </a:cubicBezTo>
                <a:lnTo>
                  <a:pt x="2538" y="21600"/>
                </a:lnTo>
                <a:lnTo>
                  <a:pt x="8193" y="18798"/>
                </a:lnTo>
                <a:cubicBezTo>
                  <a:pt x="10145" y="19936"/>
                  <a:pt x="12384" y="19473"/>
                  <a:pt x="14096" y="17404"/>
                </a:cubicBezTo>
                <a:cubicBezTo>
                  <a:pt x="15763" y="19207"/>
                  <a:pt x="18061" y="18947"/>
                  <a:pt x="19543" y="16617"/>
                </a:cubicBezTo>
                <a:cubicBezTo>
                  <a:pt x="21215" y="13989"/>
                  <a:pt x="21215" y="9729"/>
                  <a:pt x="19543" y="7102"/>
                </a:cubicBezTo>
                <a:cubicBezTo>
                  <a:pt x="18530" y="5508"/>
                  <a:pt x="17134" y="4887"/>
                  <a:pt x="15820" y="5226"/>
                </a:cubicBezTo>
                <a:cubicBezTo>
                  <a:pt x="15536" y="4368"/>
                  <a:pt x="15166" y="3563"/>
                  <a:pt x="14708" y="2842"/>
                </a:cubicBezTo>
                <a:cubicBezTo>
                  <a:pt x="13502" y="947"/>
                  <a:pt x="11921" y="0"/>
                  <a:pt x="10341" y="0"/>
                </a:cubicBezTo>
                <a:close/>
                <a:moveTo>
                  <a:pt x="7627" y="9660"/>
                </a:moveTo>
                <a:cubicBezTo>
                  <a:pt x="7805" y="9660"/>
                  <a:pt x="7983" y="9767"/>
                  <a:pt x="8118" y="9980"/>
                </a:cubicBezTo>
                <a:cubicBezTo>
                  <a:pt x="8390" y="10407"/>
                  <a:pt x="8390" y="11098"/>
                  <a:pt x="8118" y="11524"/>
                </a:cubicBezTo>
                <a:cubicBezTo>
                  <a:pt x="7847" y="11951"/>
                  <a:pt x="7407" y="11951"/>
                  <a:pt x="7136" y="11524"/>
                </a:cubicBezTo>
                <a:cubicBezTo>
                  <a:pt x="6865" y="11098"/>
                  <a:pt x="6865" y="10407"/>
                  <a:pt x="7136" y="9980"/>
                </a:cubicBezTo>
                <a:cubicBezTo>
                  <a:pt x="7272" y="9767"/>
                  <a:pt x="7449" y="9660"/>
                  <a:pt x="7627" y="9660"/>
                </a:cubicBezTo>
                <a:close/>
                <a:moveTo>
                  <a:pt x="10399" y="9660"/>
                </a:moveTo>
                <a:cubicBezTo>
                  <a:pt x="10576" y="9660"/>
                  <a:pt x="10754" y="9767"/>
                  <a:pt x="10890" y="9980"/>
                </a:cubicBezTo>
                <a:cubicBezTo>
                  <a:pt x="11161" y="10407"/>
                  <a:pt x="11161" y="11098"/>
                  <a:pt x="10890" y="11524"/>
                </a:cubicBezTo>
                <a:cubicBezTo>
                  <a:pt x="10618" y="11951"/>
                  <a:pt x="10179" y="11951"/>
                  <a:pt x="9908" y="11524"/>
                </a:cubicBezTo>
                <a:cubicBezTo>
                  <a:pt x="9636" y="11098"/>
                  <a:pt x="9636" y="10407"/>
                  <a:pt x="9908" y="9980"/>
                </a:cubicBezTo>
                <a:cubicBezTo>
                  <a:pt x="10043" y="9767"/>
                  <a:pt x="10221" y="9660"/>
                  <a:pt x="10399" y="9660"/>
                </a:cubicBezTo>
                <a:close/>
                <a:moveTo>
                  <a:pt x="13170" y="9660"/>
                </a:moveTo>
                <a:cubicBezTo>
                  <a:pt x="13348" y="9660"/>
                  <a:pt x="13525" y="9767"/>
                  <a:pt x="13661" y="9980"/>
                </a:cubicBezTo>
                <a:cubicBezTo>
                  <a:pt x="13932" y="10407"/>
                  <a:pt x="13932" y="11098"/>
                  <a:pt x="13661" y="11524"/>
                </a:cubicBezTo>
                <a:cubicBezTo>
                  <a:pt x="13390" y="11951"/>
                  <a:pt x="12950" y="11951"/>
                  <a:pt x="12679" y="11524"/>
                </a:cubicBezTo>
                <a:cubicBezTo>
                  <a:pt x="12408" y="11098"/>
                  <a:pt x="12408" y="10407"/>
                  <a:pt x="12679" y="9980"/>
                </a:cubicBezTo>
                <a:cubicBezTo>
                  <a:pt x="12815" y="9767"/>
                  <a:pt x="12992" y="9660"/>
                  <a:pt x="13170" y="966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07" name="Proactive SMS"/>
          <p:cNvSpPr txBox="1"/>
          <p:nvPr/>
        </p:nvSpPr>
        <p:spPr>
          <a:xfrm>
            <a:off x="5299102" y="2947699"/>
            <a:ext cx="554785" cy="34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Proactive SMS</a:t>
            </a:r>
          </a:p>
        </p:txBody>
      </p:sp>
      <p:grpSp>
        <p:nvGrpSpPr>
          <p:cNvPr id="1410" name="Group"/>
          <p:cNvGrpSpPr/>
          <p:nvPr/>
        </p:nvGrpSpPr>
        <p:grpSpPr>
          <a:xfrm>
            <a:off x="6703694" y="2395830"/>
            <a:ext cx="526239" cy="518060"/>
            <a:chOff x="0" y="0"/>
            <a:chExt cx="526237" cy="518058"/>
          </a:xfrm>
        </p:grpSpPr>
        <p:sp>
          <p:nvSpPr>
            <p:cNvPr id="1408" name="Oval"/>
            <p:cNvSpPr/>
            <p:nvPr/>
          </p:nvSpPr>
          <p:spPr>
            <a:xfrm>
              <a:off x="0" y="0"/>
              <a:ext cx="526238" cy="518059"/>
            </a:xfrm>
            <a:prstGeom prst="ellipse">
              <a:avLst/>
            </a:prstGeom>
            <a:solidFill>
              <a:srgbClr val="3484C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09" name="Shape"/>
            <p:cNvSpPr/>
            <p:nvPr/>
          </p:nvSpPr>
          <p:spPr>
            <a:xfrm>
              <a:off x="92991" y="128025"/>
              <a:ext cx="340254" cy="233925"/>
            </a:xfrm>
            <a:custGeom>
              <a:avLst/>
              <a:gdLst/>
              <a:ahLst/>
              <a:cxnLst>
                <a:cxn ang="0">
                  <a:pos x="wd2" y="hd2"/>
                </a:cxn>
                <a:cxn ang="5400000">
                  <a:pos x="wd2" y="hd2"/>
                </a:cxn>
                <a:cxn ang="10800000">
                  <a:pos x="wd2" y="hd2"/>
                </a:cxn>
                <a:cxn ang="16200000">
                  <a:pos x="wd2" y="hd2"/>
                </a:cxn>
              </a:cxnLst>
              <a:rect l="0" t="0" r="r" b="b"/>
              <a:pathLst>
                <a:path w="21600" h="21600" extrusionOk="0">
                  <a:moveTo>
                    <a:pt x="10800" y="16725"/>
                  </a:moveTo>
                  <a:lnTo>
                    <a:pt x="6750" y="10800"/>
                  </a:lnTo>
                  <a:lnTo>
                    <a:pt x="8775" y="10800"/>
                  </a:lnTo>
                  <a:lnTo>
                    <a:pt x="8775" y="5891"/>
                  </a:lnTo>
                  <a:lnTo>
                    <a:pt x="12825" y="5891"/>
                  </a:lnTo>
                  <a:lnTo>
                    <a:pt x="12825" y="10800"/>
                  </a:lnTo>
                  <a:lnTo>
                    <a:pt x="14850" y="10800"/>
                  </a:lnTo>
                  <a:cubicBezTo>
                    <a:pt x="14850" y="10800"/>
                    <a:pt x="10800" y="16725"/>
                    <a:pt x="10800" y="16725"/>
                  </a:cubicBezTo>
                  <a:close/>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1460500">
                <a:lnSpc>
                  <a:spcPct val="70000"/>
                </a:lnSpc>
                <a:defRPr sz="1500" b="1">
                  <a:solidFill>
                    <a:srgbClr val="FFFFFF"/>
                  </a:solidFill>
                  <a:latin typeface="Helvetica Neue"/>
                  <a:ea typeface="Helvetica Neue"/>
                  <a:cs typeface="Helvetica Neue"/>
                  <a:sym typeface="Helvetica Neue"/>
                </a:defRPr>
              </a:pPr>
              <a:endParaRPr/>
            </a:p>
          </p:txBody>
        </p:sp>
      </p:grpSp>
      <p:sp>
        <p:nvSpPr>
          <p:cNvPr id="1411" name="Mobile App"/>
          <p:cNvSpPr txBox="1"/>
          <p:nvPr/>
        </p:nvSpPr>
        <p:spPr>
          <a:xfrm>
            <a:off x="6643487" y="3011719"/>
            <a:ext cx="646654" cy="216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Mobile App</a:t>
            </a:r>
          </a:p>
        </p:txBody>
      </p:sp>
      <p:sp>
        <p:nvSpPr>
          <p:cNvPr id="1412" name="Social Media"/>
          <p:cNvSpPr txBox="1"/>
          <p:nvPr/>
        </p:nvSpPr>
        <p:spPr>
          <a:xfrm>
            <a:off x="5994598" y="3003142"/>
            <a:ext cx="554785" cy="20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Live Chat</a:t>
            </a:r>
          </a:p>
        </p:txBody>
      </p:sp>
      <p:sp>
        <p:nvSpPr>
          <p:cNvPr id="1413" name="Oval"/>
          <p:cNvSpPr/>
          <p:nvPr/>
        </p:nvSpPr>
        <p:spPr>
          <a:xfrm>
            <a:off x="6007421" y="2394403"/>
            <a:ext cx="529138" cy="520915"/>
          </a:xfrm>
          <a:prstGeom prst="ellipse">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14" name="Shape"/>
          <p:cNvSpPr/>
          <p:nvPr/>
        </p:nvSpPr>
        <p:spPr>
          <a:xfrm>
            <a:off x="6129906" y="2549373"/>
            <a:ext cx="284167" cy="210973"/>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12676"/>
                </a:lnTo>
                <a:cubicBezTo>
                  <a:pt x="17107" y="14205"/>
                  <a:pt x="16224" y="15450"/>
                  <a:pt x="15079" y="15450"/>
                </a:cubicBezTo>
                <a:lnTo>
                  <a:pt x="9158" y="15450"/>
                </a:lnTo>
                <a:cubicBezTo>
                  <a:pt x="9158" y="15450"/>
                  <a:pt x="6912" y="15450"/>
                  <a:pt x="6912" y="15450"/>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b"/>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15" name="Live Chat"/>
          <p:cNvSpPr txBox="1"/>
          <p:nvPr/>
        </p:nvSpPr>
        <p:spPr>
          <a:xfrm>
            <a:off x="7390567" y="3011719"/>
            <a:ext cx="549076" cy="201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Chatbot</a:t>
            </a:r>
          </a:p>
        </p:txBody>
      </p:sp>
      <p:sp>
        <p:nvSpPr>
          <p:cNvPr id="1416" name="Oval"/>
          <p:cNvSpPr/>
          <p:nvPr/>
        </p:nvSpPr>
        <p:spPr>
          <a:xfrm>
            <a:off x="7397067" y="2395830"/>
            <a:ext cx="526239" cy="518060"/>
          </a:xfrm>
          <a:prstGeom prst="ellipse">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grpSp>
        <p:nvGrpSpPr>
          <p:cNvPr id="1419" name="Group"/>
          <p:cNvGrpSpPr/>
          <p:nvPr/>
        </p:nvGrpSpPr>
        <p:grpSpPr>
          <a:xfrm>
            <a:off x="7482165" y="2511217"/>
            <a:ext cx="356045" cy="249204"/>
            <a:chOff x="0" y="0"/>
            <a:chExt cx="356043" cy="249202"/>
          </a:xfrm>
        </p:grpSpPr>
        <p:sp>
          <p:nvSpPr>
            <p:cNvPr id="1417" name="Shape"/>
            <p:cNvSpPr/>
            <p:nvPr/>
          </p:nvSpPr>
          <p:spPr>
            <a:xfrm>
              <a:off x="142992" y="-1"/>
              <a:ext cx="213052" cy="213052"/>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18" name="Shape"/>
            <p:cNvSpPr/>
            <p:nvPr/>
          </p:nvSpPr>
          <p:spPr>
            <a:xfrm>
              <a:off x="-1" y="115063"/>
              <a:ext cx="134140" cy="134140"/>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420" name="Chatbot"/>
          <p:cNvSpPr txBox="1"/>
          <p:nvPr/>
        </p:nvSpPr>
        <p:spPr>
          <a:xfrm>
            <a:off x="8029928" y="2944260"/>
            <a:ext cx="646654" cy="34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Digital Employee</a:t>
            </a:r>
          </a:p>
        </p:txBody>
      </p:sp>
      <p:sp>
        <p:nvSpPr>
          <p:cNvPr id="1421" name="Oval"/>
          <p:cNvSpPr/>
          <p:nvPr/>
        </p:nvSpPr>
        <p:spPr>
          <a:xfrm>
            <a:off x="8090441" y="2396130"/>
            <a:ext cx="525628" cy="517460"/>
          </a:xfrm>
          <a:prstGeom prst="ellipse">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22" name="Shape"/>
          <p:cNvSpPr/>
          <p:nvPr/>
        </p:nvSpPr>
        <p:spPr>
          <a:xfrm>
            <a:off x="8250828" y="2534528"/>
            <a:ext cx="207896" cy="240664"/>
          </a:xfrm>
          <a:custGeom>
            <a:avLst/>
            <a:gdLst/>
            <a:ahLst/>
            <a:cxnLst>
              <a:cxn ang="0">
                <a:pos x="wd2" y="hd2"/>
              </a:cxn>
              <a:cxn ang="5400000">
                <a:pos x="wd2" y="hd2"/>
              </a:cxn>
              <a:cxn ang="10800000">
                <a:pos x="wd2" y="hd2"/>
              </a:cxn>
              <a:cxn ang="16200000">
                <a:pos x="wd2" y="hd2"/>
              </a:cxn>
            </a:cxnLst>
            <a:rect l="0" t="0" r="r" b="b"/>
            <a:pathLst>
              <a:path w="21600" h="21600" extrusionOk="0">
                <a:moveTo>
                  <a:pt x="17584" y="14474"/>
                </a:moveTo>
                <a:cubicBezTo>
                  <a:pt x="14477" y="13497"/>
                  <a:pt x="13483" y="13990"/>
                  <a:pt x="13483" y="12225"/>
                </a:cubicBezTo>
                <a:cubicBezTo>
                  <a:pt x="13483" y="12140"/>
                  <a:pt x="13490" y="11982"/>
                  <a:pt x="13501" y="11820"/>
                </a:cubicBezTo>
                <a:lnTo>
                  <a:pt x="13653" y="11820"/>
                </a:lnTo>
                <a:cubicBezTo>
                  <a:pt x="15777" y="11955"/>
                  <a:pt x="17823" y="12084"/>
                  <a:pt x="18278" y="11806"/>
                </a:cubicBezTo>
                <a:cubicBezTo>
                  <a:pt x="19006" y="11364"/>
                  <a:pt x="16488" y="10681"/>
                  <a:pt x="16488" y="4950"/>
                </a:cubicBezTo>
                <a:cubicBezTo>
                  <a:pt x="16488" y="2055"/>
                  <a:pt x="14300" y="0"/>
                  <a:pt x="10979" y="0"/>
                </a:cubicBezTo>
                <a:cubicBezTo>
                  <a:pt x="10950" y="0"/>
                  <a:pt x="10923" y="2"/>
                  <a:pt x="10895" y="2"/>
                </a:cubicBezTo>
                <a:cubicBezTo>
                  <a:pt x="10887" y="2"/>
                  <a:pt x="10879" y="2"/>
                  <a:pt x="10871" y="1"/>
                </a:cubicBezTo>
                <a:cubicBezTo>
                  <a:pt x="10859" y="1"/>
                  <a:pt x="10847" y="0"/>
                  <a:pt x="10834" y="0"/>
                </a:cubicBezTo>
                <a:cubicBezTo>
                  <a:pt x="10830" y="0"/>
                  <a:pt x="10827" y="0"/>
                  <a:pt x="10822" y="0"/>
                </a:cubicBezTo>
                <a:cubicBezTo>
                  <a:pt x="10819" y="0"/>
                  <a:pt x="10815" y="0"/>
                  <a:pt x="10811" y="0"/>
                </a:cubicBezTo>
                <a:cubicBezTo>
                  <a:pt x="10807" y="0"/>
                  <a:pt x="10804" y="0"/>
                  <a:pt x="10800" y="0"/>
                </a:cubicBezTo>
                <a:cubicBezTo>
                  <a:pt x="10796" y="0"/>
                  <a:pt x="10793" y="0"/>
                  <a:pt x="10789" y="0"/>
                </a:cubicBezTo>
                <a:cubicBezTo>
                  <a:pt x="10785" y="0"/>
                  <a:pt x="10781" y="0"/>
                  <a:pt x="10778" y="0"/>
                </a:cubicBezTo>
                <a:cubicBezTo>
                  <a:pt x="10774" y="0"/>
                  <a:pt x="10770" y="0"/>
                  <a:pt x="10766" y="0"/>
                </a:cubicBezTo>
                <a:cubicBezTo>
                  <a:pt x="10753" y="0"/>
                  <a:pt x="10741" y="1"/>
                  <a:pt x="10729" y="1"/>
                </a:cubicBezTo>
                <a:cubicBezTo>
                  <a:pt x="10721" y="2"/>
                  <a:pt x="10713" y="2"/>
                  <a:pt x="10705" y="2"/>
                </a:cubicBezTo>
                <a:cubicBezTo>
                  <a:pt x="10677" y="2"/>
                  <a:pt x="10650" y="0"/>
                  <a:pt x="10621" y="0"/>
                </a:cubicBezTo>
                <a:cubicBezTo>
                  <a:pt x="7301" y="0"/>
                  <a:pt x="5112" y="2055"/>
                  <a:pt x="5112" y="4950"/>
                </a:cubicBezTo>
                <a:cubicBezTo>
                  <a:pt x="5112" y="10681"/>
                  <a:pt x="2595" y="11364"/>
                  <a:pt x="3322" y="11806"/>
                </a:cubicBezTo>
                <a:cubicBezTo>
                  <a:pt x="3777" y="12084"/>
                  <a:pt x="5823" y="11955"/>
                  <a:pt x="7947" y="11820"/>
                </a:cubicBezTo>
                <a:lnTo>
                  <a:pt x="8099" y="11820"/>
                </a:lnTo>
                <a:cubicBezTo>
                  <a:pt x="8111" y="11982"/>
                  <a:pt x="8117" y="12140"/>
                  <a:pt x="8117" y="12225"/>
                </a:cubicBezTo>
                <a:cubicBezTo>
                  <a:pt x="8117" y="13990"/>
                  <a:pt x="7124" y="13497"/>
                  <a:pt x="4016" y="14474"/>
                </a:cubicBezTo>
                <a:cubicBezTo>
                  <a:pt x="899" y="15454"/>
                  <a:pt x="0" y="16454"/>
                  <a:pt x="0" y="17135"/>
                </a:cubicBezTo>
                <a:lnTo>
                  <a:pt x="0" y="21600"/>
                </a:lnTo>
                <a:lnTo>
                  <a:pt x="21600" y="21600"/>
                </a:lnTo>
                <a:lnTo>
                  <a:pt x="21600" y="17135"/>
                </a:lnTo>
                <a:cubicBezTo>
                  <a:pt x="21600" y="16454"/>
                  <a:pt x="20702" y="15454"/>
                  <a:pt x="17584" y="14474"/>
                </a:cubicBezTo>
                <a:cubicBezTo>
                  <a:pt x="17584" y="14474"/>
                  <a:pt x="17584" y="14474"/>
                  <a:pt x="17584" y="14474"/>
                </a:cubicBezTo>
                <a:close/>
              </a:path>
            </a:pathLst>
          </a:custGeom>
          <a:solidFill>
            <a:srgbClr val="FFFFFF"/>
          </a:solidFill>
          <a:ln w="3175">
            <a:solidFill>
              <a:srgbClr val="FFFFFF"/>
            </a:solidFill>
            <a:miter lim="400000"/>
          </a:ln>
          <a:effectLst>
            <a:outerShdw blurRad="38100" dist="20000" dir="5400000" rotWithShape="0">
              <a:srgbClr val="000000">
                <a:alpha val="38000"/>
              </a:srgbClr>
            </a:outerShdw>
          </a:effectLst>
        </p:spPr>
        <p:txBody>
          <a:bodyPr lIns="45718" tIns="45718" rIns="45718" bIns="45718" anchor="ctr"/>
          <a:lstStyle/>
          <a:p>
            <a:pPr algn="ctr" defTabSz="584200">
              <a:defRPr sz="4200">
                <a:latin typeface="Gill Sans"/>
                <a:ea typeface="Gill Sans"/>
                <a:cs typeface="Gill Sans"/>
                <a:sym typeface="Gill Sans"/>
              </a:defRPr>
            </a:pPr>
            <a:endParaRPr/>
          </a:p>
        </p:txBody>
      </p:sp>
      <p:sp>
        <p:nvSpPr>
          <p:cNvPr id="1423" name="Text"/>
          <p:cNvSpPr txBox="1"/>
          <p:nvPr/>
        </p:nvSpPr>
        <p:spPr>
          <a:xfrm>
            <a:off x="8867126" y="6224321"/>
            <a:ext cx="255076" cy="23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p>
            <a:pPr algn="r">
              <a:defRPr sz="1000">
                <a:solidFill>
                  <a:srgbClr val="FFFFFF"/>
                </a:solidFill>
                <a:latin typeface="Arial Rounded MT Bold"/>
                <a:ea typeface="Arial Rounded MT Bold"/>
                <a:cs typeface="Arial Rounded MT Bold"/>
                <a:sym typeface="Arial Rounded MT Bold"/>
              </a:defRPr>
            </a:pPr>
            <a:fld id="{86CB4B4D-7CA3-9044-876B-883B54F8677D}" type="slidenum">
              <a:t>32</a:t>
            </a:fld>
            <a:r>
              <a:t>￼</a:t>
            </a:r>
          </a:p>
        </p:txBody>
      </p:sp>
      <p:grpSp>
        <p:nvGrpSpPr>
          <p:cNvPr id="1428" name="Group"/>
          <p:cNvGrpSpPr/>
          <p:nvPr/>
        </p:nvGrpSpPr>
        <p:grpSpPr>
          <a:xfrm>
            <a:off x="347809" y="313940"/>
            <a:ext cx="852495" cy="1096845"/>
            <a:chOff x="0" y="0"/>
            <a:chExt cx="852493" cy="1096843"/>
          </a:xfrm>
        </p:grpSpPr>
        <p:grpSp>
          <p:nvGrpSpPr>
            <p:cNvPr id="1426" name="Group"/>
            <p:cNvGrpSpPr/>
            <p:nvPr/>
          </p:nvGrpSpPr>
          <p:grpSpPr>
            <a:xfrm>
              <a:off x="0" y="-1"/>
              <a:ext cx="852494" cy="800911"/>
              <a:chOff x="0" y="0"/>
              <a:chExt cx="852493" cy="800909"/>
            </a:xfrm>
          </p:grpSpPr>
          <p:sp>
            <p:nvSpPr>
              <p:cNvPr id="1424" name="Rounded Rectangle"/>
              <p:cNvSpPr/>
              <p:nvPr/>
            </p:nvSpPr>
            <p:spPr>
              <a:xfrm rot="18900000">
                <a:off x="143082" y="117290"/>
                <a:ext cx="566330" cy="566329"/>
              </a:xfrm>
              <a:prstGeom prst="roundRect">
                <a:avLst>
                  <a:gd name="adj" fmla="val 15000"/>
                </a:avLst>
              </a:pr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25" name="Availability"/>
              <p:cNvSpPr txBox="1"/>
              <p:nvPr/>
            </p:nvSpPr>
            <p:spPr>
              <a:xfrm>
                <a:off x="0" y="343988"/>
                <a:ext cx="852494" cy="112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defRPr sz="800" b="1" cap="all">
                    <a:solidFill>
                      <a:srgbClr val="FFFFFF"/>
                    </a:solidFill>
                    <a:latin typeface="Helvetica Neue"/>
                    <a:ea typeface="Helvetica Neue"/>
                    <a:cs typeface="Helvetica Neue"/>
                    <a:sym typeface="Helvetica Neue"/>
                  </a:defRPr>
                </a:lvl1pPr>
              </a:lstStyle>
              <a:p>
                <a:r>
                  <a:t>Availability</a:t>
                </a:r>
              </a:p>
            </p:txBody>
          </p:sp>
        </p:grpSp>
        <p:sp>
          <p:nvSpPr>
            <p:cNvPr id="1427" name="Objective"/>
            <p:cNvSpPr txBox="1"/>
            <p:nvPr/>
          </p:nvSpPr>
          <p:spPr>
            <a:xfrm>
              <a:off x="61630" y="820759"/>
              <a:ext cx="729234"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
        <p:nvSpPr>
          <p:cNvPr id="1429" name="Shape"/>
          <p:cNvSpPr/>
          <p:nvPr/>
        </p:nvSpPr>
        <p:spPr>
          <a:xfrm>
            <a:off x="375706" y="2047841"/>
            <a:ext cx="4462134" cy="3924351"/>
          </a:xfrm>
          <a:custGeom>
            <a:avLst/>
            <a:gdLst/>
            <a:ahLst/>
            <a:cxnLst>
              <a:cxn ang="0">
                <a:pos x="wd2" y="hd2"/>
              </a:cxn>
              <a:cxn ang="5400000">
                <a:pos x="wd2" y="hd2"/>
              </a:cxn>
              <a:cxn ang="10800000">
                <a:pos x="wd2" y="hd2"/>
              </a:cxn>
              <a:cxn ang="16200000">
                <a:pos x="wd2" y="hd2"/>
              </a:cxn>
            </a:cxnLst>
            <a:rect l="0" t="0" r="r" b="b"/>
            <a:pathLst>
              <a:path w="21600" h="21600" extrusionOk="0">
                <a:moveTo>
                  <a:pt x="9697" y="0"/>
                </a:moveTo>
                <a:cubicBezTo>
                  <a:pt x="4342" y="0"/>
                  <a:pt x="0" y="4836"/>
                  <a:pt x="0" y="10800"/>
                </a:cubicBezTo>
                <a:cubicBezTo>
                  <a:pt x="0" y="16764"/>
                  <a:pt x="4342" y="21600"/>
                  <a:pt x="9697" y="21600"/>
                </a:cubicBezTo>
                <a:cubicBezTo>
                  <a:pt x="11970" y="21600"/>
                  <a:pt x="14059" y="20727"/>
                  <a:pt x="15712" y="19269"/>
                </a:cubicBezTo>
                <a:lnTo>
                  <a:pt x="14061" y="17315"/>
                </a:lnTo>
                <a:cubicBezTo>
                  <a:pt x="12808" y="18362"/>
                  <a:pt x="11292" y="18929"/>
                  <a:pt x="9697" y="18929"/>
                </a:cubicBezTo>
                <a:cubicBezTo>
                  <a:pt x="7748" y="18929"/>
                  <a:pt x="5915" y="18083"/>
                  <a:pt x="4537" y="16547"/>
                </a:cubicBezTo>
                <a:cubicBezTo>
                  <a:pt x="3158" y="15012"/>
                  <a:pt x="2399" y="12971"/>
                  <a:pt x="2399" y="10800"/>
                </a:cubicBezTo>
                <a:cubicBezTo>
                  <a:pt x="2399" y="8629"/>
                  <a:pt x="3158" y="6588"/>
                  <a:pt x="4537" y="5053"/>
                </a:cubicBezTo>
                <a:cubicBezTo>
                  <a:pt x="5915" y="3517"/>
                  <a:pt x="7748" y="2671"/>
                  <a:pt x="9697" y="2671"/>
                </a:cubicBezTo>
                <a:cubicBezTo>
                  <a:pt x="11647" y="2671"/>
                  <a:pt x="13478" y="3517"/>
                  <a:pt x="14856" y="5053"/>
                </a:cubicBezTo>
                <a:cubicBezTo>
                  <a:pt x="16167" y="6513"/>
                  <a:pt x="16917" y="8432"/>
                  <a:pt x="16987" y="10485"/>
                </a:cubicBezTo>
                <a:cubicBezTo>
                  <a:pt x="16003" y="10485"/>
                  <a:pt x="14751" y="10485"/>
                  <a:pt x="14751" y="10485"/>
                </a:cubicBezTo>
                <a:lnTo>
                  <a:pt x="18176" y="16028"/>
                </a:lnTo>
                <a:lnTo>
                  <a:pt x="21600" y="10485"/>
                </a:lnTo>
                <a:cubicBezTo>
                  <a:pt x="21600" y="10485"/>
                  <a:pt x="20355" y="10485"/>
                  <a:pt x="19387" y="10485"/>
                </a:cubicBezTo>
                <a:cubicBezTo>
                  <a:pt x="19237" y="4667"/>
                  <a:pt x="14958" y="0"/>
                  <a:pt x="9697" y="0"/>
                </a:cubicBezTo>
                <a:close/>
              </a:path>
            </a:pathLst>
          </a:custGeom>
          <a:solidFill>
            <a:srgbClr val="999999"/>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30" name="Co-design customer journeys to create personalised experiences"/>
          <p:cNvSpPr txBox="1"/>
          <p:nvPr/>
        </p:nvSpPr>
        <p:spPr>
          <a:xfrm>
            <a:off x="3518435" y="3964248"/>
            <a:ext cx="1221069"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FFFFFF"/>
                </a:solidFill>
              </a:defRPr>
            </a:lvl1pPr>
          </a:lstStyle>
          <a:p>
            <a:r>
              <a:t>Co-design customer journeys to create personalised experiences</a:t>
            </a:r>
          </a:p>
        </p:txBody>
      </p:sp>
      <p:sp>
        <p:nvSpPr>
          <p:cNvPr id="1431" name="Oval"/>
          <p:cNvSpPr/>
          <p:nvPr/>
        </p:nvSpPr>
        <p:spPr>
          <a:xfrm>
            <a:off x="3657606" y="3009030"/>
            <a:ext cx="711167" cy="700114"/>
          </a:xfrm>
          <a:prstGeom prst="ellipse">
            <a:avLst/>
          </a:prstGeom>
          <a:solidFill>
            <a:srgbClr val="72B1D7"/>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32" name="Website"/>
          <p:cNvSpPr txBox="1"/>
          <p:nvPr/>
        </p:nvSpPr>
        <p:spPr>
          <a:xfrm>
            <a:off x="3629971" y="3449033"/>
            <a:ext cx="757125" cy="199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900" b="1">
                <a:solidFill>
                  <a:srgbClr val="FFFFFF"/>
                </a:solidFill>
              </a:defRPr>
            </a:lvl1pPr>
          </a:lstStyle>
          <a:p>
            <a:r>
              <a:t>Website</a:t>
            </a:r>
          </a:p>
        </p:txBody>
      </p:sp>
      <p:sp>
        <p:nvSpPr>
          <p:cNvPr id="1433" name="Shape"/>
          <p:cNvSpPr/>
          <p:nvPr/>
        </p:nvSpPr>
        <p:spPr>
          <a:xfrm>
            <a:off x="3800270" y="3146246"/>
            <a:ext cx="433423" cy="28354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FFFFFF"/>
                </a:solidFill>
                <a:latin typeface="Helvetica Neue Thin"/>
                <a:ea typeface="Helvetica Neue Thin"/>
                <a:cs typeface="Helvetica Neue Thin"/>
                <a:sym typeface="Helvetica Neue Thin"/>
              </a:defRPr>
            </a:pPr>
            <a:endParaRPr/>
          </a:p>
        </p:txBody>
      </p:sp>
      <p:sp>
        <p:nvSpPr>
          <p:cNvPr id="1434" name="Oval"/>
          <p:cNvSpPr/>
          <p:nvPr/>
        </p:nvSpPr>
        <p:spPr>
          <a:xfrm>
            <a:off x="2720548" y="5241696"/>
            <a:ext cx="711169" cy="700115"/>
          </a:xfrm>
          <a:prstGeom prst="ellipse">
            <a:avLst/>
          </a:prstGeom>
          <a:solidFill>
            <a:srgbClr val="3484C9"/>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35" name="Shape"/>
          <p:cNvSpPr/>
          <p:nvPr/>
        </p:nvSpPr>
        <p:spPr>
          <a:xfrm>
            <a:off x="3002258" y="5370924"/>
            <a:ext cx="128577" cy="283756"/>
          </a:xfrm>
          <a:custGeom>
            <a:avLst/>
            <a:gdLst/>
            <a:ahLst/>
            <a:cxnLst>
              <a:cxn ang="0">
                <a:pos x="wd2" y="hd2"/>
              </a:cxn>
              <a:cxn ang="5400000">
                <a:pos x="wd2" y="hd2"/>
              </a:cxn>
              <a:cxn ang="10800000">
                <a:pos x="wd2" y="hd2"/>
              </a:cxn>
              <a:cxn ang="16200000">
                <a:pos x="wd2" y="hd2"/>
              </a:cxn>
            </a:cxnLst>
            <a:rect l="0" t="0" r="r" b="b"/>
            <a:pathLst>
              <a:path w="21600" h="21600" extrusionOk="0">
                <a:moveTo>
                  <a:pt x="19100" y="18466"/>
                </a:moveTo>
                <a:lnTo>
                  <a:pt x="2500" y="18466"/>
                </a:lnTo>
                <a:lnTo>
                  <a:pt x="2500" y="3136"/>
                </a:lnTo>
                <a:lnTo>
                  <a:pt x="19100" y="3136"/>
                </a:lnTo>
                <a:cubicBezTo>
                  <a:pt x="19100" y="3136"/>
                  <a:pt x="19100" y="18466"/>
                  <a:pt x="19100" y="18466"/>
                </a:cubicBezTo>
                <a:close/>
                <a:moveTo>
                  <a:pt x="10853" y="20779"/>
                </a:moveTo>
                <a:cubicBezTo>
                  <a:pt x="10002" y="20779"/>
                  <a:pt x="9310" y="20457"/>
                  <a:pt x="9310" y="20058"/>
                </a:cubicBezTo>
                <a:cubicBezTo>
                  <a:pt x="9310" y="19659"/>
                  <a:pt x="10002" y="19337"/>
                  <a:pt x="10853" y="19337"/>
                </a:cubicBezTo>
                <a:cubicBezTo>
                  <a:pt x="11704" y="19337"/>
                  <a:pt x="12396" y="19659"/>
                  <a:pt x="12396" y="20058"/>
                </a:cubicBezTo>
                <a:cubicBezTo>
                  <a:pt x="12396" y="20457"/>
                  <a:pt x="11704" y="20779"/>
                  <a:pt x="10853" y="20779"/>
                </a:cubicBezTo>
                <a:close/>
                <a:moveTo>
                  <a:pt x="17876" y="0"/>
                </a:moveTo>
                <a:lnTo>
                  <a:pt x="3724" y="0"/>
                </a:lnTo>
                <a:cubicBezTo>
                  <a:pt x="1664" y="0"/>
                  <a:pt x="0" y="780"/>
                  <a:pt x="0" y="1741"/>
                </a:cubicBezTo>
                <a:lnTo>
                  <a:pt x="0" y="19859"/>
                </a:lnTo>
                <a:cubicBezTo>
                  <a:pt x="0" y="20820"/>
                  <a:pt x="1664" y="21600"/>
                  <a:pt x="3724" y="21600"/>
                </a:cubicBezTo>
                <a:lnTo>
                  <a:pt x="17876" y="21600"/>
                </a:lnTo>
                <a:cubicBezTo>
                  <a:pt x="19931" y="21600"/>
                  <a:pt x="21600" y="20820"/>
                  <a:pt x="21600" y="19859"/>
                </a:cubicBezTo>
                <a:lnTo>
                  <a:pt x="21600" y="1741"/>
                </a:lnTo>
                <a:cubicBezTo>
                  <a:pt x="21600" y="780"/>
                  <a:pt x="19931" y="0"/>
                  <a:pt x="17876" y="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b"/>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36" name="Voice"/>
          <p:cNvSpPr txBox="1"/>
          <p:nvPr/>
        </p:nvSpPr>
        <p:spPr>
          <a:xfrm>
            <a:off x="2833513" y="5671045"/>
            <a:ext cx="466068" cy="199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900" b="1">
                <a:solidFill>
                  <a:srgbClr val="FFFFFF"/>
                </a:solidFill>
              </a:defRPr>
            </a:lvl1pPr>
          </a:lstStyle>
          <a:p>
            <a:r>
              <a:t>Voice</a:t>
            </a:r>
          </a:p>
        </p:txBody>
      </p:sp>
      <p:sp>
        <p:nvSpPr>
          <p:cNvPr id="1437" name="Oval"/>
          <p:cNvSpPr/>
          <p:nvPr/>
        </p:nvSpPr>
        <p:spPr>
          <a:xfrm>
            <a:off x="1379061" y="5243796"/>
            <a:ext cx="711169" cy="700115"/>
          </a:xfrm>
          <a:prstGeom prst="ellipse">
            <a:avLst/>
          </a:prstGeom>
          <a:solidFill>
            <a:srgbClr val="3484C9"/>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38" name="Shape"/>
          <p:cNvSpPr/>
          <p:nvPr/>
        </p:nvSpPr>
        <p:spPr>
          <a:xfrm>
            <a:off x="1612726" y="5322581"/>
            <a:ext cx="243839" cy="243839"/>
          </a:xfrm>
          <a:custGeom>
            <a:avLst/>
            <a:gdLst/>
            <a:ahLst/>
            <a:cxnLst>
              <a:cxn ang="0">
                <a:pos x="wd2" y="hd2"/>
              </a:cxn>
              <a:cxn ang="5400000">
                <a:pos x="wd2" y="hd2"/>
              </a:cxn>
              <a:cxn ang="10800000">
                <a:pos x="wd2" y="hd2"/>
              </a:cxn>
              <a:cxn ang="16200000">
                <a:pos x="wd2" y="hd2"/>
              </a:cxn>
            </a:cxnLst>
            <a:rect l="0" t="0" r="r" b="b"/>
            <a:pathLst>
              <a:path w="21600" h="21600" extrusionOk="0">
                <a:moveTo>
                  <a:pt x="18225" y="6494"/>
                </a:moveTo>
                <a:lnTo>
                  <a:pt x="18225" y="5400"/>
                </a:lnTo>
                <a:cubicBezTo>
                  <a:pt x="18225" y="5414"/>
                  <a:pt x="12825" y="0"/>
                  <a:pt x="12825" y="0"/>
                </a:cubicBezTo>
                <a:lnTo>
                  <a:pt x="3375" y="0"/>
                </a:lnTo>
                <a:lnTo>
                  <a:pt x="3375" y="6494"/>
                </a:lnTo>
                <a:lnTo>
                  <a:pt x="0" y="9450"/>
                </a:lnTo>
                <a:lnTo>
                  <a:pt x="0" y="20250"/>
                </a:lnTo>
                <a:lnTo>
                  <a:pt x="8298" y="14505"/>
                </a:lnTo>
                <a:cubicBezTo>
                  <a:pt x="6148" y="13048"/>
                  <a:pt x="3086" y="11134"/>
                  <a:pt x="1350" y="10125"/>
                </a:cubicBezTo>
                <a:cubicBezTo>
                  <a:pt x="1392" y="10086"/>
                  <a:pt x="2224" y="9371"/>
                  <a:pt x="3375" y="8381"/>
                </a:cubicBezTo>
                <a:lnTo>
                  <a:pt x="3375" y="10800"/>
                </a:lnTo>
                <a:lnTo>
                  <a:pt x="4725" y="10800"/>
                </a:lnTo>
                <a:lnTo>
                  <a:pt x="4725" y="1350"/>
                </a:lnTo>
                <a:lnTo>
                  <a:pt x="12825" y="1350"/>
                </a:lnTo>
                <a:lnTo>
                  <a:pt x="12825" y="5400"/>
                </a:lnTo>
                <a:lnTo>
                  <a:pt x="16875" y="5400"/>
                </a:lnTo>
                <a:lnTo>
                  <a:pt x="16875" y="10800"/>
                </a:lnTo>
                <a:lnTo>
                  <a:pt x="18225" y="10800"/>
                </a:lnTo>
                <a:lnTo>
                  <a:pt x="18225" y="8384"/>
                </a:lnTo>
                <a:cubicBezTo>
                  <a:pt x="19264" y="9271"/>
                  <a:pt x="20049" y="9945"/>
                  <a:pt x="20250" y="10125"/>
                </a:cubicBezTo>
                <a:cubicBezTo>
                  <a:pt x="18519" y="11152"/>
                  <a:pt x="15482" y="13097"/>
                  <a:pt x="13327" y="14523"/>
                </a:cubicBezTo>
                <a:lnTo>
                  <a:pt x="21600" y="20250"/>
                </a:lnTo>
                <a:lnTo>
                  <a:pt x="21600" y="9450"/>
                </a:lnTo>
                <a:cubicBezTo>
                  <a:pt x="21600" y="9450"/>
                  <a:pt x="18225" y="6494"/>
                  <a:pt x="18225" y="6494"/>
                </a:cubicBezTo>
                <a:close/>
                <a:moveTo>
                  <a:pt x="12150" y="15525"/>
                </a:moveTo>
                <a:lnTo>
                  <a:pt x="20925" y="21600"/>
                </a:lnTo>
                <a:lnTo>
                  <a:pt x="675" y="21600"/>
                </a:lnTo>
                <a:lnTo>
                  <a:pt x="9450" y="15525"/>
                </a:lnTo>
                <a:cubicBezTo>
                  <a:pt x="9476" y="15525"/>
                  <a:pt x="12150" y="15525"/>
                  <a:pt x="12150" y="15525"/>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39" name="email/ WebForm"/>
          <p:cNvSpPr txBox="1"/>
          <p:nvPr/>
        </p:nvSpPr>
        <p:spPr>
          <a:xfrm>
            <a:off x="1395700" y="5549981"/>
            <a:ext cx="677890" cy="331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FFFFFF"/>
                </a:solidFill>
              </a:defRPr>
            </a:lvl1pPr>
          </a:lstStyle>
          <a:p>
            <a:r>
              <a:t>email/ WebForm</a:t>
            </a:r>
          </a:p>
        </p:txBody>
      </p:sp>
      <p:sp>
        <p:nvSpPr>
          <p:cNvPr id="1440" name="Oval"/>
          <p:cNvSpPr/>
          <p:nvPr/>
        </p:nvSpPr>
        <p:spPr>
          <a:xfrm>
            <a:off x="2720548" y="2068217"/>
            <a:ext cx="711169" cy="700114"/>
          </a:xfrm>
          <a:prstGeom prst="ellipse">
            <a:avLst/>
          </a:prstGeom>
          <a:solidFill>
            <a:srgbClr val="72B1D7"/>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41" name="IVR"/>
          <p:cNvSpPr txBox="1"/>
          <p:nvPr/>
        </p:nvSpPr>
        <p:spPr>
          <a:xfrm>
            <a:off x="2697568" y="2553904"/>
            <a:ext cx="757127" cy="199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900" b="1">
                <a:solidFill>
                  <a:srgbClr val="FFFFFF"/>
                </a:solidFill>
              </a:defRPr>
            </a:lvl1pPr>
          </a:lstStyle>
          <a:p>
            <a:r>
              <a:t>IVR</a:t>
            </a:r>
          </a:p>
        </p:txBody>
      </p:sp>
      <p:grpSp>
        <p:nvGrpSpPr>
          <p:cNvPr id="1452" name="Group"/>
          <p:cNvGrpSpPr/>
          <p:nvPr/>
        </p:nvGrpSpPr>
        <p:grpSpPr>
          <a:xfrm>
            <a:off x="2922878" y="2190141"/>
            <a:ext cx="306509" cy="346622"/>
            <a:chOff x="0" y="0"/>
            <a:chExt cx="306508" cy="346620"/>
          </a:xfrm>
        </p:grpSpPr>
        <p:sp>
          <p:nvSpPr>
            <p:cNvPr id="1442" name="Rectangle"/>
            <p:cNvSpPr/>
            <p:nvPr/>
          </p:nvSpPr>
          <p:spPr>
            <a:xfrm>
              <a:off x="0" y="0"/>
              <a:ext cx="306509" cy="346621"/>
            </a:xfrm>
            <a:prstGeom prst="rect">
              <a:avLst/>
            </a:prstGeom>
            <a:solidFill>
              <a:srgbClr val="72B1D7"/>
            </a:solidFill>
            <a:ln w="38100" cap="flat">
              <a:solidFill>
                <a:srgbClr val="FFFFFF"/>
              </a:solidFill>
              <a:prstDash val="solid"/>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3" name="Circle"/>
            <p:cNvSpPr/>
            <p:nvPr/>
          </p:nvSpPr>
          <p:spPr>
            <a:xfrm>
              <a:off x="31823" y="48045"/>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4" name="Circle"/>
            <p:cNvSpPr/>
            <p:nvPr/>
          </p:nvSpPr>
          <p:spPr>
            <a:xfrm>
              <a:off x="116303" y="48045"/>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5" name="Circle"/>
            <p:cNvSpPr/>
            <p:nvPr/>
          </p:nvSpPr>
          <p:spPr>
            <a:xfrm>
              <a:off x="200783" y="48045"/>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6" name="Circle"/>
            <p:cNvSpPr/>
            <p:nvPr/>
          </p:nvSpPr>
          <p:spPr>
            <a:xfrm>
              <a:off x="31823" y="140974"/>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7" name="Circle"/>
            <p:cNvSpPr/>
            <p:nvPr/>
          </p:nvSpPr>
          <p:spPr>
            <a:xfrm>
              <a:off x="116303" y="140974"/>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8" name="Circle"/>
            <p:cNvSpPr/>
            <p:nvPr/>
          </p:nvSpPr>
          <p:spPr>
            <a:xfrm>
              <a:off x="200783" y="140974"/>
              <a:ext cx="73902" cy="73902"/>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49" name="Circle"/>
            <p:cNvSpPr/>
            <p:nvPr/>
          </p:nvSpPr>
          <p:spPr>
            <a:xfrm>
              <a:off x="31823" y="233902"/>
              <a:ext cx="73902" cy="73901"/>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50" name="Circle"/>
            <p:cNvSpPr/>
            <p:nvPr/>
          </p:nvSpPr>
          <p:spPr>
            <a:xfrm>
              <a:off x="116303" y="233902"/>
              <a:ext cx="73902" cy="73901"/>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451" name="Circle"/>
            <p:cNvSpPr/>
            <p:nvPr/>
          </p:nvSpPr>
          <p:spPr>
            <a:xfrm>
              <a:off x="200783" y="233902"/>
              <a:ext cx="73902" cy="73901"/>
            </a:xfrm>
            <a:prstGeom prst="ellipse">
              <a:avLst/>
            </a:pr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nvGrpSpPr>
          <p:cNvPr id="1460" name="Group"/>
          <p:cNvGrpSpPr/>
          <p:nvPr/>
        </p:nvGrpSpPr>
        <p:grpSpPr>
          <a:xfrm>
            <a:off x="1848712" y="3538354"/>
            <a:ext cx="1103362" cy="986440"/>
            <a:chOff x="0" y="0"/>
            <a:chExt cx="1103361" cy="986439"/>
          </a:xfrm>
        </p:grpSpPr>
        <p:sp>
          <p:nvSpPr>
            <p:cNvPr id="1453" name="Line"/>
            <p:cNvSpPr/>
            <p:nvPr/>
          </p:nvSpPr>
          <p:spPr>
            <a:xfrm>
              <a:off x="794675" y="740128"/>
              <a:ext cx="5" cy="12701"/>
            </a:xfrm>
            <a:prstGeom prst="line">
              <a:avLst/>
            </a:prstGeom>
            <a:solidFill>
              <a:srgbClr val="D9DCD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endParaRPr/>
            </a:p>
          </p:txBody>
        </p:sp>
        <p:sp>
          <p:nvSpPr>
            <p:cNvPr id="1454" name="Shape"/>
            <p:cNvSpPr/>
            <p:nvPr/>
          </p:nvSpPr>
          <p:spPr>
            <a:xfrm>
              <a:off x="596074" y="220039"/>
              <a:ext cx="397213" cy="523045"/>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55" name="Shape"/>
            <p:cNvSpPr/>
            <p:nvPr/>
          </p:nvSpPr>
          <p:spPr>
            <a:xfrm>
              <a:off x="486023" y="731638"/>
              <a:ext cx="617339" cy="254688"/>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3197E0"/>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56" name="Shape"/>
            <p:cNvSpPr/>
            <p:nvPr/>
          </p:nvSpPr>
          <p:spPr>
            <a:xfrm>
              <a:off x="747929" y="742825"/>
              <a:ext cx="93497" cy="243615"/>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7F7F7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57" name="Shape"/>
            <p:cNvSpPr/>
            <p:nvPr/>
          </p:nvSpPr>
          <p:spPr>
            <a:xfrm>
              <a:off x="108318" y="0"/>
              <a:ext cx="393800" cy="530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7F7F7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58" name="Shape"/>
            <p:cNvSpPr/>
            <p:nvPr/>
          </p:nvSpPr>
          <p:spPr>
            <a:xfrm>
              <a:off x="114097" y="78793"/>
              <a:ext cx="382224" cy="447871"/>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59" name="Shape"/>
            <p:cNvSpPr/>
            <p:nvPr/>
          </p:nvSpPr>
          <p:spPr>
            <a:xfrm>
              <a:off x="0" y="510226"/>
              <a:ext cx="606330" cy="251776"/>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3197E0"/>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461" name="Customer"/>
          <p:cNvSpPr txBox="1"/>
          <p:nvPr/>
        </p:nvSpPr>
        <p:spPr>
          <a:xfrm>
            <a:off x="2035416" y="4681818"/>
            <a:ext cx="729235"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000" b="1">
                <a:solidFill>
                  <a:srgbClr val="3899DC"/>
                </a:solidFill>
                <a:latin typeface="Helvetica Neue"/>
                <a:ea typeface="Helvetica Neue"/>
                <a:cs typeface="Helvetica Neue"/>
                <a:sym typeface="Helvetica Neue"/>
              </a:defRPr>
            </a:lvl1pPr>
          </a:lstStyle>
          <a:p>
            <a:r>
              <a:t>Customer</a:t>
            </a:r>
          </a:p>
        </p:txBody>
      </p:sp>
      <p:sp>
        <p:nvSpPr>
          <p:cNvPr id="1462" name="Connect existing customer touch points"/>
          <p:cNvSpPr txBox="1"/>
          <p:nvPr/>
        </p:nvSpPr>
        <p:spPr>
          <a:xfrm>
            <a:off x="1710462" y="3086709"/>
            <a:ext cx="1379143" cy="301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1000" b="1">
                <a:solidFill>
                  <a:srgbClr val="3899DC"/>
                </a:solidFill>
                <a:latin typeface="Helvetica Neue"/>
                <a:ea typeface="Helvetica Neue"/>
                <a:cs typeface="Helvetica Neue"/>
                <a:sym typeface="Helvetica Neue"/>
              </a:defRPr>
            </a:lvl1pPr>
          </a:lstStyle>
          <a:p>
            <a:r>
              <a:t>Connect existing customer touch points</a:t>
            </a:r>
          </a:p>
        </p:txBody>
      </p:sp>
      <p:sp>
        <p:nvSpPr>
          <p:cNvPr id="1463" name="Oval"/>
          <p:cNvSpPr/>
          <p:nvPr/>
        </p:nvSpPr>
        <p:spPr>
          <a:xfrm>
            <a:off x="1379061" y="2068217"/>
            <a:ext cx="711169" cy="700114"/>
          </a:xfrm>
          <a:prstGeom prst="ellipse">
            <a:avLst/>
          </a:prstGeom>
          <a:solidFill>
            <a:srgbClr val="72B1D7"/>
          </a:solidFill>
          <a:ln w="25400">
            <a:solidFill>
              <a:srgbClr val="FFFFFF"/>
            </a:solidFill>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grpSp>
        <p:nvGrpSpPr>
          <p:cNvPr id="1478" name="Group"/>
          <p:cNvGrpSpPr/>
          <p:nvPr/>
        </p:nvGrpSpPr>
        <p:grpSpPr>
          <a:xfrm>
            <a:off x="1614186" y="2125464"/>
            <a:ext cx="240918" cy="297074"/>
            <a:chOff x="0" y="0"/>
            <a:chExt cx="240916" cy="297072"/>
          </a:xfrm>
        </p:grpSpPr>
        <p:sp>
          <p:nvSpPr>
            <p:cNvPr id="1464" name="Rounded Rectangle"/>
            <p:cNvSpPr/>
            <p:nvPr/>
          </p:nvSpPr>
          <p:spPr>
            <a:xfrm>
              <a:off x="-1" y="0"/>
              <a:ext cx="240918" cy="297073"/>
            </a:xfrm>
            <a:prstGeom prst="roundRect">
              <a:avLst>
                <a:gd name="adj" fmla="val 3939"/>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65" name="Rounded Rectangle"/>
            <p:cNvSpPr/>
            <p:nvPr/>
          </p:nvSpPr>
          <p:spPr>
            <a:xfrm>
              <a:off x="7892" y="8095"/>
              <a:ext cx="225131" cy="280882"/>
            </a:xfrm>
            <a:prstGeom prst="roundRect">
              <a:avLst>
                <a:gd name="adj" fmla="val 2704"/>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66" name="Rounded Rectangle"/>
            <p:cNvSpPr/>
            <p:nvPr/>
          </p:nvSpPr>
          <p:spPr>
            <a:xfrm>
              <a:off x="18496" y="90861"/>
              <a:ext cx="153049" cy="25558"/>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67" name="Rounded Rectangle"/>
            <p:cNvSpPr/>
            <p:nvPr/>
          </p:nvSpPr>
          <p:spPr>
            <a:xfrm>
              <a:off x="196772" y="90861"/>
              <a:ext cx="25463" cy="25558"/>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68" name="Rounded Rectangle"/>
            <p:cNvSpPr/>
            <p:nvPr/>
          </p:nvSpPr>
          <p:spPr>
            <a:xfrm>
              <a:off x="18496" y="137454"/>
              <a:ext cx="153049" cy="25559"/>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69" name="Rounded Rectangle"/>
            <p:cNvSpPr/>
            <p:nvPr/>
          </p:nvSpPr>
          <p:spPr>
            <a:xfrm>
              <a:off x="196772" y="137454"/>
              <a:ext cx="25463" cy="25559"/>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0" name="Rounded Rectangle"/>
            <p:cNvSpPr/>
            <p:nvPr/>
          </p:nvSpPr>
          <p:spPr>
            <a:xfrm>
              <a:off x="18496" y="184047"/>
              <a:ext cx="153049" cy="25559"/>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1" name="Rounded Rectangle"/>
            <p:cNvSpPr/>
            <p:nvPr/>
          </p:nvSpPr>
          <p:spPr>
            <a:xfrm>
              <a:off x="196772" y="184047"/>
              <a:ext cx="25463" cy="25559"/>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2" name="Rounded Rectangle"/>
            <p:cNvSpPr/>
            <p:nvPr/>
          </p:nvSpPr>
          <p:spPr>
            <a:xfrm>
              <a:off x="18496" y="230641"/>
              <a:ext cx="153049" cy="25559"/>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3" name="Rounded Rectangle"/>
            <p:cNvSpPr/>
            <p:nvPr/>
          </p:nvSpPr>
          <p:spPr>
            <a:xfrm>
              <a:off x="196772" y="230641"/>
              <a:ext cx="25463" cy="25559"/>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4" name="Rounded Rectangle"/>
            <p:cNvSpPr/>
            <p:nvPr/>
          </p:nvSpPr>
          <p:spPr>
            <a:xfrm>
              <a:off x="18588" y="44268"/>
              <a:ext cx="153051" cy="25558"/>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5" name="Rounded Rectangle"/>
            <p:cNvSpPr/>
            <p:nvPr/>
          </p:nvSpPr>
          <p:spPr>
            <a:xfrm>
              <a:off x="196865" y="44268"/>
              <a:ext cx="25462" cy="25558"/>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6" name="Shape"/>
            <p:cNvSpPr/>
            <p:nvPr/>
          </p:nvSpPr>
          <p:spPr>
            <a:xfrm rot="16200000" flipH="1">
              <a:off x="196680" y="38585"/>
              <a:ext cx="25056" cy="29633"/>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77" name="Shape"/>
            <p:cNvSpPr/>
            <p:nvPr/>
          </p:nvSpPr>
          <p:spPr>
            <a:xfrm rot="16200000" flipH="1">
              <a:off x="194429" y="83922"/>
              <a:ext cx="25056" cy="29633"/>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479" name="Customer Surveys"/>
          <p:cNvSpPr txBox="1"/>
          <p:nvPr/>
        </p:nvSpPr>
        <p:spPr>
          <a:xfrm>
            <a:off x="1446300" y="2430781"/>
            <a:ext cx="576690" cy="279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lnSpc>
                <a:spcPct val="110000"/>
              </a:lnSpc>
              <a:spcBef>
                <a:spcPts val="3000"/>
              </a:spcBef>
              <a:defRPr sz="800" b="1">
                <a:solidFill>
                  <a:srgbClr val="FFFFFF"/>
                </a:solidFill>
                <a:latin typeface="Helvetica Neue"/>
                <a:ea typeface="Helvetica Neue"/>
                <a:cs typeface="Helvetica Neue"/>
                <a:sym typeface="Helvetica Neue"/>
              </a:defRPr>
            </a:lvl1pPr>
          </a:lstStyle>
          <a:p>
            <a:r>
              <a:t>Customer Surveys</a:t>
            </a:r>
          </a:p>
        </p:txBody>
      </p:sp>
      <p:sp>
        <p:nvSpPr>
          <p:cNvPr id="1480" name="Oval"/>
          <p:cNvSpPr/>
          <p:nvPr/>
        </p:nvSpPr>
        <p:spPr>
          <a:xfrm>
            <a:off x="431410" y="4378817"/>
            <a:ext cx="711167" cy="700114"/>
          </a:xfrm>
          <a:prstGeom prst="ellipse">
            <a:avLst/>
          </a:prstGeom>
          <a:solidFill>
            <a:srgbClr val="3484C9"/>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81" name="Face2Face"/>
          <p:cNvSpPr txBox="1"/>
          <p:nvPr/>
        </p:nvSpPr>
        <p:spPr>
          <a:xfrm>
            <a:off x="403821" y="4769356"/>
            <a:ext cx="766344" cy="23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FFFFFF"/>
                </a:solidFill>
              </a:defRPr>
            </a:lvl1pPr>
          </a:lstStyle>
          <a:p>
            <a:r>
              <a:t>Face2Face</a:t>
            </a:r>
          </a:p>
        </p:txBody>
      </p:sp>
      <p:sp>
        <p:nvSpPr>
          <p:cNvPr id="1482" name="Shape"/>
          <p:cNvSpPr/>
          <p:nvPr/>
        </p:nvSpPr>
        <p:spPr>
          <a:xfrm rot="13560000">
            <a:off x="660177" y="4473624"/>
            <a:ext cx="252247" cy="249248"/>
          </a:xfrm>
          <a:custGeom>
            <a:avLst/>
            <a:gdLst/>
            <a:ahLst/>
            <a:cxnLst>
              <a:cxn ang="0">
                <a:pos x="wd2" y="hd2"/>
              </a:cxn>
              <a:cxn ang="5400000">
                <a:pos x="wd2" y="hd2"/>
              </a:cxn>
              <a:cxn ang="10800000">
                <a:pos x="wd2" y="hd2"/>
              </a:cxn>
              <a:cxn ang="16200000">
                <a:pos x="wd2" y="hd2"/>
              </a:cxn>
            </a:cxnLst>
            <a:rect l="0" t="0" r="r" b="b"/>
            <a:pathLst>
              <a:path w="21588" h="21588" extrusionOk="0">
                <a:moveTo>
                  <a:pt x="10865" y="17991"/>
                </a:moveTo>
                <a:lnTo>
                  <a:pt x="11568" y="14294"/>
                </a:lnTo>
                <a:lnTo>
                  <a:pt x="11564" y="14275"/>
                </a:lnTo>
                <a:cubicBezTo>
                  <a:pt x="9795" y="12709"/>
                  <a:pt x="8045" y="11128"/>
                  <a:pt x="6305" y="9528"/>
                </a:cubicBezTo>
                <a:cubicBezTo>
                  <a:pt x="4566" y="7929"/>
                  <a:pt x="2839" y="6312"/>
                  <a:pt x="1120" y="4691"/>
                </a:cubicBezTo>
                <a:cubicBezTo>
                  <a:pt x="885" y="4470"/>
                  <a:pt x="649" y="4250"/>
                  <a:pt x="462" y="3988"/>
                </a:cubicBezTo>
                <a:cubicBezTo>
                  <a:pt x="178" y="3592"/>
                  <a:pt x="9" y="3109"/>
                  <a:pt x="0" y="2595"/>
                </a:cubicBezTo>
                <a:cubicBezTo>
                  <a:pt x="-12" y="1874"/>
                  <a:pt x="287" y="1228"/>
                  <a:pt x="767" y="763"/>
                </a:cubicBezTo>
                <a:lnTo>
                  <a:pt x="770" y="767"/>
                </a:lnTo>
                <a:cubicBezTo>
                  <a:pt x="1235" y="287"/>
                  <a:pt x="1881" y="-12"/>
                  <a:pt x="2602" y="0"/>
                </a:cubicBezTo>
                <a:cubicBezTo>
                  <a:pt x="3115" y="9"/>
                  <a:pt x="3598" y="178"/>
                  <a:pt x="3994" y="462"/>
                </a:cubicBezTo>
                <a:cubicBezTo>
                  <a:pt x="4256" y="649"/>
                  <a:pt x="4476" y="886"/>
                  <a:pt x="4697" y="1121"/>
                </a:cubicBezTo>
                <a:cubicBezTo>
                  <a:pt x="6318" y="2840"/>
                  <a:pt x="7933" y="4568"/>
                  <a:pt x="9532" y="6307"/>
                </a:cubicBezTo>
                <a:cubicBezTo>
                  <a:pt x="11131" y="8047"/>
                  <a:pt x="12712" y="9798"/>
                  <a:pt x="14278" y="11568"/>
                </a:cubicBezTo>
                <a:lnTo>
                  <a:pt x="14296" y="11565"/>
                </a:lnTo>
                <a:lnTo>
                  <a:pt x="17989" y="10865"/>
                </a:lnTo>
                <a:lnTo>
                  <a:pt x="21588" y="14711"/>
                </a:lnTo>
                <a:lnTo>
                  <a:pt x="20881" y="17697"/>
                </a:lnTo>
                <a:lnTo>
                  <a:pt x="18048" y="14633"/>
                </a:lnTo>
                <a:lnTo>
                  <a:pt x="15837" y="15839"/>
                </a:lnTo>
                <a:lnTo>
                  <a:pt x="14631" y="18051"/>
                </a:lnTo>
                <a:lnTo>
                  <a:pt x="17695" y="20884"/>
                </a:lnTo>
                <a:lnTo>
                  <a:pt x="14713" y="21588"/>
                </a:lnTo>
                <a:lnTo>
                  <a:pt x="10865" y="17991"/>
                </a:lnTo>
                <a:close/>
                <a:moveTo>
                  <a:pt x="1671" y="3485"/>
                </a:moveTo>
                <a:cubicBezTo>
                  <a:pt x="1899" y="3713"/>
                  <a:pt x="2213" y="3854"/>
                  <a:pt x="2561" y="3854"/>
                </a:cubicBezTo>
                <a:cubicBezTo>
                  <a:pt x="3256" y="3854"/>
                  <a:pt x="3819" y="3291"/>
                  <a:pt x="3819" y="2595"/>
                </a:cubicBezTo>
                <a:cubicBezTo>
                  <a:pt x="3819" y="1900"/>
                  <a:pt x="3256" y="1337"/>
                  <a:pt x="2561" y="1337"/>
                </a:cubicBezTo>
                <a:cubicBezTo>
                  <a:pt x="1865" y="1337"/>
                  <a:pt x="1303" y="1900"/>
                  <a:pt x="1303" y="2595"/>
                </a:cubicBezTo>
                <a:cubicBezTo>
                  <a:pt x="1303" y="2943"/>
                  <a:pt x="1443" y="3257"/>
                  <a:pt x="1671" y="3485"/>
                </a:cubicBezTo>
                <a:close/>
              </a:path>
            </a:pathLst>
          </a:custGeom>
          <a:solidFill>
            <a:srgbClr val="FFFFFF"/>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83" name="Omni-Channel Experience"/>
          <p:cNvSpPr txBox="1"/>
          <p:nvPr/>
        </p:nvSpPr>
        <p:spPr>
          <a:xfrm>
            <a:off x="3649620" y="5628352"/>
            <a:ext cx="958698" cy="472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899DC"/>
                </a:solidFill>
              </a:defRPr>
            </a:lvl1pPr>
          </a:lstStyle>
          <a:p>
            <a:r>
              <a:t>A one brand and Omni-channel experiences</a:t>
            </a:r>
          </a:p>
        </p:txBody>
      </p:sp>
      <p:sp>
        <p:nvSpPr>
          <p:cNvPr id="1484" name="Oval"/>
          <p:cNvSpPr/>
          <p:nvPr/>
        </p:nvSpPr>
        <p:spPr>
          <a:xfrm>
            <a:off x="366963" y="3009030"/>
            <a:ext cx="711167" cy="700114"/>
          </a:xfrm>
          <a:prstGeom prst="ellipse">
            <a:avLst/>
          </a:prstGeom>
          <a:solidFill>
            <a:srgbClr val="3484C9"/>
          </a:solidFill>
          <a:ln w="25400">
            <a:solidFill>
              <a:srgbClr val="FFFFFF"/>
            </a:solidFill>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85" name="Fax/Letter"/>
          <p:cNvSpPr txBox="1"/>
          <p:nvPr/>
        </p:nvSpPr>
        <p:spPr>
          <a:xfrm>
            <a:off x="432480" y="3348085"/>
            <a:ext cx="580133" cy="326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FFFFFF"/>
                </a:solidFill>
              </a:defRPr>
            </a:lvl1pPr>
          </a:lstStyle>
          <a:p>
            <a:r>
              <a:t>Social Media</a:t>
            </a:r>
          </a:p>
        </p:txBody>
      </p:sp>
      <p:grpSp>
        <p:nvGrpSpPr>
          <p:cNvPr id="1489" name="Group"/>
          <p:cNvGrpSpPr/>
          <p:nvPr/>
        </p:nvGrpSpPr>
        <p:grpSpPr>
          <a:xfrm>
            <a:off x="597421" y="3090442"/>
            <a:ext cx="228317" cy="279402"/>
            <a:chOff x="0" y="0"/>
            <a:chExt cx="228316" cy="279400"/>
          </a:xfrm>
        </p:grpSpPr>
        <p:sp>
          <p:nvSpPr>
            <p:cNvPr id="1486" name="Shape"/>
            <p:cNvSpPr/>
            <p:nvPr/>
          </p:nvSpPr>
          <p:spPr>
            <a:xfrm>
              <a:off x="91825" y="18173"/>
              <a:ext cx="136492" cy="11091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87" name="Shape"/>
            <p:cNvSpPr/>
            <p:nvPr/>
          </p:nvSpPr>
          <p:spPr>
            <a:xfrm>
              <a:off x="38146" y="144324"/>
              <a:ext cx="135078" cy="135077"/>
            </a:xfrm>
            <a:custGeom>
              <a:avLst/>
              <a:gdLst/>
              <a:ahLst/>
              <a:cxnLst>
                <a:cxn ang="0">
                  <a:pos x="wd2" y="hd2"/>
                </a:cxn>
                <a:cxn ang="5400000">
                  <a:pos x="wd2" y="hd2"/>
                </a:cxn>
                <a:cxn ang="10800000">
                  <a:pos x="wd2" y="hd2"/>
                </a:cxn>
                <a:cxn ang="16200000">
                  <a:pos x="wd2" y="hd2"/>
                </a:cxn>
              </a:cxnLst>
              <a:rect l="0" t="0" r="r" b="b"/>
              <a:pathLst>
                <a:path w="21600" h="21600" extrusionOk="0">
                  <a:moveTo>
                    <a:pt x="273" y="21600"/>
                  </a:moveTo>
                  <a:lnTo>
                    <a:pt x="4902" y="21600"/>
                  </a:lnTo>
                  <a:lnTo>
                    <a:pt x="4902" y="7024"/>
                  </a:lnTo>
                  <a:lnTo>
                    <a:pt x="273" y="7024"/>
                  </a:lnTo>
                  <a:lnTo>
                    <a:pt x="273" y="21600"/>
                  </a:lnTo>
                  <a:cubicBezTo>
                    <a:pt x="273" y="21600"/>
                    <a:pt x="273" y="21600"/>
                    <a:pt x="273" y="21600"/>
                  </a:cubicBezTo>
                  <a:close/>
                  <a:moveTo>
                    <a:pt x="2621" y="0"/>
                  </a:moveTo>
                  <a:cubicBezTo>
                    <a:pt x="1033" y="0"/>
                    <a:pt x="0" y="1086"/>
                    <a:pt x="0" y="2518"/>
                  </a:cubicBezTo>
                  <a:cubicBezTo>
                    <a:pt x="0" y="3917"/>
                    <a:pt x="1004" y="5039"/>
                    <a:pt x="2558" y="5039"/>
                  </a:cubicBezTo>
                  <a:lnTo>
                    <a:pt x="2589" y="5039"/>
                  </a:lnTo>
                  <a:cubicBezTo>
                    <a:pt x="4203" y="5039"/>
                    <a:pt x="5207" y="3917"/>
                    <a:pt x="5207" y="2518"/>
                  </a:cubicBezTo>
                  <a:cubicBezTo>
                    <a:pt x="5178" y="1086"/>
                    <a:pt x="4203" y="0"/>
                    <a:pt x="2621" y="0"/>
                  </a:cubicBezTo>
                  <a:cubicBezTo>
                    <a:pt x="2621" y="0"/>
                    <a:pt x="2621" y="0"/>
                    <a:pt x="2621" y="0"/>
                  </a:cubicBezTo>
                  <a:close/>
                  <a:moveTo>
                    <a:pt x="21600" y="13242"/>
                  </a:moveTo>
                  <a:lnTo>
                    <a:pt x="21600" y="21600"/>
                  </a:lnTo>
                  <a:lnTo>
                    <a:pt x="16970" y="21600"/>
                  </a:lnTo>
                  <a:lnTo>
                    <a:pt x="16970" y="13803"/>
                  </a:lnTo>
                  <a:cubicBezTo>
                    <a:pt x="16970" y="11844"/>
                    <a:pt x="16299" y="10507"/>
                    <a:pt x="14623" y="10507"/>
                  </a:cubicBezTo>
                  <a:cubicBezTo>
                    <a:pt x="13345" y="10507"/>
                    <a:pt x="12582" y="11408"/>
                    <a:pt x="12250" y="12280"/>
                  </a:cubicBezTo>
                  <a:cubicBezTo>
                    <a:pt x="12127" y="12592"/>
                    <a:pt x="12094" y="13025"/>
                    <a:pt x="12094" y="13462"/>
                  </a:cubicBezTo>
                  <a:lnTo>
                    <a:pt x="12094" y="21600"/>
                  </a:lnTo>
                  <a:lnTo>
                    <a:pt x="7463" y="21600"/>
                  </a:lnTo>
                  <a:cubicBezTo>
                    <a:pt x="7463" y="21600"/>
                    <a:pt x="7525" y="8394"/>
                    <a:pt x="7463" y="7024"/>
                  </a:cubicBezTo>
                  <a:lnTo>
                    <a:pt x="12094" y="7024"/>
                  </a:lnTo>
                  <a:lnTo>
                    <a:pt x="12094" y="9093"/>
                  </a:lnTo>
                  <a:cubicBezTo>
                    <a:pt x="12087" y="9106"/>
                    <a:pt x="12074" y="9123"/>
                    <a:pt x="12066" y="9139"/>
                  </a:cubicBezTo>
                  <a:lnTo>
                    <a:pt x="12094" y="9139"/>
                  </a:lnTo>
                  <a:lnTo>
                    <a:pt x="12094" y="9093"/>
                  </a:lnTo>
                  <a:cubicBezTo>
                    <a:pt x="12710" y="8101"/>
                    <a:pt x="13808" y="6683"/>
                    <a:pt x="16269" y="6683"/>
                  </a:cubicBezTo>
                  <a:cubicBezTo>
                    <a:pt x="19315" y="6683"/>
                    <a:pt x="21600" y="8767"/>
                    <a:pt x="21600" y="13242"/>
                  </a:cubicBezTo>
                  <a:cubicBezTo>
                    <a:pt x="21600" y="13242"/>
                    <a:pt x="21600" y="13242"/>
                    <a:pt x="21600" y="13242"/>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88" name="Shape"/>
            <p:cNvSpPr/>
            <p:nvPr/>
          </p:nvSpPr>
          <p:spPr>
            <a:xfrm>
              <a:off x="0" y="0"/>
              <a:ext cx="67539" cy="135077"/>
            </a:xfrm>
            <a:custGeom>
              <a:avLst/>
              <a:gdLst/>
              <a:ahLst/>
              <a:cxnLst>
                <a:cxn ang="0">
                  <a:pos x="wd2" y="hd2"/>
                </a:cxn>
                <a:cxn ang="5400000">
                  <a:pos x="wd2" y="hd2"/>
                </a:cxn>
                <a:cxn ang="10800000">
                  <a:pos x="wd2" y="hd2"/>
                </a:cxn>
                <a:cxn ang="16200000">
                  <a:pos x="wd2" y="hd2"/>
                </a:cxn>
              </a:cxnLst>
              <a:rect l="0" t="0" r="r" b="b"/>
              <a:pathLst>
                <a:path w="21600" h="21600" extrusionOk="0">
                  <a:moveTo>
                    <a:pt x="8820" y="493"/>
                  </a:moveTo>
                  <a:cubicBezTo>
                    <a:pt x="9060" y="423"/>
                    <a:pt x="9313" y="360"/>
                    <a:pt x="9596" y="308"/>
                  </a:cubicBezTo>
                  <a:cubicBezTo>
                    <a:pt x="9851" y="257"/>
                    <a:pt x="10141" y="211"/>
                    <a:pt x="10463" y="171"/>
                  </a:cubicBezTo>
                  <a:lnTo>
                    <a:pt x="12235" y="0"/>
                  </a:lnTo>
                  <a:lnTo>
                    <a:pt x="13395" y="0"/>
                  </a:lnTo>
                  <a:lnTo>
                    <a:pt x="21569" y="308"/>
                  </a:lnTo>
                  <a:lnTo>
                    <a:pt x="21600" y="308"/>
                  </a:lnTo>
                  <a:lnTo>
                    <a:pt x="20767" y="3951"/>
                  </a:lnTo>
                  <a:lnTo>
                    <a:pt x="20735" y="3951"/>
                  </a:lnTo>
                  <a:lnTo>
                    <a:pt x="16226" y="3720"/>
                  </a:lnTo>
                  <a:lnTo>
                    <a:pt x="16095" y="3720"/>
                  </a:lnTo>
                  <a:lnTo>
                    <a:pt x="15647" y="3751"/>
                  </a:lnTo>
                  <a:lnTo>
                    <a:pt x="15488" y="3784"/>
                  </a:lnTo>
                  <a:lnTo>
                    <a:pt x="14971" y="3905"/>
                  </a:lnTo>
                  <a:cubicBezTo>
                    <a:pt x="14866" y="3917"/>
                    <a:pt x="14776" y="3943"/>
                    <a:pt x="14713" y="3984"/>
                  </a:cubicBezTo>
                  <a:lnTo>
                    <a:pt x="14328" y="4184"/>
                  </a:lnTo>
                  <a:cubicBezTo>
                    <a:pt x="14241" y="4236"/>
                    <a:pt x="14165" y="4298"/>
                    <a:pt x="14101" y="4369"/>
                  </a:cubicBezTo>
                  <a:cubicBezTo>
                    <a:pt x="14035" y="4431"/>
                    <a:pt x="13980" y="4498"/>
                    <a:pt x="13944" y="4570"/>
                  </a:cubicBezTo>
                  <a:cubicBezTo>
                    <a:pt x="13901" y="4642"/>
                    <a:pt x="13867" y="4718"/>
                    <a:pt x="13846" y="4803"/>
                  </a:cubicBezTo>
                  <a:cubicBezTo>
                    <a:pt x="13822" y="4873"/>
                    <a:pt x="13811" y="4952"/>
                    <a:pt x="13811" y="5033"/>
                  </a:cubicBezTo>
                  <a:lnTo>
                    <a:pt x="13877" y="7317"/>
                  </a:lnTo>
                  <a:lnTo>
                    <a:pt x="20509" y="7350"/>
                  </a:lnTo>
                  <a:lnTo>
                    <a:pt x="19544" y="10962"/>
                  </a:lnTo>
                  <a:lnTo>
                    <a:pt x="13811" y="11072"/>
                  </a:lnTo>
                  <a:lnTo>
                    <a:pt x="13811" y="21584"/>
                  </a:lnTo>
                  <a:lnTo>
                    <a:pt x="13780" y="21600"/>
                  </a:lnTo>
                  <a:lnTo>
                    <a:pt x="4831" y="21600"/>
                  </a:lnTo>
                  <a:lnTo>
                    <a:pt x="4831" y="10977"/>
                  </a:lnTo>
                  <a:lnTo>
                    <a:pt x="0" y="10977"/>
                  </a:lnTo>
                  <a:lnTo>
                    <a:pt x="0" y="7350"/>
                  </a:lnTo>
                  <a:lnTo>
                    <a:pt x="4636" y="7350"/>
                  </a:lnTo>
                  <a:lnTo>
                    <a:pt x="4636" y="7317"/>
                  </a:lnTo>
                  <a:lnTo>
                    <a:pt x="4667" y="7272"/>
                  </a:lnTo>
                  <a:lnTo>
                    <a:pt x="4831" y="3396"/>
                  </a:lnTo>
                  <a:lnTo>
                    <a:pt x="4894" y="3181"/>
                  </a:lnTo>
                  <a:lnTo>
                    <a:pt x="4894" y="3073"/>
                  </a:lnTo>
                  <a:lnTo>
                    <a:pt x="4963" y="2965"/>
                  </a:lnTo>
                  <a:cubicBezTo>
                    <a:pt x="4984" y="2881"/>
                    <a:pt x="5020" y="2805"/>
                    <a:pt x="5084" y="2732"/>
                  </a:cubicBezTo>
                  <a:cubicBezTo>
                    <a:pt x="5129" y="2662"/>
                    <a:pt x="5194" y="2593"/>
                    <a:pt x="5279" y="2531"/>
                  </a:cubicBezTo>
                  <a:cubicBezTo>
                    <a:pt x="5368" y="2377"/>
                    <a:pt x="5487" y="2238"/>
                    <a:pt x="5632" y="2117"/>
                  </a:cubicBezTo>
                  <a:cubicBezTo>
                    <a:pt x="5764" y="1981"/>
                    <a:pt x="5928" y="1854"/>
                    <a:pt x="6118" y="1730"/>
                  </a:cubicBezTo>
                  <a:cubicBezTo>
                    <a:pt x="6268" y="1615"/>
                    <a:pt x="6450" y="1507"/>
                    <a:pt x="6663" y="1404"/>
                  </a:cubicBezTo>
                  <a:cubicBezTo>
                    <a:pt x="6859" y="1293"/>
                    <a:pt x="7064" y="1189"/>
                    <a:pt x="7275" y="1098"/>
                  </a:cubicBezTo>
                  <a:lnTo>
                    <a:pt x="7275" y="1081"/>
                  </a:lnTo>
                  <a:lnTo>
                    <a:pt x="8820" y="493"/>
                  </a:lnTo>
                  <a:cubicBezTo>
                    <a:pt x="8820" y="493"/>
                    <a:pt x="8820" y="493"/>
                    <a:pt x="8820" y="493"/>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492" name="Group"/>
          <p:cNvGrpSpPr/>
          <p:nvPr/>
        </p:nvGrpSpPr>
        <p:grpSpPr>
          <a:xfrm>
            <a:off x="3700121" y="5044613"/>
            <a:ext cx="857696" cy="523393"/>
            <a:chOff x="0" y="0"/>
            <a:chExt cx="857695" cy="523391"/>
          </a:xfrm>
        </p:grpSpPr>
        <p:sp>
          <p:nvSpPr>
            <p:cNvPr id="1490" name="Rounded Rectangle"/>
            <p:cNvSpPr/>
            <p:nvPr/>
          </p:nvSpPr>
          <p:spPr>
            <a:xfrm>
              <a:off x="0" y="0"/>
              <a:ext cx="857696" cy="523392"/>
            </a:xfrm>
            <a:prstGeom prst="roundRect">
              <a:avLst>
                <a:gd name="adj" fmla="val 20570"/>
              </a:avLst>
            </a:prstGeom>
            <a:noFill/>
            <a:ln w="12700" cap="flat">
              <a:solidFill>
                <a:srgbClr val="999999"/>
              </a:solidFill>
              <a:prstDash val="solid"/>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1491" name="Image" descr="Image"/>
            <p:cNvPicPr>
              <a:picLocks/>
            </p:cNvPicPr>
            <p:nvPr/>
          </p:nvPicPr>
          <p:blipFill>
            <a:blip r:embed="rId2"/>
            <a:stretch>
              <a:fillRect/>
            </a:stretch>
          </p:blipFill>
          <p:spPr>
            <a:xfrm>
              <a:off x="40182" y="189210"/>
              <a:ext cx="777332" cy="158707"/>
            </a:xfrm>
            <a:prstGeom prst="rect">
              <a:avLst/>
            </a:prstGeom>
            <a:ln w="12700" cap="flat">
              <a:noFill/>
              <a:miter lim="400000"/>
            </a:ln>
            <a:effectLst/>
          </p:spPr>
        </p:pic>
      </p:grpSp>
      <p:sp>
        <p:nvSpPr>
          <p:cNvPr id="1493" name="Rounded Rectangle"/>
          <p:cNvSpPr/>
          <p:nvPr/>
        </p:nvSpPr>
        <p:spPr>
          <a:xfrm>
            <a:off x="5114918" y="3572307"/>
            <a:ext cx="3695049" cy="2313134"/>
          </a:xfrm>
          <a:prstGeom prst="roundRect">
            <a:avLst>
              <a:gd name="adj" fmla="val 4827"/>
            </a:avLst>
          </a:prstGeom>
          <a:ln w="12700">
            <a:solidFill>
              <a:srgbClr val="999999"/>
            </a:solidFill>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494" name="Customer communication channels and tools to consider:"/>
          <p:cNvSpPr txBox="1"/>
          <p:nvPr/>
        </p:nvSpPr>
        <p:spPr>
          <a:xfrm>
            <a:off x="5345554" y="3637658"/>
            <a:ext cx="2707160" cy="13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3899DC"/>
                </a:solidFill>
                <a:latin typeface="Helvetica Neue"/>
                <a:ea typeface="Helvetica Neue"/>
                <a:cs typeface="Helvetica Neue"/>
                <a:sym typeface="Helvetica Neue"/>
              </a:defRPr>
            </a:lvl1pPr>
          </a:lstStyle>
          <a:p>
            <a:r>
              <a:t>Digital tools to consider:</a:t>
            </a:r>
          </a:p>
        </p:txBody>
      </p:sp>
      <p:sp>
        <p:nvSpPr>
          <p:cNvPr id="1495" name="Oval"/>
          <p:cNvSpPr/>
          <p:nvPr/>
        </p:nvSpPr>
        <p:spPr>
          <a:xfrm>
            <a:off x="5682668" y="3878973"/>
            <a:ext cx="527585" cy="519385"/>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96" name="Proactive SMS"/>
          <p:cNvSpPr txBox="1"/>
          <p:nvPr/>
        </p:nvSpPr>
        <p:spPr>
          <a:xfrm>
            <a:off x="5669069" y="4444205"/>
            <a:ext cx="554784" cy="34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Smart Meters</a:t>
            </a:r>
          </a:p>
        </p:txBody>
      </p:sp>
      <p:sp>
        <p:nvSpPr>
          <p:cNvPr id="1497" name="Oval"/>
          <p:cNvSpPr/>
          <p:nvPr/>
        </p:nvSpPr>
        <p:spPr>
          <a:xfrm>
            <a:off x="7073660" y="3879636"/>
            <a:ext cx="526239" cy="518059"/>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498" name="Mobile App"/>
          <p:cNvSpPr txBox="1"/>
          <p:nvPr/>
        </p:nvSpPr>
        <p:spPr>
          <a:xfrm>
            <a:off x="7013453" y="4446085"/>
            <a:ext cx="646654" cy="340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Speech Analytics</a:t>
            </a:r>
          </a:p>
        </p:txBody>
      </p:sp>
      <p:sp>
        <p:nvSpPr>
          <p:cNvPr id="1499" name="Social Media"/>
          <p:cNvSpPr txBox="1"/>
          <p:nvPr/>
        </p:nvSpPr>
        <p:spPr>
          <a:xfrm>
            <a:off x="6296532" y="4447238"/>
            <a:ext cx="669139" cy="384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Marketing Automation</a:t>
            </a:r>
          </a:p>
        </p:txBody>
      </p:sp>
      <p:sp>
        <p:nvSpPr>
          <p:cNvPr id="1500" name="Oval"/>
          <p:cNvSpPr/>
          <p:nvPr/>
        </p:nvSpPr>
        <p:spPr>
          <a:xfrm>
            <a:off x="6377387" y="3878208"/>
            <a:ext cx="529139" cy="520915"/>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501" name="Oval"/>
          <p:cNvSpPr/>
          <p:nvPr/>
        </p:nvSpPr>
        <p:spPr>
          <a:xfrm>
            <a:off x="7740137" y="3879636"/>
            <a:ext cx="526239" cy="518059"/>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502" name="Oval"/>
          <p:cNvSpPr/>
          <p:nvPr/>
        </p:nvSpPr>
        <p:spPr>
          <a:xfrm>
            <a:off x="5655772" y="4910597"/>
            <a:ext cx="527585" cy="519385"/>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503" name="Proactive SMS"/>
          <p:cNvSpPr txBox="1"/>
          <p:nvPr/>
        </p:nvSpPr>
        <p:spPr>
          <a:xfrm>
            <a:off x="5554947" y="5462456"/>
            <a:ext cx="729235"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Case Management</a:t>
            </a:r>
          </a:p>
        </p:txBody>
      </p:sp>
      <p:sp>
        <p:nvSpPr>
          <p:cNvPr id="1504" name="Oval"/>
          <p:cNvSpPr/>
          <p:nvPr/>
        </p:nvSpPr>
        <p:spPr>
          <a:xfrm>
            <a:off x="7046763" y="4911260"/>
            <a:ext cx="526239" cy="518059"/>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505" name="Mobile App"/>
          <p:cNvSpPr txBox="1"/>
          <p:nvPr/>
        </p:nvSpPr>
        <p:spPr>
          <a:xfrm>
            <a:off x="7013453" y="5463129"/>
            <a:ext cx="646654" cy="34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Dynamic Routing</a:t>
            </a:r>
          </a:p>
        </p:txBody>
      </p:sp>
      <p:sp>
        <p:nvSpPr>
          <p:cNvPr id="1506" name="Social Media"/>
          <p:cNvSpPr txBox="1"/>
          <p:nvPr/>
        </p:nvSpPr>
        <p:spPr>
          <a:xfrm>
            <a:off x="7647672" y="5534804"/>
            <a:ext cx="711169" cy="20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Gamification</a:t>
            </a:r>
          </a:p>
        </p:txBody>
      </p:sp>
      <p:sp>
        <p:nvSpPr>
          <p:cNvPr id="1507" name="Oval"/>
          <p:cNvSpPr/>
          <p:nvPr/>
        </p:nvSpPr>
        <p:spPr>
          <a:xfrm>
            <a:off x="6350491" y="4909832"/>
            <a:ext cx="529138" cy="520915"/>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sp>
        <p:nvSpPr>
          <p:cNvPr id="1508" name="Oval"/>
          <p:cNvSpPr/>
          <p:nvPr/>
        </p:nvSpPr>
        <p:spPr>
          <a:xfrm>
            <a:off x="7740137" y="4911260"/>
            <a:ext cx="526239" cy="518059"/>
          </a:xfrm>
          <a:prstGeom prst="ellipse">
            <a:avLst/>
          </a:prstGeom>
          <a:solidFill>
            <a:srgbClr val="72B1D7"/>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584200">
              <a:defRPr sz="2500" cap="all">
                <a:solidFill>
                  <a:srgbClr val="FFFFFF"/>
                </a:solidFill>
                <a:latin typeface="Helvetica Neue Light"/>
                <a:ea typeface="Helvetica Neue Light"/>
                <a:cs typeface="Helvetica Neue Light"/>
                <a:sym typeface="Helvetica Neue Light"/>
              </a:defRPr>
            </a:pPr>
            <a:endParaRPr/>
          </a:p>
        </p:txBody>
      </p:sp>
      <p:grpSp>
        <p:nvGrpSpPr>
          <p:cNvPr id="1512" name="Group"/>
          <p:cNvGrpSpPr/>
          <p:nvPr/>
        </p:nvGrpSpPr>
        <p:grpSpPr>
          <a:xfrm>
            <a:off x="5754394" y="3946597"/>
            <a:ext cx="384133" cy="384137"/>
            <a:chOff x="-2" y="8"/>
            <a:chExt cx="384132" cy="384135"/>
          </a:xfrm>
        </p:grpSpPr>
        <p:sp>
          <p:nvSpPr>
            <p:cNvPr id="1509" name="Shape"/>
            <p:cNvSpPr/>
            <p:nvPr/>
          </p:nvSpPr>
          <p:spPr>
            <a:xfrm>
              <a:off x="167910" y="11379"/>
              <a:ext cx="47173" cy="33446"/>
            </a:xfrm>
            <a:custGeom>
              <a:avLst/>
              <a:gdLst/>
              <a:ahLst/>
              <a:cxnLst>
                <a:cxn ang="0">
                  <a:pos x="wd2" y="hd2"/>
                </a:cxn>
                <a:cxn ang="5400000">
                  <a:pos x="wd2" y="hd2"/>
                </a:cxn>
                <a:cxn ang="10800000">
                  <a:pos x="wd2" y="hd2"/>
                </a:cxn>
                <a:cxn ang="16200000">
                  <a:pos x="wd2" y="hd2"/>
                </a:cxn>
              </a:cxnLst>
              <a:rect l="0" t="0" r="r" b="b"/>
              <a:pathLst>
                <a:path w="21600" h="21600" extrusionOk="0">
                  <a:moveTo>
                    <a:pt x="5544" y="0"/>
                  </a:moveTo>
                  <a:cubicBezTo>
                    <a:pt x="4017" y="0"/>
                    <a:pt x="2631" y="868"/>
                    <a:pt x="1627" y="2275"/>
                  </a:cubicBezTo>
                  <a:cubicBezTo>
                    <a:pt x="622" y="3681"/>
                    <a:pt x="0" y="5627"/>
                    <a:pt x="0" y="7781"/>
                  </a:cubicBezTo>
                  <a:lnTo>
                    <a:pt x="0" y="21600"/>
                  </a:lnTo>
                  <a:lnTo>
                    <a:pt x="21600" y="21600"/>
                  </a:lnTo>
                  <a:lnTo>
                    <a:pt x="21600" y="7781"/>
                  </a:lnTo>
                  <a:cubicBezTo>
                    <a:pt x="21600" y="5627"/>
                    <a:pt x="20984" y="3681"/>
                    <a:pt x="19987" y="2275"/>
                  </a:cubicBezTo>
                  <a:cubicBezTo>
                    <a:pt x="18990" y="868"/>
                    <a:pt x="17611" y="0"/>
                    <a:pt x="16083" y="0"/>
                  </a:cubicBezTo>
                  <a:lnTo>
                    <a:pt x="5544"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10" name="Shape"/>
            <p:cNvSpPr/>
            <p:nvPr/>
          </p:nvSpPr>
          <p:spPr>
            <a:xfrm rot="18300000">
              <a:off x="150518" y="119609"/>
              <a:ext cx="48324" cy="109927"/>
            </a:xfrm>
            <a:custGeom>
              <a:avLst/>
              <a:gdLst/>
              <a:ahLst/>
              <a:cxnLst>
                <a:cxn ang="0">
                  <a:pos x="wd2" y="hd2"/>
                </a:cxn>
                <a:cxn ang="5400000">
                  <a:pos x="wd2" y="hd2"/>
                </a:cxn>
                <a:cxn ang="10800000">
                  <a:pos x="wd2" y="hd2"/>
                </a:cxn>
                <a:cxn ang="16200000">
                  <a:pos x="wd2" y="hd2"/>
                </a:cxn>
              </a:cxnLst>
              <a:rect l="0" t="0" r="r" b="b"/>
              <a:pathLst>
                <a:path w="19678" h="21600" extrusionOk="0">
                  <a:moveTo>
                    <a:pt x="9839" y="0"/>
                  </a:moveTo>
                  <a:cubicBezTo>
                    <a:pt x="9071" y="0"/>
                    <a:pt x="8448" y="301"/>
                    <a:pt x="8448" y="671"/>
                  </a:cubicBezTo>
                  <a:lnTo>
                    <a:pt x="5812" y="12531"/>
                  </a:lnTo>
                  <a:cubicBezTo>
                    <a:pt x="4751" y="12761"/>
                    <a:pt x="3754" y="13077"/>
                    <a:pt x="2883" y="13497"/>
                  </a:cubicBezTo>
                  <a:cubicBezTo>
                    <a:pt x="-961" y="15352"/>
                    <a:pt x="-961" y="18356"/>
                    <a:pt x="2883" y="20210"/>
                  </a:cubicBezTo>
                  <a:cubicBezTo>
                    <a:pt x="4805" y="21138"/>
                    <a:pt x="7320" y="21600"/>
                    <a:pt x="9839" y="21600"/>
                  </a:cubicBezTo>
                  <a:cubicBezTo>
                    <a:pt x="12358" y="21600"/>
                    <a:pt x="14873" y="21138"/>
                    <a:pt x="16795" y="20210"/>
                  </a:cubicBezTo>
                  <a:cubicBezTo>
                    <a:pt x="20639" y="18356"/>
                    <a:pt x="20639" y="15352"/>
                    <a:pt x="16795" y="13497"/>
                  </a:cubicBezTo>
                  <a:cubicBezTo>
                    <a:pt x="15924" y="13077"/>
                    <a:pt x="14927" y="12761"/>
                    <a:pt x="13866" y="12531"/>
                  </a:cubicBezTo>
                  <a:lnTo>
                    <a:pt x="11230" y="671"/>
                  </a:lnTo>
                  <a:cubicBezTo>
                    <a:pt x="11230" y="301"/>
                    <a:pt x="10607" y="0"/>
                    <a:pt x="9839"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11" name="Shape"/>
            <p:cNvSpPr/>
            <p:nvPr/>
          </p:nvSpPr>
          <p:spPr>
            <a:xfrm rot="18300000">
              <a:off x="54154" y="54171"/>
              <a:ext cx="275820" cy="275810"/>
            </a:xfrm>
            <a:custGeom>
              <a:avLst/>
              <a:gdLst/>
              <a:ahLst/>
              <a:cxnLst>
                <a:cxn ang="0">
                  <a:pos x="wd2" y="hd2"/>
                </a:cxn>
                <a:cxn ang="5400000">
                  <a:pos x="wd2" y="hd2"/>
                </a:cxn>
                <a:cxn ang="10800000">
                  <a:pos x="wd2" y="hd2"/>
                </a:cxn>
                <a:cxn ang="16200000">
                  <a:pos x="wd2" y="hd2"/>
                </a:cxn>
              </a:cxnLst>
              <a:rect l="0" t="0" r="r" b="b"/>
              <a:pathLst>
                <a:path w="19678" h="20595" extrusionOk="0">
                  <a:moveTo>
                    <a:pt x="9841" y="0"/>
                  </a:moveTo>
                  <a:cubicBezTo>
                    <a:pt x="7322"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59" y="0"/>
                    <a:pt x="9841" y="0"/>
                  </a:cubicBezTo>
                  <a:close/>
                  <a:moveTo>
                    <a:pt x="9841" y="1580"/>
                  </a:moveTo>
                  <a:cubicBezTo>
                    <a:pt x="11972" y="1580"/>
                    <a:pt x="14103" y="2430"/>
                    <a:pt x="15729" y="4132"/>
                  </a:cubicBezTo>
                  <a:cubicBezTo>
                    <a:pt x="18982" y="7536"/>
                    <a:pt x="18982" y="13057"/>
                    <a:pt x="15729" y="16461"/>
                  </a:cubicBezTo>
                  <a:cubicBezTo>
                    <a:pt x="12476" y="19866"/>
                    <a:pt x="7202" y="19866"/>
                    <a:pt x="3949" y="16461"/>
                  </a:cubicBezTo>
                  <a:cubicBezTo>
                    <a:pt x="696" y="13057"/>
                    <a:pt x="696" y="7536"/>
                    <a:pt x="3949" y="4132"/>
                  </a:cubicBezTo>
                  <a:cubicBezTo>
                    <a:pt x="5575" y="2430"/>
                    <a:pt x="7709" y="1580"/>
                    <a:pt x="9841" y="158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13" name="Mobile App"/>
          <p:cNvSpPr txBox="1"/>
          <p:nvPr/>
        </p:nvSpPr>
        <p:spPr>
          <a:xfrm>
            <a:off x="7679930" y="4447375"/>
            <a:ext cx="646654" cy="340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Predictive Analytics</a:t>
            </a:r>
          </a:p>
        </p:txBody>
      </p:sp>
      <p:sp>
        <p:nvSpPr>
          <p:cNvPr id="1514" name="Proactive SMS"/>
          <p:cNvSpPr txBox="1"/>
          <p:nvPr/>
        </p:nvSpPr>
        <p:spPr>
          <a:xfrm>
            <a:off x="6422993" y="5534804"/>
            <a:ext cx="384134" cy="20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defTabSz="457200">
              <a:defRPr sz="800" b="1">
                <a:solidFill>
                  <a:srgbClr val="3484C9"/>
                </a:solidFill>
              </a:defRPr>
            </a:lvl1pPr>
          </a:lstStyle>
          <a:p>
            <a:r>
              <a:t>CTI</a:t>
            </a:r>
          </a:p>
        </p:txBody>
      </p:sp>
      <p:sp>
        <p:nvSpPr>
          <p:cNvPr id="1515" name="Connect existing customer touch points"/>
          <p:cNvSpPr txBox="1"/>
          <p:nvPr/>
        </p:nvSpPr>
        <p:spPr>
          <a:xfrm>
            <a:off x="1035081" y="1663517"/>
            <a:ext cx="2730623" cy="301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133684" indent="-133684" defTabSz="457200">
              <a:spcBef>
                <a:spcPts val="5500"/>
              </a:spcBef>
              <a:buSzPct val="100000"/>
              <a:buAutoNum type="arabicPeriod"/>
              <a:defRPr sz="1000" b="1">
                <a:solidFill>
                  <a:srgbClr val="3899DC"/>
                </a:solidFill>
                <a:latin typeface="Helvetica Neue"/>
                <a:ea typeface="Helvetica Neue"/>
                <a:cs typeface="Helvetica Neue"/>
                <a:sym typeface="Helvetica Neue"/>
              </a:defRPr>
            </a:lvl1pPr>
          </a:lstStyle>
          <a:p>
            <a:r>
              <a:t>Enable Customers to transact effortlessly.</a:t>
            </a:r>
          </a:p>
        </p:txBody>
      </p:sp>
      <p:sp>
        <p:nvSpPr>
          <p:cNvPr id="1516" name="Connect existing customer touch points"/>
          <p:cNvSpPr txBox="1"/>
          <p:nvPr/>
        </p:nvSpPr>
        <p:spPr>
          <a:xfrm>
            <a:off x="5303579" y="1663517"/>
            <a:ext cx="3317726" cy="301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133684" indent="-133684" defTabSz="457200">
              <a:spcBef>
                <a:spcPts val="5500"/>
              </a:spcBef>
              <a:buSzPct val="100000"/>
              <a:buAutoNum type="arabicPeriod" startAt="2"/>
              <a:defRPr sz="1000" b="1">
                <a:solidFill>
                  <a:srgbClr val="3899DC"/>
                </a:solidFill>
                <a:latin typeface="Helvetica Neue"/>
                <a:ea typeface="Helvetica Neue"/>
                <a:cs typeface="Helvetica Neue"/>
                <a:sym typeface="Helvetica Neue"/>
              </a:defRPr>
            </a:lvl1pPr>
          </a:lstStyle>
          <a:p>
            <a:r>
              <a:t>Provide customers with greater choice and control.</a:t>
            </a:r>
          </a:p>
        </p:txBody>
      </p:sp>
      <p:sp>
        <p:nvSpPr>
          <p:cNvPr id="1517" name="Shape"/>
          <p:cNvSpPr/>
          <p:nvPr/>
        </p:nvSpPr>
        <p:spPr>
          <a:xfrm>
            <a:off x="7203122" y="4005013"/>
            <a:ext cx="267315" cy="267305"/>
          </a:xfrm>
          <a:custGeom>
            <a:avLst/>
            <a:gdLst/>
            <a:ahLst/>
            <a:cxnLst>
              <a:cxn ang="0">
                <a:pos x="wd2" y="hd2"/>
              </a:cxn>
              <a:cxn ang="5400000">
                <a:pos x="wd2" y="hd2"/>
              </a:cxn>
              <a:cxn ang="10800000">
                <a:pos x="wd2" y="hd2"/>
              </a:cxn>
              <a:cxn ang="16200000">
                <a:pos x="wd2" y="hd2"/>
              </a:cxn>
            </a:cxnLst>
            <a:rect l="0" t="0" r="r" b="b"/>
            <a:pathLst>
              <a:path w="21368" h="21010" extrusionOk="0">
                <a:moveTo>
                  <a:pt x="8505" y="13647"/>
                </a:moveTo>
                <a:cubicBezTo>
                  <a:pt x="5529" y="13647"/>
                  <a:pt x="3116" y="11263"/>
                  <a:pt x="3116" y="8322"/>
                </a:cubicBezTo>
                <a:cubicBezTo>
                  <a:pt x="3116" y="5382"/>
                  <a:pt x="5529" y="2999"/>
                  <a:pt x="8505" y="2999"/>
                </a:cubicBezTo>
                <a:cubicBezTo>
                  <a:pt x="11481" y="2999"/>
                  <a:pt x="13894" y="5382"/>
                  <a:pt x="13894" y="8322"/>
                </a:cubicBezTo>
                <a:cubicBezTo>
                  <a:pt x="13894" y="11263"/>
                  <a:pt x="11481" y="13647"/>
                  <a:pt x="8505" y="13647"/>
                </a:cubicBezTo>
                <a:close/>
                <a:moveTo>
                  <a:pt x="21039" y="18205"/>
                </a:moveTo>
                <a:cubicBezTo>
                  <a:pt x="20257" y="17063"/>
                  <a:pt x="16910" y="14118"/>
                  <a:pt x="15508" y="12905"/>
                </a:cubicBezTo>
                <a:cubicBezTo>
                  <a:pt x="16378" y="11592"/>
                  <a:pt x="16888" y="10026"/>
                  <a:pt x="16888" y="8341"/>
                </a:cubicBezTo>
                <a:cubicBezTo>
                  <a:pt x="16888" y="3734"/>
                  <a:pt x="13108" y="0"/>
                  <a:pt x="8445" y="0"/>
                </a:cubicBezTo>
                <a:cubicBezTo>
                  <a:pt x="3781" y="0"/>
                  <a:pt x="0" y="3734"/>
                  <a:pt x="0" y="8341"/>
                </a:cubicBezTo>
                <a:cubicBezTo>
                  <a:pt x="0" y="12948"/>
                  <a:pt x="3781" y="16682"/>
                  <a:pt x="8445" y="16682"/>
                </a:cubicBezTo>
                <a:cubicBezTo>
                  <a:pt x="10043" y="16682"/>
                  <a:pt x="11532" y="16235"/>
                  <a:pt x="12806" y="15473"/>
                </a:cubicBezTo>
                <a:lnTo>
                  <a:pt x="18413" y="20577"/>
                </a:lnTo>
                <a:cubicBezTo>
                  <a:pt x="18413" y="20577"/>
                  <a:pt x="19615" y="21600"/>
                  <a:pt x="20819" y="20500"/>
                </a:cubicBezTo>
                <a:cubicBezTo>
                  <a:pt x="21600" y="19785"/>
                  <a:pt x="21427" y="18770"/>
                  <a:pt x="21039" y="18205"/>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18" name="Shape"/>
          <p:cNvSpPr/>
          <p:nvPr/>
        </p:nvSpPr>
        <p:spPr>
          <a:xfrm>
            <a:off x="6502256" y="4010016"/>
            <a:ext cx="279401" cy="2794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52" y="3616"/>
                  <a:pt x="16516" y="5084"/>
                </a:cubicBezTo>
                <a:lnTo>
                  <a:pt x="14850" y="6750"/>
                </a:lnTo>
                <a:lnTo>
                  <a:pt x="20250" y="6750"/>
                </a:lnTo>
                <a:lnTo>
                  <a:pt x="20250" y="1350"/>
                </a:lnTo>
                <a:lnTo>
                  <a:pt x="18425" y="3175"/>
                </a:lnTo>
                <a:cubicBezTo>
                  <a:pt x="16471"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19" name="Shape"/>
          <p:cNvSpPr/>
          <p:nvPr/>
        </p:nvSpPr>
        <p:spPr>
          <a:xfrm>
            <a:off x="7808432" y="4048802"/>
            <a:ext cx="389650" cy="1797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028" y="1509"/>
                </a:lnTo>
                <a:lnTo>
                  <a:pt x="19608" y="2727"/>
                </a:lnTo>
                <a:lnTo>
                  <a:pt x="13700" y="18484"/>
                </a:lnTo>
                <a:lnTo>
                  <a:pt x="12757" y="11517"/>
                </a:lnTo>
                <a:lnTo>
                  <a:pt x="10642" y="16851"/>
                </a:lnTo>
                <a:lnTo>
                  <a:pt x="8243" y="8415"/>
                </a:lnTo>
                <a:lnTo>
                  <a:pt x="5794" y="17536"/>
                </a:lnTo>
                <a:lnTo>
                  <a:pt x="3063" y="13801"/>
                </a:lnTo>
                <a:lnTo>
                  <a:pt x="1161" y="17207"/>
                </a:lnTo>
                <a:lnTo>
                  <a:pt x="0" y="15366"/>
                </a:lnTo>
                <a:lnTo>
                  <a:pt x="1218" y="17816"/>
                </a:lnTo>
                <a:lnTo>
                  <a:pt x="3041" y="14711"/>
                </a:lnTo>
                <a:lnTo>
                  <a:pt x="5895" y="18940"/>
                </a:lnTo>
                <a:lnTo>
                  <a:pt x="8220" y="10528"/>
                </a:lnTo>
                <a:lnTo>
                  <a:pt x="10563" y="18849"/>
                </a:lnTo>
                <a:lnTo>
                  <a:pt x="12386" y="14479"/>
                </a:lnTo>
                <a:lnTo>
                  <a:pt x="13447" y="21600"/>
                </a:lnTo>
                <a:lnTo>
                  <a:pt x="20242" y="4059"/>
                </a:lnTo>
                <a:lnTo>
                  <a:pt x="20882" y="5403"/>
                </a:lnTo>
                <a:lnTo>
                  <a:pt x="21600" y="0"/>
                </a:ln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20" name="Shape"/>
          <p:cNvSpPr/>
          <p:nvPr/>
        </p:nvSpPr>
        <p:spPr>
          <a:xfrm>
            <a:off x="5795397" y="5050018"/>
            <a:ext cx="248335" cy="240543"/>
          </a:xfrm>
          <a:custGeom>
            <a:avLst/>
            <a:gdLst/>
            <a:ahLst/>
            <a:cxnLst>
              <a:cxn ang="0">
                <a:pos x="wd2" y="hd2"/>
              </a:cxn>
              <a:cxn ang="5400000">
                <a:pos x="wd2" y="hd2"/>
              </a:cxn>
              <a:cxn ang="10800000">
                <a:pos x="wd2" y="hd2"/>
              </a:cxn>
              <a:cxn ang="16200000">
                <a:pos x="wd2" y="hd2"/>
              </a:cxn>
            </a:cxnLst>
            <a:rect l="0" t="0" r="r" b="b"/>
            <a:pathLst>
              <a:path w="21600" h="21600" extrusionOk="0">
                <a:moveTo>
                  <a:pt x="5608" y="0"/>
                </a:moveTo>
                <a:lnTo>
                  <a:pt x="5608" y="3613"/>
                </a:lnTo>
                <a:lnTo>
                  <a:pt x="2781" y="3613"/>
                </a:lnTo>
                <a:cubicBezTo>
                  <a:pt x="1241" y="3613"/>
                  <a:pt x="0" y="4859"/>
                  <a:pt x="0" y="6406"/>
                </a:cubicBezTo>
                <a:lnTo>
                  <a:pt x="0" y="18792"/>
                </a:lnTo>
                <a:cubicBezTo>
                  <a:pt x="0" y="20338"/>
                  <a:pt x="1241" y="21600"/>
                  <a:pt x="2781" y="21600"/>
                </a:cubicBezTo>
                <a:lnTo>
                  <a:pt x="18804" y="21600"/>
                </a:lnTo>
                <a:cubicBezTo>
                  <a:pt x="20344" y="21600"/>
                  <a:pt x="21600" y="20338"/>
                  <a:pt x="21600" y="18792"/>
                </a:cubicBezTo>
                <a:lnTo>
                  <a:pt x="21600" y="6406"/>
                </a:lnTo>
                <a:cubicBezTo>
                  <a:pt x="21600" y="4859"/>
                  <a:pt x="20344" y="3613"/>
                  <a:pt x="18804" y="3613"/>
                </a:cubicBezTo>
                <a:lnTo>
                  <a:pt x="15898" y="3613"/>
                </a:lnTo>
                <a:lnTo>
                  <a:pt x="15898" y="0"/>
                </a:lnTo>
                <a:lnTo>
                  <a:pt x="5608" y="0"/>
                </a:lnTo>
                <a:close/>
                <a:moveTo>
                  <a:pt x="7650" y="2051"/>
                </a:moveTo>
                <a:lnTo>
                  <a:pt x="13855" y="2051"/>
                </a:lnTo>
                <a:lnTo>
                  <a:pt x="13855" y="3613"/>
                </a:lnTo>
                <a:lnTo>
                  <a:pt x="7650" y="3613"/>
                </a:lnTo>
                <a:lnTo>
                  <a:pt x="7650" y="2051"/>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584200">
              <a:lnSpc>
                <a:spcPct val="120000"/>
              </a:lnSpc>
              <a:defRPr sz="6000" spc="119">
                <a:solidFill>
                  <a:srgbClr val="FFFFFF"/>
                </a:solidFill>
                <a:latin typeface="Helvetica Light"/>
                <a:ea typeface="Helvetica Light"/>
                <a:cs typeface="Helvetica Light"/>
                <a:sym typeface="Helvetica Light"/>
              </a:defRPr>
            </a:pPr>
            <a:endParaRPr/>
          </a:p>
        </p:txBody>
      </p:sp>
      <p:sp>
        <p:nvSpPr>
          <p:cNvPr id="1521" name="Shape"/>
          <p:cNvSpPr/>
          <p:nvPr/>
        </p:nvSpPr>
        <p:spPr>
          <a:xfrm>
            <a:off x="7876371" y="5075716"/>
            <a:ext cx="253772" cy="231139"/>
          </a:xfrm>
          <a:custGeom>
            <a:avLst/>
            <a:gdLst/>
            <a:ahLst/>
            <a:cxnLst>
              <a:cxn ang="0">
                <a:pos x="wd2" y="hd2"/>
              </a:cxn>
              <a:cxn ang="5400000">
                <a:pos x="wd2" y="hd2"/>
              </a:cxn>
              <a:cxn ang="10800000">
                <a:pos x="wd2" y="hd2"/>
              </a:cxn>
              <a:cxn ang="16200000">
                <a:pos x="wd2" y="hd2"/>
              </a:cxn>
            </a:cxnLst>
            <a:rect l="0" t="0" r="r" b="b"/>
            <a:pathLst>
              <a:path w="21596" h="21600" extrusionOk="0">
                <a:moveTo>
                  <a:pt x="21389" y="1637"/>
                </a:moveTo>
                <a:cubicBezTo>
                  <a:pt x="21255" y="1497"/>
                  <a:pt x="21072" y="1418"/>
                  <a:pt x="20880" y="1418"/>
                </a:cubicBezTo>
                <a:lnTo>
                  <a:pt x="18204" y="1418"/>
                </a:lnTo>
                <a:lnTo>
                  <a:pt x="18204" y="2888"/>
                </a:lnTo>
                <a:lnTo>
                  <a:pt x="20112" y="2888"/>
                </a:lnTo>
                <a:cubicBezTo>
                  <a:pt x="20024" y="3728"/>
                  <a:pt x="19794" y="5170"/>
                  <a:pt x="19194" y="6650"/>
                </a:cubicBezTo>
                <a:cubicBezTo>
                  <a:pt x="18271" y="8924"/>
                  <a:pt x="16837" y="10471"/>
                  <a:pt x="14918" y="11270"/>
                </a:cubicBezTo>
                <a:cubicBezTo>
                  <a:pt x="16470" y="8757"/>
                  <a:pt x="17020" y="5413"/>
                  <a:pt x="17108" y="1145"/>
                </a:cubicBezTo>
                <a:cubicBezTo>
                  <a:pt x="17110" y="1071"/>
                  <a:pt x="17114" y="997"/>
                  <a:pt x="17114" y="923"/>
                </a:cubicBezTo>
                <a:cubicBezTo>
                  <a:pt x="17112" y="668"/>
                  <a:pt x="17092" y="405"/>
                  <a:pt x="16913" y="219"/>
                </a:cubicBezTo>
                <a:cubicBezTo>
                  <a:pt x="16779" y="79"/>
                  <a:pt x="16595" y="0"/>
                  <a:pt x="16404" y="0"/>
                </a:cubicBezTo>
                <a:lnTo>
                  <a:pt x="5192" y="0"/>
                </a:lnTo>
                <a:cubicBezTo>
                  <a:pt x="5001" y="0"/>
                  <a:pt x="4817" y="79"/>
                  <a:pt x="4683" y="219"/>
                </a:cubicBezTo>
                <a:cubicBezTo>
                  <a:pt x="4504" y="405"/>
                  <a:pt x="4484" y="668"/>
                  <a:pt x="4482" y="923"/>
                </a:cubicBezTo>
                <a:cubicBezTo>
                  <a:pt x="4482" y="997"/>
                  <a:pt x="4486" y="1071"/>
                  <a:pt x="4488" y="1145"/>
                </a:cubicBezTo>
                <a:cubicBezTo>
                  <a:pt x="4576" y="5413"/>
                  <a:pt x="5126" y="8757"/>
                  <a:pt x="6678" y="11270"/>
                </a:cubicBezTo>
                <a:cubicBezTo>
                  <a:pt x="4759" y="10471"/>
                  <a:pt x="3325" y="8924"/>
                  <a:pt x="2402" y="6650"/>
                </a:cubicBezTo>
                <a:cubicBezTo>
                  <a:pt x="1802" y="5170"/>
                  <a:pt x="1572" y="3728"/>
                  <a:pt x="1484" y="2888"/>
                </a:cubicBezTo>
                <a:lnTo>
                  <a:pt x="3392" y="2888"/>
                </a:lnTo>
                <a:lnTo>
                  <a:pt x="3392" y="1418"/>
                </a:lnTo>
                <a:lnTo>
                  <a:pt x="716" y="1418"/>
                </a:lnTo>
                <a:cubicBezTo>
                  <a:pt x="524" y="1418"/>
                  <a:pt x="341" y="1497"/>
                  <a:pt x="207" y="1637"/>
                </a:cubicBezTo>
                <a:cubicBezTo>
                  <a:pt x="72" y="1777"/>
                  <a:pt x="-2" y="1966"/>
                  <a:pt x="0" y="2163"/>
                </a:cubicBezTo>
                <a:cubicBezTo>
                  <a:pt x="2" y="2262"/>
                  <a:pt x="43" y="4627"/>
                  <a:pt x="1064" y="7171"/>
                </a:cubicBezTo>
                <a:cubicBezTo>
                  <a:pt x="2423" y="10558"/>
                  <a:pt x="4876" y="12643"/>
                  <a:pt x="8162" y="13214"/>
                </a:cubicBezTo>
                <a:cubicBezTo>
                  <a:pt x="8476" y="13546"/>
                  <a:pt x="8804" y="13850"/>
                  <a:pt x="9144" y="14125"/>
                </a:cubicBezTo>
                <a:cubicBezTo>
                  <a:pt x="9540" y="14446"/>
                  <a:pt x="9759" y="14995"/>
                  <a:pt x="9759" y="15505"/>
                </a:cubicBezTo>
                <a:cubicBezTo>
                  <a:pt x="9759" y="15505"/>
                  <a:pt x="9759" y="15637"/>
                  <a:pt x="9759" y="15861"/>
                </a:cubicBezTo>
                <a:cubicBezTo>
                  <a:pt x="9644" y="18825"/>
                  <a:pt x="9136" y="18778"/>
                  <a:pt x="7798" y="19987"/>
                </a:cubicBezTo>
                <a:cubicBezTo>
                  <a:pt x="6862" y="20834"/>
                  <a:pt x="7157" y="21285"/>
                  <a:pt x="7419" y="21480"/>
                </a:cubicBezTo>
                <a:cubicBezTo>
                  <a:pt x="7572" y="21595"/>
                  <a:pt x="7720" y="21600"/>
                  <a:pt x="7902" y="21600"/>
                </a:cubicBezTo>
                <a:lnTo>
                  <a:pt x="13694" y="21600"/>
                </a:lnTo>
                <a:cubicBezTo>
                  <a:pt x="13876" y="21600"/>
                  <a:pt x="14024" y="21595"/>
                  <a:pt x="14178" y="21480"/>
                </a:cubicBezTo>
                <a:cubicBezTo>
                  <a:pt x="14439" y="21285"/>
                  <a:pt x="14734" y="20834"/>
                  <a:pt x="13798" y="19987"/>
                </a:cubicBezTo>
                <a:cubicBezTo>
                  <a:pt x="12460" y="18778"/>
                  <a:pt x="11952" y="18825"/>
                  <a:pt x="11837" y="15861"/>
                </a:cubicBezTo>
                <a:cubicBezTo>
                  <a:pt x="11837" y="15637"/>
                  <a:pt x="11837" y="15505"/>
                  <a:pt x="11837" y="15505"/>
                </a:cubicBezTo>
                <a:cubicBezTo>
                  <a:pt x="11837" y="14995"/>
                  <a:pt x="12056" y="14446"/>
                  <a:pt x="12452" y="14125"/>
                </a:cubicBezTo>
                <a:cubicBezTo>
                  <a:pt x="12792" y="13850"/>
                  <a:pt x="13120" y="13546"/>
                  <a:pt x="13434" y="13214"/>
                </a:cubicBezTo>
                <a:cubicBezTo>
                  <a:pt x="16720" y="12643"/>
                  <a:pt x="19173" y="10558"/>
                  <a:pt x="20532" y="7171"/>
                </a:cubicBezTo>
                <a:cubicBezTo>
                  <a:pt x="21553" y="4627"/>
                  <a:pt x="21594" y="2262"/>
                  <a:pt x="21596" y="2163"/>
                </a:cubicBezTo>
                <a:cubicBezTo>
                  <a:pt x="21598" y="1966"/>
                  <a:pt x="21524" y="1777"/>
                  <a:pt x="21389" y="1637"/>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22" name="Line"/>
          <p:cNvSpPr/>
          <p:nvPr/>
        </p:nvSpPr>
        <p:spPr>
          <a:xfrm>
            <a:off x="7172811" y="5111276"/>
            <a:ext cx="274143" cy="1"/>
          </a:xfrm>
          <a:prstGeom prst="line">
            <a:avLst/>
          </a:prstGeom>
          <a:ln w="25400">
            <a:solidFill>
              <a:srgbClr val="FFFFFF"/>
            </a:solidFill>
            <a:tailEnd type="triangle"/>
          </a:ln>
          <a:effectLst>
            <a:outerShdw blurRad="38100" dist="23000" dir="5400000" rotWithShape="0">
              <a:srgbClr val="000000">
                <a:alpha val="35000"/>
              </a:srgbClr>
            </a:outerShdw>
          </a:effectLst>
        </p:spPr>
        <p:txBody>
          <a:bodyPr lIns="45718" tIns="45718" rIns="45718" bIns="45718"/>
          <a:lstStyle/>
          <a:p>
            <a:endParaRPr/>
          </a:p>
        </p:txBody>
      </p:sp>
      <p:sp>
        <p:nvSpPr>
          <p:cNvPr id="1523" name="Line"/>
          <p:cNvSpPr/>
          <p:nvPr/>
        </p:nvSpPr>
        <p:spPr>
          <a:xfrm>
            <a:off x="7172811" y="5238276"/>
            <a:ext cx="274143" cy="1"/>
          </a:xfrm>
          <a:prstGeom prst="line">
            <a:avLst/>
          </a:prstGeom>
          <a:ln w="25400">
            <a:solidFill>
              <a:srgbClr val="FFFFFF"/>
            </a:solidFill>
            <a:tailEnd type="triangle"/>
          </a:ln>
          <a:effectLst>
            <a:outerShdw blurRad="38100" dist="23000" dir="5400000" rotWithShape="0">
              <a:srgbClr val="000000">
                <a:alpha val="35000"/>
              </a:srgbClr>
            </a:outerShdw>
          </a:effectLst>
        </p:spPr>
        <p:txBody>
          <a:bodyPr lIns="45718" tIns="45718" rIns="45718" bIns="45718"/>
          <a:lstStyle/>
          <a:p>
            <a:endParaRPr/>
          </a:p>
        </p:txBody>
      </p:sp>
      <p:sp>
        <p:nvSpPr>
          <p:cNvPr id="1524" name="Shape"/>
          <p:cNvSpPr/>
          <p:nvPr/>
        </p:nvSpPr>
        <p:spPr>
          <a:xfrm>
            <a:off x="6430159" y="5059819"/>
            <a:ext cx="128578" cy="220941"/>
          </a:xfrm>
          <a:custGeom>
            <a:avLst/>
            <a:gdLst/>
            <a:ahLst/>
            <a:cxnLst>
              <a:cxn ang="0">
                <a:pos x="wd2" y="hd2"/>
              </a:cxn>
              <a:cxn ang="5400000">
                <a:pos x="wd2" y="hd2"/>
              </a:cxn>
              <a:cxn ang="10800000">
                <a:pos x="wd2" y="hd2"/>
              </a:cxn>
              <a:cxn ang="16200000">
                <a:pos x="wd2" y="hd2"/>
              </a:cxn>
            </a:cxnLst>
            <a:rect l="0" t="0" r="r" b="b"/>
            <a:pathLst>
              <a:path w="21600" h="21600" extrusionOk="0">
                <a:moveTo>
                  <a:pt x="19100" y="18466"/>
                </a:moveTo>
                <a:lnTo>
                  <a:pt x="2500" y="18466"/>
                </a:lnTo>
                <a:lnTo>
                  <a:pt x="2500" y="3136"/>
                </a:lnTo>
                <a:lnTo>
                  <a:pt x="19100" y="3136"/>
                </a:lnTo>
                <a:cubicBezTo>
                  <a:pt x="19100" y="3136"/>
                  <a:pt x="19100" y="18466"/>
                  <a:pt x="19100" y="18466"/>
                </a:cubicBezTo>
                <a:close/>
                <a:moveTo>
                  <a:pt x="10853" y="20779"/>
                </a:moveTo>
                <a:cubicBezTo>
                  <a:pt x="10002" y="20779"/>
                  <a:pt x="9310" y="20457"/>
                  <a:pt x="9310" y="20058"/>
                </a:cubicBezTo>
                <a:cubicBezTo>
                  <a:pt x="9310" y="19659"/>
                  <a:pt x="10002" y="19337"/>
                  <a:pt x="10853" y="19337"/>
                </a:cubicBezTo>
                <a:cubicBezTo>
                  <a:pt x="11704" y="19337"/>
                  <a:pt x="12396" y="19659"/>
                  <a:pt x="12396" y="20058"/>
                </a:cubicBezTo>
                <a:cubicBezTo>
                  <a:pt x="12396" y="20457"/>
                  <a:pt x="11704" y="20779"/>
                  <a:pt x="10853" y="20779"/>
                </a:cubicBezTo>
                <a:close/>
                <a:moveTo>
                  <a:pt x="17876" y="0"/>
                </a:moveTo>
                <a:lnTo>
                  <a:pt x="3724" y="0"/>
                </a:lnTo>
                <a:cubicBezTo>
                  <a:pt x="1664" y="0"/>
                  <a:pt x="0" y="780"/>
                  <a:pt x="0" y="1741"/>
                </a:cubicBezTo>
                <a:lnTo>
                  <a:pt x="0" y="19859"/>
                </a:lnTo>
                <a:cubicBezTo>
                  <a:pt x="0" y="20820"/>
                  <a:pt x="1664" y="21600"/>
                  <a:pt x="3724" y="21600"/>
                </a:cubicBezTo>
                <a:lnTo>
                  <a:pt x="17876" y="21600"/>
                </a:lnTo>
                <a:cubicBezTo>
                  <a:pt x="19931" y="21600"/>
                  <a:pt x="21600" y="20820"/>
                  <a:pt x="21600" y="19859"/>
                </a:cubicBezTo>
                <a:lnTo>
                  <a:pt x="21600" y="1741"/>
                </a:lnTo>
                <a:cubicBezTo>
                  <a:pt x="21600" y="780"/>
                  <a:pt x="19931" y="0"/>
                  <a:pt x="17876" y="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b"/>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25" name="Shape"/>
          <p:cNvSpPr/>
          <p:nvPr/>
        </p:nvSpPr>
        <p:spPr>
          <a:xfrm>
            <a:off x="6590502" y="5097843"/>
            <a:ext cx="248957" cy="162869"/>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457200">
              <a:lnSpc>
                <a:spcPct val="80000"/>
              </a:lnSpc>
              <a:spcBef>
                <a:spcPts val="5500"/>
              </a:spcBef>
              <a:defRPr sz="5000">
                <a:solidFill>
                  <a:srgbClr val="FFFFFF"/>
                </a:solidFill>
                <a:latin typeface="Helvetica Neue Thin"/>
                <a:ea typeface="Helvetica Neue Thin"/>
                <a:cs typeface="Helvetica Neue Thin"/>
                <a:sym typeface="Helvetica Neue Thin"/>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Arrow"/>
          <p:cNvSpPr/>
          <p:nvPr/>
        </p:nvSpPr>
        <p:spPr>
          <a:xfrm>
            <a:off x="172200" y="3528847"/>
            <a:ext cx="6920491" cy="639173"/>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28" name="Rectangle"/>
          <p:cNvSpPr/>
          <p:nvPr/>
        </p:nvSpPr>
        <p:spPr>
          <a:xfrm>
            <a:off x="-8286" y="361832"/>
            <a:ext cx="9160572" cy="68076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529" name="We need to establish the communication channels our customers prefer?"/>
          <p:cNvSpPr txBox="1">
            <a:spLocks noGrp="1"/>
          </p:cNvSpPr>
          <p:nvPr>
            <p:ph type="title"/>
          </p:nvPr>
        </p:nvSpPr>
        <p:spPr>
          <a:xfrm>
            <a:off x="221703" y="-2393"/>
            <a:ext cx="8700594" cy="344096"/>
          </a:xfrm>
          <a:prstGeom prst="rect">
            <a:avLst/>
          </a:prstGeom>
        </p:spPr>
        <p:txBody>
          <a:bodyPr/>
          <a:lstStyle>
            <a:lvl1pPr>
              <a:defRPr sz="1300" b="0">
                <a:latin typeface="Arial Rounded MT Bold"/>
                <a:ea typeface="Arial Rounded MT Bold"/>
                <a:cs typeface="Arial Rounded MT Bold"/>
                <a:sym typeface="Arial Rounded MT Bold"/>
              </a:defRPr>
            </a:lvl1pPr>
          </a:lstStyle>
          <a:p>
            <a:r>
              <a:t>We need to establish the communication channels our customers prefer?</a:t>
            </a:r>
          </a:p>
        </p:txBody>
      </p:sp>
      <p:sp>
        <p:nvSpPr>
          <p:cNvPr id="1530" name="Rounded Rectangle"/>
          <p:cNvSpPr/>
          <p:nvPr/>
        </p:nvSpPr>
        <p:spPr>
          <a:xfrm>
            <a:off x="169719" y="1797571"/>
            <a:ext cx="1869076" cy="4063602"/>
          </a:xfrm>
          <a:prstGeom prst="roundRect">
            <a:avLst>
              <a:gd name="adj" fmla="val 7017"/>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31" name="Proactive  Care"/>
          <p:cNvSpPr txBox="1"/>
          <p:nvPr/>
        </p:nvSpPr>
        <p:spPr>
          <a:xfrm>
            <a:off x="337258" y="1900843"/>
            <a:ext cx="934384"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Proactive  Care</a:t>
            </a:r>
          </a:p>
        </p:txBody>
      </p:sp>
      <p:grpSp>
        <p:nvGrpSpPr>
          <p:cNvPr id="1534" name="Group"/>
          <p:cNvGrpSpPr/>
          <p:nvPr/>
        </p:nvGrpSpPr>
        <p:grpSpPr>
          <a:xfrm>
            <a:off x="1261824" y="1856206"/>
            <a:ext cx="602609" cy="602609"/>
            <a:chOff x="0" y="0"/>
            <a:chExt cx="602608" cy="602607"/>
          </a:xfrm>
        </p:grpSpPr>
        <p:sp>
          <p:nvSpPr>
            <p:cNvPr id="1532" name="Shape"/>
            <p:cNvSpPr/>
            <p:nvPr/>
          </p:nvSpPr>
          <p:spPr>
            <a:xfrm>
              <a:off x="210214" y="190895"/>
              <a:ext cx="182181" cy="1954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33" name="Shape"/>
            <p:cNvSpPr/>
            <p:nvPr/>
          </p:nvSpPr>
          <p:spPr>
            <a:xfrm>
              <a:off x="-1" y="0"/>
              <a:ext cx="602610" cy="6026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52" y="3616"/>
                    <a:pt x="16516" y="5084"/>
                  </a:cubicBezTo>
                  <a:lnTo>
                    <a:pt x="14850" y="6750"/>
                  </a:lnTo>
                  <a:lnTo>
                    <a:pt x="20250" y="6750"/>
                  </a:lnTo>
                  <a:lnTo>
                    <a:pt x="20250" y="1350"/>
                  </a:lnTo>
                  <a:lnTo>
                    <a:pt x="18425" y="3175"/>
                  </a:lnTo>
                  <a:cubicBezTo>
                    <a:pt x="16471"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35" name="Rounded Rectangle"/>
          <p:cNvSpPr/>
          <p:nvPr/>
        </p:nvSpPr>
        <p:spPr>
          <a:xfrm>
            <a:off x="2127237" y="1797571"/>
            <a:ext cx="1869077" cy="4063602"/>
          </a:xfrm>
          <a:prstGeom prst="roundRect">
            <a:avLst>
              <a:gd name="adj" fmla="val 7017"/>
            </a:avLst>
          </a:pr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538" name="Group"/>
          <p:cNvGrpSpPr/>
          <p:nvPr/>
        </p:nvGrpSpPr>
        <p:grpSpPr>
          <a:xfrm>
            <a:off x="2391772" y="1877848"/>
            <a:ext cx="1340014" cy="513336"/>
            <a:chOff x="0" y="0"/>
            <a:chExt cx="1340013" cy="513334"/>
          </a:xfrm>
        </p:grpSpPr>
        <p:sp>
          <p:nvSpPr>
            <p:cNvPr id="1536" name="Self Care"/>
            <p:cNvSpPr txBox="1"/>
            <p:nvPr/>
          </p:nvSpPr>
          <p:spPr>
            <a:xfrm>
              <a:off x="-1" y="117441"/>
              <a:ext cx="886413" cy="222707"/>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Self Care</a:t>
              </a:r>
            </a:p>
          </p:txBody>
        </p:sp>
        <p:sp>
          <p:nvSpPr>
            <p:cNvPr id="1537" name="Shape"/>
            <p:cNvSpPr/>
            <p:nvPr/>
          </p:nvSpPr>
          <p:spPr>
            <a:xfrm>
              <a:off x="1030218" y="-1"/>
              <a:ext cx="309796" cy="513336"/>
            </a:xfrm>
            <a:custGeom>
              <a:avLst/>
              <a:gdLst/>
              <a:ahLst/>
              <a:cxnLst>
                <a:cxn ang="0">
                  <a:pos x="wd2" y="hd2"/>
                </a:cxn>
                <a:cxn ang="5400000">
                  <a:pos x="wd2" y="hd2"/>
                </a:cxn>
                <a:cxn ang="10800000">
                  <a:pos x="wd2" y="hd2"/>
                </a:cxn>
                <a:cxn ang="16200000">
                  <a:pos x="wd2" y="hd2"/>
                </a:cxn>
              </a:cxnLst>
              <a:rect l="0" t="0" r="r" b="b"/>
              <a:pathLst>
                <a:path w="21504" h="21539" extrusionOk="0">
                  <a:moveTo>
                    <a:pt x="4399" y="0"/>
                  </a:moveTo>
                  <a:cubicBezTo>
                    <a:pt x="3834" y="0"/>
                    <a:pt x="3327" y="140"/>
                    <a:pt x="2957" y="364"/>
                  </a:cubicBezTo>
                  <a:cubicBezTo>
                    <a:pt x="2587" y="587"/>
                    <a:pt x="2356" y="894"/>
                    <a:pt x="2356" y="1235"/>
                  </a:cubicBezTo>
                  <a:lnTo>
                    <a:pt x="2356" y="11524"/>
                  </a:lnTo>
                  <a:cubicBezTo>
                    <a:pt x="2229" y="11519"/>
                    <a:pt x="2102" y="11520"/>
                    <a:pt x="1977" y="11529"/>
                  </a:cubicBezTo>
                  <a:cubicBezTo>
                    <a:pt x="1225" y="11578"/>
                    <a:pt x="551" y="11843"/>
                    <a:pt x="214" y="12251"/>
                  </a:cubicBezTo>
                  <a:cubicBezTo>
                    <a:pt x="-21" y="12534"/>
                    <a:pt x="-74" y="12875"/>
                    <a:pt x="115" y="13197"/>
                  </a:cubicBezTo>
                  <a:cubicBezTo>
                    <a:pt x="852" y="14640"/>
                    <a:pt x="1671" y="16067"/>
                    <a:pt x="2578" y="17475"/>
                  </a:cubicBezTo>
                  <a:cubicBezTo>
                    <a:pt x="3077" y="18248"/>
                    <a:pt x="3617" y="19019"/>
                    <a:pt x="4481" y="19666"/>
                  </a:cubicBezTo>
                  <a:cubicBezTo>
                    <a:pt x="5214" y="20215"/>
                    <a:pt x="6220" y="20677"/>
                    <a:pt x="7513" y="21020"/>
                  </a:cubicBezTo>
                  <a:cubicBezTo>
                    <a:pt x="9108" y="21444"/>
                    <a:pt x="10859" y="21600"/>
                    <a:pt x="12596" y="21518"/>
                  </a:cubicBezTo>
                  <a:cubicBezTo>
                    <a:pt x="14857" y="21412"/>
                    <a:pt x="16991" y="20924"/>
                    <a:pt x="18528" y="19994"/>
                  </a:cubicBezTo>
                  <a:cubicBezTo>
                    <a:pt x="20567" y="18760"/>
                    <a:pt x="21227" y="16969"/>
                    <a:pt x="21419" y="15218"/>
                  </a:cubicBezTo>
                  <a:cubicBezTo>
                    <a:pt x="21526" y="14250"/>
                    <a:pt x="21507" y="13278"/>
                    <a:pt x="21495" y="12308"/>
                  </a:cubicBezTo>
                  <a:cubicBezTo>
                    <a:pt x="21483" y="11231"/>
                    <a:pt x="21479" y="10155"/>
                    <a:pt x="21485" y="9078"/>
                  </a:cubicBezTo>
                  <a:cubicBezTo>
                    <a:pt x="21485" y="8737"/>
                    <a:pt x="21262" y="8430"/>
                    <a:pt x="20892" y="8207"/>
                  </a:cubicBezTo>
                  <a:cubicBezTo>
                    <a:pt x="20523" y="7984"/>
                    <a:pt x="20006" y="7843"/>
                    <a:pt x="19442" y="7843"/>
                  </a:cubicBezTo>
                  <a:lnTo>
                    <a:pt x="19220" y="7843"/>
                  </a:lnTo>
                  <a:cubicBezTo>
                    <a:pt x="18656" y="7843"/>
                    <a:pt x="18148" y="7984"/>
                    <a:pt x="17778" y="8207"/>
                  </a:cubicBezTo>
                  <a:cubicBezTo>
                    <a:pt x="17429" y="8418"/>
                    <a:pt x="17217" y="8705"/>
                    <a:pt x="17193" y="9024"/>
                  </a:cubicBezTo>
                  <a:lnTo>
                    <a:pt x="16551" y="8959"/>
                  </a:lnTo>
                  <a:lnTo>
                    <a:pt x="16551" y="8441"/>
                  </a:lnTo>
                  <a:cubicBezTo>
                    <a:pt x="16551" y="8100"/>
                    <a:pt x="16322" y="7791"/>
                    <a:pt x="15952" y="7568"/>
                  </a:cubicBezTo>
                  <a:cubicBezTo>
                    <a:pt x="15582" y="7344"/>
                    <a:pt x="15072" y="7206"/>
                    <a:pt x="14507" y="7206"/>
                  </a:cubicBezTo>
                  <a:lnTo>
                    <a:pt x="14277" y="7206"/>
                  </a:lnTo>
                  <a:cubicBezTo>
                    <a:pt x="13713" y="7206"/>
                    <a:pt x="13204" y="7344"/>
                    <a:pt x="12836" y="7568"/>
                  </a:cubicBezTo>
                  <a:cubicBezTo>
                    <a:pt x="12468" y="7791"/>
                    <a:pt x="12242" y="8100"/>
                    <a:pt x="12242" y="8441"/>
                  </a:cubicBezTo>
                  <a:lnTo>
                    <a:pt x="12242" y="8526"/>
                  </a:lnTo>
                  <a:lnTo>
                    <a:pt x="11607" y="8466"/>
                  </a:lnTo>
                  <a:lnTo>
                    <a:pt x="11607" y="7634"/>
                  </a:lnTo>
                  <a:cubicBezTo>
                    <a:pt x="11607" y="7293"/>
                    <a:pt x="11379" y="6984"/>
                    <a:pt x="11009" y="6761"/>
                  </a:cubicBezTo>
                  <a:cubicBezTo>
                    <a:pt x="10639" y="6537"/>
                    <a:pt x="10128" y="6399"/>
                    <a:pt x="9564" y="6399"/>
                  </a:cubicBezTo>
                  <a:lnTo>
                    <a:pt x="9342" y="6399"/>
                  </a:lnTo>
                  <a:cubicBezTo>
                    <a:pt x="8778" y="6399"/>
                    <a:pt x="8267" y="6537"/>
                    <a:pt x="7897" y="6761"/>
                  </a:cubicBezTo>
                  <a:cubicBezTo>
                    <a:pt x="7527" y="6984"/>
                    <a:pt x="7299" y="7293"/>
                    <a:pt x="7299" y="7634"/>
                  </a:cubicBezTo>
                  <a:lnTo>
                    <a:pt x="7299" y="8033"/>
                  </a:lnTo>
                  <a:lnTo>
                    <a:pt x="6664" y="7968"/>
                  </a:lnTo>
                  <a:lnTo>
                    <a:pt x="6664" y="1235"/>
                  </a:lnTo>
                  <a:cubicBezTo>
                    <a:pt x="6664" y="894"/>
                    <a:pt x="6441" y="587"/>
                    <a:pt x="6071" y="364"/>
                  </a:cubicBezTo>
                  <a:cubicBezTo>
                    <a:pt x="5701" y="140"/>
                    <a:pt x="5185" y="0"/>
                    <a:pt x="4621" y="0"/>
                  </a:cubicBezTo>
                  <a:lnTo>
                    <a:pt x="4399"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39" name="Rounded Rectangle"/>
          <p:cNvSpPr/>
          <p:nvPr/>
        </p:nvSpPr>
        <p:spPr>
          <a:xfrm>
            <a:off x="4084756" y="1797571"/>
            <a:ext cx="1869076" cy="4063602"/>
          </a:xfrm>
          <a:prstGeom prst="roundRect">
            <a:avLst>
              <a:gd name="adj" fmla="val 7017"/>
            </a:avLst>
          </a:pr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40" name="Automated Care"/>
          <p:cNvSpPr txBox="1"/>
          <p:nvPr/>
        </p:nvSpPr>
        <p:spPr>
          <a:xfrm>
            <a:off x="4271819" y="1921496"/>
            <a:ext cx="1041888"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Assisted Care</a:t>
            </a:r>
          </a:p>
        </p:txBody>
      </p:sp>
      <p:sp>
        <p:nvSpPr>
          <p:cNvPr id="1541" name="Rounded Rectangle"/>
          <p:cNvSpPr/>
          <p:nvPr/>
        </p:nvSpPr>
        <p:spPr>
          <a:xfrm>
            <a:off x="7094656" y="1797571"/>
            <a:ext cx="1869076" cy="4063602"/>
          </a:xfrm>
          <a:prstGeom prst="roundRect">
            <a:avLst>
              <a:gd name="adj" fmla="val 7017"/>
            </a:avLst>
          </a:prstGeom>
          <a:solidFill>
            <a:srgbClr val="99999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42" name="Personal Care"/>
          <p:cNvSpPr txBox="1"/>
          <p:nvPr/>
        </p:nvSpPr>
        <p:spPr>
          <a:xfrm>
            <a:off x="7300400" y="1864123"/>
            <a:ext cx="1041888"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Personal Care</a:t>
            </a:r>
          </a:p>
        </p:txBody>
      </p:sp>
      <p:sp>
        <p:nvSpPr>
          <p:cNvPr id="1543" name="Shape"/>
          <p:cNvSpPr/>
          <p:nvPr/>
        </p:nvSpPr>
        <p:spPr>
          <a:xfrm>
            <a:off x="8268896" y="1989743"/>
            <a:ext cx="497262" cy="5133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383" y="0"/>
                  <a:pt x="8298" y="355"/>
                  <a:pt x="7280" y="1153"/>
                </a:cubicBezTo>
                <a:cubicBezTo>
                  <a:pt x="6171" y="2023"/>
                  <a:pt x="5765" y="3275"/>
                  <a:pt x="5637" y="4319"/>
                </a:cubicBezTo>
                <a:lnTo>
                  <a:pt x="5304" y="4319"/>
                </a:lnTo>
                <a:cubicBezTo>
                  <a:pt x="4950" y="4319"/>
                  <a:pt x="4659" y="4599"/>
                  <a:pt x="4659" y="4941"/>
                </a:cubicBezTo>
                <a:lnTo>
                  <a:pt x="4659" y="7800"/>
                </a:lnTo>
                <a:cubicBezTo>
                  <a:pt x="4659" y="8142"/>
                  <a:pt x="4950" y="8424"/>
                  <a:pt x="5304" y="8424"/>
                </a:cubicBezTo>
                <a:lnTo>
                  <a:pt x="6341" y="8424"/>
                </a:lnTo>
                <a:cubicBezTo>
                  <a:pt x="6326" y="8362"/>
                  <a:pt x="6310" y="8299"/>
                  <a:pt x="6297" y="8237"/>
                </a:cubicBezTo>
                <a:cubicBezTo>
                  <a:pt x="6135" y="7495"/>
                  <a:pt x="6052" y="6834"/>
                  <a:pt x="6035" y="6158"/>
                </a:cubicBezTo>
                <a:cubicBezTo>
                  <a:pt x="6023" y="5697"/>
                  <a:pt x="6025" y="5237"/>
                  <a:pt x="6042" y="4863"/>
                </a:cubicBezTo>
                <a:cubicBezTo>
                  <a:pt x="6089" y="3833"/>
                  <a:pt x="6391" y="2412"/>
                  <a:pt x="7564" y="1493"/>
                </a:cubicBezTo>
                <a:cubicBezTo>
                  <a:pt x="8495" y="762"/>
                  <a:pt x="9493" y="437"/>
                  <a:pt x="10800" y="437"/>
                </a:cubicBezTo>
                <a:cubicBezTo>
                  <a:pt x="12107" y="437"/>
                  <a:pt x="13105" y="762"/>
                  <a:pt x="14036" y="1493"/>
                </a:cubicBezTo>
                <a:cubicBezTo>
                  <a:pt x="15209" y="2412"/>
                  <a:pt x="15511" y="3833"/>
                  <a:pt x="15558" y="4863"/>
                </a:cubicBezTo>
                <a:cubicBezTo>
                  <a:pt x="15575" y="5237"/>
                  <a:pt x="15577" y="5697"/>
                  <a:pt x="15565" y="6158"/>
                </a:cubicBezTo>
                <a:cubicBezTo>
                  <a:pt x="15548" y="6834"/>
                  <a:pt x="15465" y="7495"/>
                  <a:pt x="15303" y="8237"/>
                </a:cubicBezTo>
                <a:cubicBezTo>
                  <a:pt x="15215" y="8641"/>
                  <a:pt x="15099" y="9031"/>
                  <a:pt x="14958" y="9397"/>
                </a:cubicBezTo>
                <a:cubicBezTo>
                  <a:pt x="14637" y="10231"/>
                  <a:pt x="14084" y="11421"/>
                  <a:pt x="12993" y="12134"/>
                </a:cubicBezTo>
                <a:cubicBezTo>
                  <a:pt x="12750" y="12292"/>
                  <a:pt x="12470" y="12426"/>
                  <a:pt x="12177" y="12532"/>
                </a:cubicBezTo>
                <a:cubicBezTo>
                  <a:pt x="12106" y="12131"/>
                  <a:pt x="11776" y="11817"/>
                  <a:pt x="11353" y="11773"/>
                </a:cubicBezTo>
                <a:cubicBezTo>
                  <a:pt x="11234" y="11763"/>
                  <a:pt x="11126" y="11762"/>
                  <a:pt x="11126" y="11762"/>
                </a:cubicBezTo>
                <a:lnTo>
                  <a:pt x="10104" y="11762"/>
                </a:lnTo>
                <a:cubicBezTo>
                  <a:pt x="10104" y="11762"/>
                  <a:pt x="9996" y="11763"/>
                  <a:pt x="9876" y="11773"/>
                </a:cubicBezTo>
                <a:cubicBezTo>
                  <a:pt x="9434" y="11819"/>
                  <a:pt x="9084" y="12158"/>
                  <a:pt x="9037" y="12586"/>
                </a:cubicBezTo>
                <a:cubicBezTo>
                  <a:pt x="9026" y="12702"/>
                  <a:pt x="9026" y="12806"/>
                  <a:pt x="9026" y="12806"/>
                </a:cubicBezTo>
                <a:cubicBezTo>
                  <a:pt x="9026" y="12806"/>
                  <a:pt x="9026" y="12913"/>
                  <a:pt x="9037" y="13029"/>
                </a:cubicBezTo>
                <a:cubicBezTo>
                  <a:pt x="9084" y="13457"/>
                  <a:pt x="9434" y="13796"/>
                  <a:pt x="9876" y="13841"/>
                </a:cubicBezTo>
                <a:cubicBezTo>
                  <a:pt x="9996" y="13852"/>
                  <a:pt x="10104" y="13851"/>
                  <a:pt x="10104" y="13851"/>
                </a:cubicBezTo>
                <a:lnTo>
                  <a:pt x="11126" y="13851"/>
                </a:lnTo>
                <a:cubicBezTo>
                  <a:pt x="11126" y="13851"/>
                  <a:pt x="11234" y="13852"/>
                  <a:pt x="11353" y="13841"/>
                </a:cubicBezTo>
                <a:cubicBezTo>
                  <a:pt x="11796" y="13796"/>
                  <a:pt x="12145" y="13457"/>
                  <a:pt x="12192" y="13029"/>
                </a:cubicBezTo>
                <a:cubicBezTo>
                  <a:pt x="12194" y="13009"/>
                  <a:pt x="12193" y="13010"/>
                  <a:pt x="12194" y="12991"/>
                </a:cubicBezTo>
                <a:cubicBezTo>
                  <a:pt x="12570" y="12868"/>
                  <a:pt x="12932" y="12701"/>
                  <a:pt x="13245" y="12496"/>
                </a:cubicBezTo>
                <a:cubicBezTo>
                  <a:pt x="14444" y="11713"/>
                  <a:pt x="15038" y="10438"/>
                  <a:pt x="15380" y="9548"/>
                </a:cubicBezTo>
                <a:cubicBezTo>
                  <a:pt x="15518" y="9192"/>
                  <a:pt x="15630" y="8814"/>
                  <a:pt x="15720" y="8424"/>
                </a:cubicBezTo>
                <a:lnTo>
                  <a:pt x="16296" y="8424"/>
                </a:lnTo>
                <a:cubicBezTo>
                  <a:pt x="16650" y="8424"/>
                  <a:pt x="16941" y="8142"/>
                  <a:pt x="16941" y="7800"/>
                </a:cubicBezTo>
                <a:lnTo>
                  <a:pt x="16941" y="4941"/>
                </a:lnTo>
                <a:cubicBezTo>
                  <a:pt x="16941" y="4599"/>
                  <a:pt x="16650" y="4319"/>
                  <a:pt x="16296" y="4319"/>
                </a:cubicBezTo>
                <a:lnTo>
                  <a:pt x="15963" y="4319"/>
                </a:lnTo>
                <a:cubicBezTo>
                  <a:pt x="15835" y="3275"/>
                  <a:pt x="15429" y="2023"/>
                  <a:pt x="14320" y="1153"/>
                </a:cubicBezTo>
                <a:cubicBezTo>
                  <a:pt x="13302" y="355"/>
                  <a:pt x="12217" y="0"/>
                  <a:pt x="10800" y="0"/>
                </a:cubicBezTo>
                <a:close/>
                <a:moveTo>
                  <a:pt x="10800" y="880"/>
                </a:moveTo>
                <a:cubicBezTo>
                  <a:pt x="9647" y="880"/>
                  <a:pt x="8741" y="1138"/>
                  <a:pt x="7847" y="1838"/>
                </a:cubicBezTo>
                <a:cubicBezTo>
                  <a:pt x="6903" y="2579"/>
                  <a:pt x="6543" y="3754"/>
                  <a:pt x="6492" y="4889"/>
                </a:cubicBezTo>
                <a:cubicBezTo>
                  <a:pt x="6473" y="5291"/>
                  <a:pt x="6475" y="5752"/>
                  <a:pt x="6486" y="6154"/>
                </a:cubicBezTo>
                <a:cubicBezTo>
                  <a:pt x="6504" y="6844"/>
                  <a:pt x="6591" y="7477"/>
                  <a:pt x="6738" y="8153"/>
                </a:cubicBezTo>
                <a:cubicBezTo>
                  <a:pt x="6820" y="8525"/>
                  <a:pt x="6927" y="8894"/>
                  <a:pt x="7064" y="9251"/>
                </a:cubicBezTo>
                <a:cubicBezTo>
                  <a:pt x="7433" y="10210"/>
                  <a:pt x="7959" y="11191"/>
                  <a:pt x="8858" y="11779"/>
                </a:cubicBezTo>
                <a:cubicBezTo>
                  <a:pt x="8878" y="11792"/>
                  <a:pt x="8903" y="11802"/>
                  <a:pt x="8923" y="11814"/>
                </a:cubicBezTo>
                <a:cubicBezTo>
                  <a:pt x="9053" y="11665"/>
                  <a:pt x="9215" y="11543"/>
                  <a:pt x="9398" y="11458"/>
                </a:cubicBezTo>
                <a:cubicBezTo>
                  <a:pt x="9581" y="11372"/>
                  <a:pt x="9787" y="11323"/>
                  <a:pt x="10003" y="11323"/>
                </a:cubicBezTo>
                <a:lnTo>
                  <a:pt x="11230" y="11323"/>
                </a:lnTo>
                <a:cubicBezTo>
                  <a:pt x="11480" y="11323"/>
                  <a:pt x="11715" y="11386"/>
                  <a:pt x="11919" y="11497"/>
                </a:cubicBezTo>
                <a:cubicBezTo>
                  <a:pt x="12122" y="11608"/>
                  <a:pt x="12294" y="11767"/>
                  <a:pt x="12420" y="11956"/>
                </a:cubicBezTo>
                <a:cubicBezTo>
                  <a:pt x="12532" y="11900"/>
                  <a:pt x="12644" y="11843"/>
                  <a:pt x="12742" y="11779"/>
                </a:cubicBezTo>
                <a:cubicBezTo>
                  <a:pt x="13641" y="11191"/>
                  <a:pt x="14167" y="10210"/>
                  <a:pt x="14536" y="9251"/>
                </a:cubicBezTo>
                <a:cubicBezTo>
                  <a:pt x="14673" y="8894"/>
                  <a:pt x="14780" y="8525"/>
                  <a:pt x="14862" y="8153"/>
                </a:cubicBezTo>
                <a:cubicBezTo>
                  <a:pt x="15009" y="7477"/>
                  <a:pt x="15096" y="6844"/>
                  <a:pt x="15114" y="6154"/>
                </a:cubicBezTo>
                <a:cubicBezTo>
                  <a:pt x="15125" y="5752"/>
                  <a:pt x="15127" y="5291"/>
                  <a:pt x="15108" y="4889"/>
                </a:cubicBezTo>
                <a:cubicBezTo>
                  <a:pt x="15057" y="3754"/>
                  <a:pt x="14697" y="2579"/>
                  <a:pt x="13753" y="1838"/>
                </a:cubicBezTo>
                <a:cubicBezTo>
                  <a:pt x="12859" y="1138"/>
                  <a:pt x="11953" y="880"/>
                  <a:pt x="10800" y="880"/>
                </a:cubicBezTo>
                <a:close/>
                <a:moveTo>
                  <a:pt x="15284" y="12481"/>
                </a:moveTo>
                <a:cubicBezTo>
                  <a:pt x="15465" y="13079"/>
                  <a:pt x="15091" y="14005"/>
                  <a:pt x="14663" y="14787"/>
                </a:cubicBezTo>
                <a:cubicBezTo>
                  <a:pt x="14233" y="15571"/>
                  <a:pt x="13753" y="16208"/>
                  <a:pt x="13753" y="16208"/>
                </a:cubicBezTo>
                <a:lnTo>
                  <a:pt x="11570" y="14858"/>
                </a:lnTo>
                <a:cubicBezTo>
                  <a:pt x="11570" y="14858"/>
                  <a:pt x="11144" y="14931"/>
                  <a:pt x="10800" y="14931"/>
                </a:cubicBezTo>
                <a:cubicBezTo>
                  <a:pt x="10489" y="14931"/>
                  <a:pt x="10030" y="14858"/>
                  <a:pt x="10030" y="14858"/>
                </a:cubicBezTo>
                <a:lnTo>
                  <a:pt x="7847" y="16208"/>
                </a:lnTo>
                <a:cubicBezTo>
                  <a:pt x="7847" y="16208"/>
                  <a:pt x="7367" y="15572"/>
                  <a:pt x="6937" y="14789"/>
                </a:cubicBezTo>
                <a:cubicBezTo>
                  <a:pt x="6510" y="14010"/>
                  <a:pt x="6138" y="13087"/>
                  <a:pt x="6314" y="12489"/>
                </a:cubicBezTo>
                <a:cubicBezTo>
                  <a:pt x="5745" y="12601"/>
                  <a:pt x="5176" y="12724"/>
                  <a:pt x="4615" y="12872"/>
                </a:cubicBezTo>
                <a:cubicBezTo>
                  <a:pt x="3642" y="13129"/>
                  <a:pt x="2662" y="13451"/>
                  <a:pt x="1942" y="14137"/>
                </a:cubicBezTo>
                <a:cubicBezTo>
                  <a:pt x="1671" y="14394"/>
                  <a:pt x="1449" y="14694"/>
                  <a:pt x="1286" y="15024"/>
                </a:cubicBezTo>
                <a:lnTo>
                  <a:pt x="0" y="18172"/>
                </a:lnTo>
                <a:cubicBezTo>
                  <a:pt x="3024" y="20326"/>
                  <a:pt x="6758" y="21600"/>
                  <a:pt x="10800" y="21600"/>
                </a:cubicBezTo>
                <a:cubicBezTo>
                  <a:pt x="14842" y="21600"/>
                  <a:pt x="18576" y="20326"/>
                  <a:pt x="21600" y="18172"/>
                </a:cubicBezTo>
                <a:cubicBezTo>
                  <a:pt x="21600" y="18172"/>
                  <a:pt x="20314" y="15024"/>
                  <a:pt x="20314" y="15024"/>
                </a:cubicBezTo>
                <a:cubicBezTo>
                  <a:pt x="20151" y="14694"/>
                  <a:pt x="19929" y="14394"/>
                  <a:pt x="19658" y="14137"/>
                </a:cubicBezTo>
                <a:cubicBezTo>
                  <a:pt x="18938" y="13451"/>
                  <a:pt x="17958" y="13129"/>
                  <a:pt x="16985" y="12872"/>
                </a:cubicBezTo>
                <a:cubicBezTo>
                  <a:pt x="16422" y="12723"/>
                  <a:pt x="15855" y="12594"/>
                  <a:pt x="15284" y="12481"/>
                </a:cubicBezTo>
                <a:close/>
                <a:moveTo>
                  <a:pt x="10800" y="16491"/>
                </a:moveTo>
                <a:cubicBezTo>
                  <a:pt x="11117" y="16490"/>
                  <a:pt x="11375" y="16740"/>
                  <a:pt x="11375" y="17047"/>
                </a:cubicBezTo>
                <a:cubicBezTo>
                  <a:pt x="11375" y="17355"/>
                  <a:pt x="11117" y="17602"/>
                  <a:pt x="10800" y="17602"/>
                </a:cubicBezTo>
                <a:cubicBezTo>
                  <a:pt x="10483" y="17602"/>
                  <a:pt x="10225" y="17355"/>
                  <a:pt x="10225" y="17047"/>
                </a:cubicBezTo>
                <a:cubicBezTo>
                  <a:pt x="10225" y="16740"/>
                  <a:pt x="10483" y="16491"/>
                  <a:pt x="10800" y="16491"/>
                </a:cubicBezTo>
                <a:close/>
                <a:moveTo>
                  <a:pt x="10800" y="18248"/>
                </a:moveTo>
                <a:cubicBezTo>
                  <a:pt x="11117" y="18248"/>
                  <a:pt x="11375" y="18498"/>
                  <a:pt x="11375" y="18805"/>
                </a:cubicBezTo>
                <a:cubicBezTo>
                  <a:pt x="11375" y="19113"/>
                  <a:pt x="11117" y="19362"/>
                  <a:pt x="10800" y="19362"/>
                </a:cubicBezTo>
                <a:cubicBezTo>
                  <a:pt x="10483" y="19362"/>
                  <a:pt x="10225" y="19113"/>
                  <a:pt x="10225" y="18805"/>
                </a:cubicBezTo>
                <a:cubicBezTo>
                  <a:pt x="10225" y="18498"/>
                  <a:pt x="10483" y="18248"/>
                  <a:pt x="10800" y="18248"/>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44" name="Seamless Data Transfer"/>
          <p:cNvSpPr txBox="1"/>
          <p:nvPr/>
        </p:nvSpPr>
        <p:spPr>
          <a:xfrm>
            <a:off x="6078578" y="3077150"/>
            <a:ext cx="840531"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Seamless Data Transfer</a:t>
            </a:r>
          </a:p>
        </p:txBody>
      </p:sp>
      <p:grpSp>
        <p:nvGrpSpPr>
          <p:cNvPr id="1547" name="Group"/>
          <p:cNvGrpSpPr/>
          <p:nvPr/>
        </p:nvGrpSpPr>
        <p:grpSpPr>
          <a:xfrm>
            <a:off x="7323718" y="2679400"/>
            <a:ext cx="475235" cy="475237"/>
            <a:chOff x="0" y="0"/>
            <a:chExt cx="475234" cy="475236"/>
          </a:xfrm>
        </p:grpSpPr>
        <p:sp>
          <p:nvSpPr>
            <p:cNvPr id="1545" name="Circle"/>
            <p:cNvSpPr/>
            <p:nvPr/>
          </p:nvSpPr>
          <p:spPr>
            <a:xfrm>
              <a:off x="-1" y="-1"/>
              <a:ext cx="475236" cy="475237"/>
            </a:xfrm>
            <a:prstGeom prst="ellipse">
              <a:avLst/>
            </a:prstGeom>
            <a:solidFill>
              <a:srgbClr val="999999"/>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546" name="Shape"/>
            <p:cNvSpPr/>
            <p:nvPr/>
          </p:nvSpPr>
          <p:spPr>
            <a:xfrm>
              <a:off x="175196" y="112777"/>
              <a:ext cx="124841" cy="249681"/>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48" name="Voice"/>
          <p:cNvSpPr txBox="1"/>
          <p:nvPr/>
        </p:nvSpPr>
        <p:spPr>
          <a:xfrm>
            <a:off x="7312704" y="3211777"/>
            <a:ext cx="497262"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Voice</a:t>
            </a:r>
          </a:p>
        </p:txBody>
      </p:sp>
      <p:sp>
        <p:nvSpPr>
          <p:cNvPr id="1549" name="Circle"/>
          <p:cNvSpPr/>
          <p:nvPr/>
        </p:nvSpPr>
        <p:spPr>
          <a:xfrm>
            <a:off x="8279909" y="2679400"/>
            <a:ext cx="475235" cy="475237"/>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50" name="Shape"/>
          <p:cNvSpPr/>
          <p:nvPr/>
        </p:nvSpPr>
        <p:spPr>
          <a:xfrm>
            <a:off x="8392686" y="2779477"/>
            <a:ext cx="249681" cy="249681"/>
          </a:xfrm>
          <a:custGeom>
            <a:avLst/>
            <a:gdLst/>
            <a:ahLst/>
            <a:cxnLst>
              <a:cxn ang="0">
                <a:pos x="wd2" y="hd2"/>
              </a:cxn>
              <a:cxn ang="5400000">
                <a:pos x="wd2" y="hd2"/>
              </a:cxn>
              <a:cxn ang="10800000">
                <a:pos x="wd2" y="hd2"/>
              </a:cxn>
              <a:cxn ang="16200000">
                <a:pos x="wd2" y="hd2"/>
              </a:cxn>
            </a:cxnLst>
            <a:rect l="0" t="0" r="r" b="b"/>
            <a:pathLst>
              <a:path w="21600" h="21600" extrusionOk="0">
                <a:moveTo>
                  <a:pt x="18225" y="6494"/>
                </a:moveTo>
                <a:lnTo>
                  <a:pt x="18225" y="5400"/>
                </a:lnTo>
                <a:cubicBezTo>
                  <a:pt x="18225" y="5414"/>
                  <a:pt x="12825" y="0"/>
                  <a:pt x="12825" y="0"/>
                </a:cubicBezTo>
                <a:lnTo>
                  <a:pt x="3375" y="0"/>
                </a:lnTo>
                <a:lnTo>
                  <a:pt x="3375" y="6494"/>
                </a:lnTo>
                <a:lnTo>
                  <a:pt x="0" y="9450"/>
                </a:lnTo>
                <a:lnTo>
                  <a:pt x="0" y="20250"/>
                </a:lnTo>
                <a:lnTo>
                  <a:pt x="8298" y="14505"/>
                </a:lnTo>
                <a:cubicBezTo>
                  <a:pt x="6148" y="13048"/>
                  <a:pt x="3086" y="11134"/>
                  <a:pt x="1350" y="10125"/>
                </a:cubicBezTo>
                <a:cubicBezTo>
                  <a:pt x="1392" y="10086"/>
                  <a:pt x="2224" y="9371"/>
                  <a:pt x="3375" y="8381"/>
                </a:cubicBezTo>
                <a:lnTo>
                  <a:pt x="3375" y="10800"/>
                </a:lnTo>
                <a:lnTo>
                  <a:pt x="4725" y="10800"/>
                </a:lnTo>
                <a:lnTo>
                  <a:pt x="4725" y="1350"/>
                </a:lnTo>
                <a:lnTo>
                  <a:pt x="12825" y="1350"/>
                </a:lnTo>
                <a:lnTo>
                  <a:pt x="12825" y="5400"/>
                </a:lnTo>
                <a:lnTo>
                  <a:pt x="16875" y="5400"/>
                </a:lnTo>
                <a:lnTo>
                  <a:pt x="16875" y="10800"/>
                </a:lnTo>
                <a:lnTo>
                  <a:pt x="18225" y="10800"/>
                </a:lnTo>
                <a:lnTo>
                  <a:pt x="18225" y="8384"/>
                </a:lnTo>
                <a:cubicBezTo>
                  <a:pt x="19264" y="9271"/>
                  <a:pt x="20049" y="9945"/>
                  <a:pt x="20250" y="10125"/>
                </a:cubicBezTo>
                <a:cubicBezTo>
                  <a:pt x="18519" y="11152"/>
                  <a:pt x="15482" y="13097"/>
                  <a:pt x="13327" y="14523"/>
                </a:cubicBezTo>
                <a:lnTo>
                  <a:pt x="21600" y="20250"/>
                </a:lnTo>
                <a:lnTo>
                  <a:pt x="21600" y="9450"/>
                </a:lnTo>
                <a:cubicBezTo>
                  <a:pt x="21600" y="9450"/>
                  <a:pt x="18225" y="6494"/>
                  <a:pt x="18225" y="6494"/>
                </a:cubicBezTo>
                <a:close/>
                <a:moveTo>
                  <a:pt x="12150" y="15525"/>
                </a:moveTo>
                <a:lnTo>
                  <a:pt x="20925" y="21600"/>
                </a:lnTo>
                <a:lnTo>
                  <a:pt x="675" y="21600"/>
                </a:lnTo>
                <a:lnTo>
                  <a:pt x="9450" y="15525"/>
                </a:lnTo>
                <a:cubicBezTo>
                  <a:pt x="9476" y="15525"/>
                  <a:pt x="12150" y="15525"/>
                  <a:pt x="12150" y="15525"/>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51" name="Email"/>
          <p:cNvSpPr txBox="1"/>
          <p:nvPr/>
        </p:nvSpPr>
        <p:spPr>
          <a:xfrm>
            <a:off x="8268896" y="3211777"/>
            <a:ext cx="497262"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Email</a:t>
            </a:r>
          </a:p>
        </p:txBody>
      </p:sp>
      <p:grpSp>
        <p:nvGrpSpPr>
          <p:cNvPr id="1554" name="Group"/>
          <p:cNvGrpSpPr/>
          <p:nvPr/>
        </p:nvGrpSpPr>
        <p:grpSpPr>
          <a:xfrm>
            <a:off x="5266823" y="1962468"/>
            <a:ext cx="557325" cy="390085"/>
            <a:chOff x="0" y="0"/>
            <a:chExt cx="557324" cy="390083"/>
          </a:xfrm>
        </p:grpSpPr>
        <p:sp>
          <p:nvSpPr>
            <p:cNvPr id="1552" name="Shape"/>
            <p:cNvSpPr/>
            <p:nvPr/>
          </p:nvSpPr>
          <p:spPr>
            <a:xfrm>
              <a:off x="223829" y="0"/>
              <a:ext cx="333495" cy="333495"/>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53" name="Shape"/>
            <p:cNvSpPr/>
            <p:nvPr/>
          </p:nvSpPr>
          <p:spPr>
            <a:xfrm>
              <a:off x="-1" y="180112"/>
              <a:ext cx="209972" cy="209973"/>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55" name="Automated Payments"/>
          <p:cNvSpPr txBox="1"/>
          <p:nvPr/>
        </p:nvSpPr>
        <p:spPr>
          <a:xfrm>
            <a:off x="4545906" y="3195145"/>
            <a:ext cx="840531" cy="34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Automated Payments</a:t>
            </a:r>
          </a:p>
        </p:txBody>
      </p:sp>
      <p:grpSp>
        <p:nvGrpSpPr>
          <p:cNvPr id="1558" name="Group"/>
          <p:cNvGrpSpPr/>
          <p:nvPr/>
        </p:nvGrpSpPr>
        <p:grpSpPr>
          <a:xfrm>
            <a:off x="4708568" y="2621749"/>
            <a:ext cx="515207" cy="515207"/>
            <a:chOff x="0" y="0"/>
            <a:chExt cx="515206" cy="515206"/>
          </a:xfrm>
        </p:grpSpPr>
        <p:sp>
          <p:nvSpPr>
            <p:cNvPr id="1556" name="Circle"/>
            <p:cNvSpPr/>
            <p:nvPr/>
          </p:nvSpPr>
          <p:spPr>
            <a:xfrm>
              <a:off x="0" y="0"/>
              <a:ext cx="515207" cy="515207"/>
            </a:xfrm>
            <a:prstGeom prst="ellipse">
              <a:avLst/>
            </a:prstGeom>
            <a:solidFill>
              <a:srgbClr val="72B1D7"/>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557" name="Shape"/>
            <p:cNvSpPr/>
            <p:nvPr/>
          </p:nvSpPr>
          <p:spPr>
            <a:xfrm>
              <a:off x="176241" y="118385"/>
              <a:ext cx="162722" cy="278434"/>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562" name="Group"/>
          <p:cNvGrpSpPr/>
          <p:nvPr/>
        </p:nvGrpSpPr>
        <p:grpSpPr>
          <a:xfrm>
            <a:off x="7154425" y="3707069"/>
            <a:ext cx="813820" cy="717801"/>
            <a:chOff x="0" y="0"/>
            <a:chExt cx="813819" cy="717799"/>
          </a:xfrm>
        </p:grpSpPr>
        <p:sp>
          <p:nvSpPr>
            <p:cNvPr id="1559" name="Face2Face"/>
            <p:cNvSpPr txBox="1"/>
            <p:nvPr/>
          </p:nvSpPr>
          <p:spPr>
            <a:xfrm>
              <a:off x="0" y="569083"/>
              <a:ext cx="813820" cy="148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Face2Face</a:t>
              </a:r>
            </a:p>
          </p:txBody>
        </p:sp>
        <p:sp>
          <p:nvSpPr>
            <p:cNvPr id="1560" name="Circle"/>
            <p:cNvSpPr/>
            <p:nvPr/>
          </p:nvSpPr>
          <p:spPr>
            <a:xfrm>
              <a:off x="169291" y="0"/>
              <a:ext cx="475238" cy="475237"/>
            </a:xfrm>
            <a:prstGeom prst="ellipse">
              <a:avLst/>
            </a:prstGeom>
            <a:solidFill>
              <a:srgbClr val="999999"/>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561" name="Shape"/>
            <p:cNvSpPr/>
            <p:nvPr/>
          </p:nvSpPr>
          <p:spPr>
            <a:xfrm rot="13560000">
              <a:off x="280090" y="100696"/>
              <a:ext cx="252248" cy="249249"/>
            </a:xfrm>
            <a:custGeom>
              <a:avLst/>
              <a:gdLst/>
              <a:ahLst/>
              <a:cxnLst>
                <a:cxn ang="0">
                  <a:pos x="wd2" y="hd2"/>
                </a:cxn>
                <a:cxn ang="5400000">
                  <a:pos x="wd2" y="hd2"/>
                </a:cxn>
                <a:cxn ang="10800000">
                  <a:pos x="wd2" y="hd2"/>
                </a:cxn>
                <a:cxn ang="16200000">
                  <a:pos x="wd2" y="hd2"/>
                </a:cxn>
              </a:cxnLst>
              <a:rect l="0" t="0" r="r" b="b"/>
              <a:pathLst>
                <a:path w="21588" h="21588" extrusionOk="0">
                  <a:moveTo>
                    <a:pt x="10865" y="17991"/>
                  </a:moveTo>
                  <a:lnTo>
                    <a:pt x="11568" y="14294"/>
                  </a:lnTo>
                  <a:lnTo>
                    <a:pt x="11564" y="14275"/>
                  </a:lnTo>
                  <a:cubicBezTo>
                    <a:pt x="9795" y="12709"/>
                    <a:pt x="8045" y="11128"/>
                    <a:pt x="6305" y="9528"/>
                  </a:cubicBezTo>
                  <a:cubicBezTo>
                    <a:pt x="4566" y="7929"/>
                    <a:pt x="2839" y="6312"/>
                    <a:pt x="1120" y="4691"/>
                  </a:cubicBezTo>
                  <a:cubicBezTo>
                    <a:pt x="885" y="4470"/>
                    <a:pt x="649" y="4250"/>
                    <a:pt x="462" y="3988"/>
                  </a:cubicBezTo>
                  <a:cubicBezTo>
                    <a:pt x="178" y="3592"/>
                    <a:pt x="9" y="3109"/>
                    <a:pt x="0" y="2595"/>
                  </a:cubicBezTo>
                  <a:cubicBezTo>
                    <a:pt x="-12" y="1874"/>
                    <a:pt x="287" y="1228"/>
                    <a:pt x="767" y="763"/>
                  </a:cubicBezTo>
                  <a:lnTo>
                    <a:pt x="770" y="767"/>
                  </a:lnTo>
                  <a:cubicBezTo>
                    <a:pt x="1235" y="287"/>
                    <a:pt x="1881" y="-12"/>
                    <a:pt x="2602" y="0"/>
                  </a:cubicBezTo>
                  <a:cubicBezTo>
                    <a:pt x="3115" y="9"/>
                    <a:pt x="3598" y="178"/>
                    <a:pt x="3994" y="462"/>
                  </a:cubicBezTo>
                  <a:cubicBezTo>
                    <a:pt x="4256" y="649"/>
                    <a:pt x="4476" y="886"/>
                    <a:pt x="4697" y="1121"/>
                  </a:cubicBezTo>
                  <a:cubicBezTo>
                    <a:pt x="6318" y="2840"/>
                    <a:pt x="7933" y="4568"/>
                    <a:pt x="9532" y="6307"/>
                  </a:cubicBezTo>
                  <a:cubicBezTo>
                    <a:pt x="11131" y="8047"/>
                    <a:pt x="12712" y="9798"/>
                    <a:pt x="14278" y="11568"/>
                  </a:cubicBezTo>
                  <a:lnTo>
                    <a:pt x="14296" y="11565"/>
                  </a:lnTo>
                  <a:lnTo>
                    <a:pt x="17989" y="10865"/>
                  </a:lnTo>
                  <a:lnTo>
                    <a:pt x="21588" y="14711"/>
                  </a:lnTo>
                  <a:lnTo>
                    <a:pt x="20881" y="17697"/>
                  </a:lnTo>
                  <a:lnTo>
                    <a:pt x="18048" y="14633"/>
                  </a:lnTo>
                  <a:lnTo>
                    <a:pt x="15837" y="15839"/>
                  </a:lnTo>
                  <a:lnTo>
                    <a:pt x="14631" y="18051"/>
                  </a:lnTo>
                  <a:lnTo>
                    <a:pt x="17695" y="20884"/>
                  </a:lnTo>
                  <a:lnTo>
                    <a:pt x="14713" y="21588"/>
                  </a:lnTo>
                  <a:lnTo>
                    <a:pt x="10865" y="17991"/>
                  </a:lnTo>
                  <a:close/>
                  <a:moveTo>
                    <a:pt x="1671" y="3485"/>
                  </a:moveTo>
                  <a:cubicBezTo>
                    <a:pt x="1899" y="3713"/>
                    <a:pt x="2213" y="3854"/>
                    <a:pt x="2561" y="3854"/>
                  </a:cubicBezTo>
                  <a:cubicBezTo>
                    <a:pt x="3256" y="3854"/>
                    <a:pt x="3819" y="3291"/>
                    <a:pt x="3819" y="2595"/>
                  </a:cubicBezTo>
                  <a:cubicBezTo>
                    <a:pt x="3819" y="1900"/>
                    <a:pt x="3256" y="1337"/>
                    <a:pt x="2561" y="1337"/>
                  </a:cubicBezTo>
                  <a:cubicBezTo>
                    <a:pt x="1865" y="1337"/>
                    <a:pt x="1303" y="1900"/>
                    <a:pt x="1303" y="2595"/>
                  </a:cubicBezTo>
                  <a:cubicBezTo>
                    <a:pt x="1303" y="2943"/>
                    <a:pt x="1443" y="3257"/>
                    <a:pt x="1671" y="3485"/>
                  </a:cubicBezTo>
                  <a:close/>
                </a:path>
              </a:pathLst>
            </a:custGeom>
            <a:solidFill>
              <a:srgbClr val="FFFFFF"/>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563" name="Rounded Rectangle"/>
          <p:cNvSpPr/>
          <p:nvPr/>
        </p:nvSpPr>
        <p:spPr>
          <a:xfrm>
            <a:off x="1730441" y="524227"/>
            <a:ext cx="2174778" cy="637638"/>
          </a:xfrm>
          <a:prstGeom prst="roundRect">
            <a:avLst>
              <a:gd name="adj" fmla="val 29876"/>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64" name="Circle"/>
          <p:cNvSpPr/>
          <p:nvPr/>
        </p:nvSpPr>
        <p:spPr>
          <a:xfrm>
            <a:off x="1312194" y="450199"/>
            <a:ext cx="785695" cy="785695"/>
          </a:xfrm>
          <a:prstGeom prst="ellipse">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65" name="Customer Expectation"/>
          <p:cNvSpPr txBox="1"/>
          <p:nvPr/>
        </p:nvSpPr>
        <p:spPr>
          <a:xfrm>
            <a:off x="1340425" y="705004"/>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483C9"/>
                </a:solidFill>
                <a:latin typeface="Helvetica Neue"/>
                <a:ea typeface="Helvetica Neue"/>
                <a:cs typeface="Helvetica Neue"/>
                <a:sym typeface="Helvetica Neue"/>
              </a:defRPr>
            </a:lvl1pPr>
          </a:lstStyle>
          <a:p>
            <a:r>
              <a:t>Customer Expectation</a:t>
            </a:r>
          </a:p>
        </p:txBody>
      </p:sp>
      <p:sp>
        <p:nvSpPr>
          <p:cNvPr id="1566" name="Enable me to engage and interact with you across my preferred communication channels."/>
          <p:cNvSpPr txBox="1"/>
          <p:nvPr/>
        </p:nvSpPr>
        <p:spPr>
          <a:xfrm>
            <a:off x="2152344" y="565304"/>
            <a:ext cx="1641062" cy="55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b="1">
                <a:solidFill>
                  <a:srgbClr val="3483C9"/>
                </a:solidFill>
                <a:latin typeface="Helvetica Neue"/>
                <a:ea typeface="Helvetica Neue"/>
                <a:cs typeface="Helvetica Neue"/>
                <a:sym typeface="Helvetica Neue"/>
              </a:defRPr>
            </a:lvl1pPr>
          </a:lstStyle>
          <a:p>
            <a:r>
              <a:t>Enable me to engage and interact with you across my preferred communication channels.</a:t>
            </a:r>
          </a:p>
        </p:txBody>
      </p:sp>
      <p:sp>
        <p:nvSpPr>
          <p:cNvPr id="1567" name="TXT SMS"/>
          <p:cNvSpPr txBox="1"/>
          <p:nvPr/>
        </p:nvSpPr>
        <p:spPr>
          <a:xfrm>
            <a:off x="683991" y="3382398"/>
            <a:ext cx="840531"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TXT SMS</a:t>
            </a:r>
          </a:p>
        </p:txBody>
      </p:sp>
      <p:sp>
        <p:nvSpPr>
          <p:cNvPr id="1568" name="Circle"/>
          <p:cNvSpPr/>
          <p:nvPr/>
        </p:nvSpPr>
        <p:spPr>
          <a:xfrm>
            <a:off x="802109" y="2680829"/>
            <a:ext cx="604297" cy="604296"/>
          </a:xfrm>
          <a:prstGeom prst="ellipse">
            <a:avLst/>
          </a:prstGeom>
          <a:solidFill>
            <a:srgbClr val="3484C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69" name="Shape"/>
          <p:cNvSpPr/>
          <p:nvPr/>
        </p:nvSpPr>
        <p:spPr>
          <a:xfrm>
            <a:off x="912623" y="2867969"/>
            <a:ext cx="350260" cy="231405"/>
          </a:xfrm>
          <a:custGeom>
            <a:avLst/>
            <a:gdLst/>
            <a:ahLst/>
            <a:cxnLst>
              <a:cxn ang="0">
                <a:pos x="wd2" y="hd2"/>
              </a:cxn>
              <a:cxn ang="5400000">
                <a:pos x="wd2" y="hd2"/>
              </a:cxn>
              <a:cxn ang="10800000">
                <a:pos x="wd2" y="hd2"/>
              </a:cxn>
              <a:cxn ang="16200000">
                <a:pos x="wd2" y="hd2"/>
              </a:cxn>
            </a:cxnLst>
            <a:rect l="0" t="0" r="r" b="b"/>
            <a:pathLst>
              <a:path w="20797" h="21600" extrusionOk="0">
                <a:moveTo>
                  <a:pt x="10341" y="0"/>
                </a:moveTo>
                <a:cubicBezTo>
                  <a:pt x="8761" y="0"/>
                  <a:pt x="7181" y="947"/>
                  <a:pt x="5975" y="2842"/>
                </a:cubicBezTo>
                <a:cubicBezTo>
                  <a:pt x="5334" y="3851"/>
                  <a:pt x="4869" y="5029"/>
                  <a:pt x="4568" y="6282"/>
                </a:cubicBezTo>
                <a:cubicBezTo>
                  <a:pt x="3362" y="5978"/>
                  <a:pt x="2084" y="6548"/>
                  <a:pt x="1154" y="8010"/>
                </a:cubicBezTo>
                <a:cubicBezTo>
                  <a:pt x="-385" y="10429"/>
                  <a:pt x="-385" y="14354"/>
                  <a:pt x="1154" y="16773"/>
                </a:cubicBezTo>
                <a:cubicBezTo>
                  <a:pt x="2066" y="18207"/>
                  <a:pt x="3315" y="18785"/>
                  <a:pt x="4500" y="18519"/>
                </a:cubicBezTo>
                <a:lnTo>
                  <a:pt x="2538" y="21600"/>
                </a:lnTo>
                <a:lnTo>
                  <a:pt x="8193" y="18798"/>
                </a:lnTo>
                <a:cubicBezTo>
                  <a:pt x="10145" y="19936"/>
                  <a:pt x="12384" y="19473"/>
                  <a:pt x="14096" y="17404"/>
                </a:cubicBezTo>
                <a:cubicBezTo>
                  <a:pt x="15763" y="19207"/>
                  <a:pt x="18061" y="18947"/>
                  <a:pt x="19543" y="16617"/>
                </a:cubicBezTo>
                <a:cubicBezTo>
                  <a:pt x="21215" y="13989"/>
                  <a:pt x="21215" y="9729"/>
                  <a:pt x="19543" y="7102"/>
                </a:cubicBezTo>
                <a:cubicBezTo>
                  <a:pt x="18530" y="5508"/>
                  <a:pt x="17134" y="4887"/>
                  <a:pt x="15820" y="5226"/>
                </a:cubicBezTo>
                <a:cubicBezTo>
                  <a:pt x="15536" y="4368"/>
                  <a:pt x="15166" y="3563"/>
                  <a:pt x="14708" y="2842"/>
                </a:cubicBezTo>
                <a:cubicBezTo>
                  <a:pt x="13502" y="947"/>
                  <a:pt x="11921" y="0"/>
                  <a:pt x="10341" y="0"/>
                </a:cubicBezTo>
                <a:close/>
                <a:moveTo>
                  <a:pt x="7627" y="9660"/>
                </a:moveTo>
                <a:cubicBezTo>
                  <a:pt x="7805" y="9660"/>
                  <a:pt x="7983" y="9767"/>
                  <a:pt x="8118" y="9980"/>
                </a:cubicBezTo>
                <a:cubicBezTo>
                  <a:pt x="8390" y="10407"/>
                  <a:pt x="8390" y="11098"/>
                  <a:pt x="8118" y="11524"/>
                </a:cubicBezTo>
                <a:cubicBezTo>
                  <a:pt x="7847" y="11951"/>
                  <a:pt x="7407" y="11951"/>
                  <a:pt x="7136" y="11524"/>
                </a:cubicBezTo>
                <a:cubicBezTo>
                  <a:pt x="6865" y="11098"/>
                  <a:pt x="6865" y="10407"/>
                  <a:pt x="7136" y="9980"/>
                </a:cubicBezTo>
                <a:cubicBezTo>
                  <a:pt x="7272" y="9767"/>
                  <a:pt x="7449" y="9660"/>
                  <a:pt x="7627" y="9660"/>
                </a:cubicBezTo>
                <a:close/>
                <a:moveTo>
                  <a:pt x="10399" y="9660"/>
                </a:moveTo>
                <a:cubicBezTo>
                  <a:pt x="10576" y="9660"/>
                  <a:pt x="10754" y="9767"/>
                  <a:pt x="10890" y="9980"/>
                </a:cubicBezTo>
                <a:cubicBezTo>
                  <a:pt x="11161" y="10407"/>
                  <a:pt x="11161" y="11098"/>
                  <a:pt x="10890" y="11524"/>
                </a:cubicBezTo>
                <a:cubicBezTo>
                  <a:pt x="10618" y="11951"/>
                  <a:pt x="10179" y="11951"/>
                  <a:pt x="9908" y="11524"/>
                </a:cubicBezTo>
                <a:cubicBezTo>
                  <a:pt x="9636" y="11098"/>
                  <a:pt x="9636" y="10407"/>
                  <a:pt x="9908" y="9980"/>
                </a:cubicBezTo>
                <a:cubicBezTo>
                  <a:pt x="10043" y="9767"/>
                  <a:pt x="10221" y="9660"/>
                  <a:pt x="10399" y="9660"/>
                </a:cubicBezTo>
                <a:close/>
                <a:moveTo>
                  <a:pt x="13170" y="9660"/>
                </a:moveTo>
                <a:cubicBezTo>
                  <a:pt x="13348" y="9660"/>
                  <a:pt x="13525" y="9767"/>
                  <a:pt x="13661" y="9980"/>
                </a:cubicBezTo>
                <a:cubicBezTo>
                  <a:pt x="13932" y="10407"/>
                  <a:pt x="13932" y="11098"/>
                  <a:pt x="13661" y="11524"/>
                </a:cubicBezTo>
                <a:cubicBezTo>
                  <a:pt x="13390" y="11951"/>
                  <a:pt x="12950" y="11951"/>
                  <a:pt x="12679" y="11524"/>
                </a:cubicBezTo>
                <a:cubicBezTo>
                  <a:pt x="12408" y="11098"/>
                  <a:pt x="12408" y="10407"/>
                  <a:pt x="12679" y="9980"/>
                </a:cubicBezTo>
                <a:cubicBezTo>
                  <a:pt x="12815" y="9767"/>
                  <a:pt x="12992" y="9660"/>
                  <a:pt x="13170" y="9660"/>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574" name="Group"/>
          <p:cNvGrpSpPr/>
          <p:nvPr/>
        </p:nvGrpSpPr>
        <p:grpSpPr>
          <a:xfrm>
            <a:off x="683991" y="3708789"/>
            <a:ext cx="840531" cy="837196"/>
            <a:chOff x="0" y="0"/>
            <a:chExt cx="840529" cy="837195"/>
          </a:xfrm>
        </p:grpSpPr>
        <p:sp>
          <p:nvSpPr>
            <p:cNvPr id="1570" name="Mobile App"/>
            <p:cNvSpPr txBox="1"/>
            <p:nvPr/>
          </p:nvSpPr>
          <p:spPr>
            <a:xfrm>
              <a:off x="0" y="688479"/>
              <a:ext cx="840530" cy="148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Mobile App</a:t>
              </a:r>
            </a:p>
          </p:txBody>
        </p:sp>
        <p:grpSp>
          <p:nvGrpSpPr>
            <p:cNvPr id="1573" name="Group"/>
            <p:cNvGrpSpPr/>
            <p:nvPr/>
          </p:nvGrpSpPr>
          <p:grpSpPr>
            <a:xfrm>
              <a:off x="113851" y="0"/>
              <a:ext cx="604296" cy="604296"/>
              <a:chOff x="0" y="0"/>
              <a:chExt cx="604295" cy="604295"/>
            </a:xfrm>
          </p:grpSpPr>
          <p:sp>
            <p:nvSpPr>
              <p:cNvPr id="1571" name="Circle"/>
              <p:cNvSpPr/>
              <p:nvPr/>
            </p:nvSpPr>
            <p:spPr>
              <a:xfrm>
                <a:off x="0" y="0"/>
                <a:ext cx="604296" cy="604296"/>
              </a:xfrm>
              <a:prstGeom prst="ellipse">
                <a:avLst/>
              </a:prstGeom>
              <a:solidFill>
                <a:srgbClr val="3484C9"/>
              </a:solidFill>
              <a:ln w="38100" cap="flat">
                <a:solidFill>
                  <a:srgbClr val="FFFFFF"/>
                </a:solidFill>
                <a:prstDash val="sysDot"/>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572" name="Shape"/>
              <p:cNvSpPr/>
              <p:nvPr/>
            </p:nvSpPr>
            <p:spPr>
              <a:xfrm>
                <a:off x="108011" y="149493"/>
                <a:ext cx="399123" cy="274398"/>
              </a:xfrm>
              <a:custGeom>
                <a:avLst/>
                <a:gdLst/>
                <a:ahLst/>
                <a:cxnLst>
                  <a:cxn ang="0">
                    <a:pos x="wd2" y="hd2"/>
                  </a:cxn>
                  <a:cxn ang="5400000">
                    <a:pos x="wd2" y="hd2"/>
                  </a:cxn>
                  <a:cxn ang="10800000">
                    <a:pos x="wd2" y="hd2"/>
                  </a:cxn>
                  <a:cxn ang="16200000">
                    <a:pos x="wd2" y="hd2"/>
                  </a:cxn>
                </a:cxnLst>
                <a:rect l="0" t="0" r="r" b="b"/>
                <a:pathLst>
                  <a:path w="21600" h="21600" extrusionOk="0">
                    <a:moveTo>
                      <a:pt x="10800" y="16725"/>
                    </a:moveTo>
                    <a:lnTo>
                      <a:pt x="6750" y="10800"/>
                    </a:lnTo>
                    <a:lnTo>
                      <a:pt x="8775" y="10800"/>
                    </a:lnTo>
                    <a:lnTo>
                      <a:pt x="8775" y="5891"/>
                    </a:lnTo>
                    <a:lnTo>
                      <a:pt x="12825" y="5891"/>
                    </a:lnTo>
                    <a:lnTo>
                      <a:pt x="12825" y="10800"/>
                    </a:lnTo>
                    <a:lnTo>
                      <a:pt x="14850" y="10800"/>
                    </a:lnTo>
                    <a:cubicBezTo>
                      <a:pt x="14850" y="10800"/>
                      <a:pt x="10800" y="16725"/>
                      <a:pt x="10800" y="16725"/>
                    </a:cubicBezTo>
                    <a:close/>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1460500">
                  <a:lnSpc>
                    <a:spcPct val="70000"/>
                  </a:lnSpc>
                  <a:defRPr sz="1500" b="1">
                    <a:solidFill>
                      <a:srgbClr val="FFFFFF"/>
                    </a:solidFill>
                    <a:latin typeface="Helvetica Neue"/>
                    <a:ea typeface="Helvetica Neue"/>
                    <a:cs typeface="Helvetica Neue"/>
                    <a:sym typeface="Helvetica Neue"/>
                  </a:defRPr>
                </a:pPr>
                <a:endParaRPr/>
              </a:p>
            </p:txBody>
          </p:sp>
        </p:grpSp>
      </p:grpSp>
      <p:sp>
        <p:nvSpPr>
          <p:cNvPr id="1575" name="IVR"/>
          <p:cNvSpPr txBox="1"/>
          <p:nvPr/>
        </p:nvSpPr>
        <p:spPr>
          <a:xfrm>
            <a:off x="2187138" y="3192412"/>
            <a:ext cx="813821"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IVR</a:t>
            </a:r>
          </a:p>
        </p:txBody>
      </p:sp>
      <p:sp>
        <p:nvSpPr>
          <p:cNvPr id="1576" name="Mobile App"/>
          <p:cNvSpPr txBox="1"/>
          <p:nvPr/>
        </p:nvSpPr>
        <p:spPr>
          <a:xfrm>
            <a:off x="2160428" y="3995694"/>
            <a:ext cx="840531"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Mobile App</a:t>
            </a:r>
          </a:p>
        </p:txBody>
      </p:sp>
      <p:sp>
        <p:nvSpPr>
          <p:cNvPr id="1577" name="Social Media"/>
          <p:cNvSpPr txBox="1"/>
          <p:nvPr/>
        </p:nvSpPr>
        <p:spPr>
          <a:xfrm>
            <a:off x="3086902" y="3976828"/>
            <a:ext cx="840531"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Social Media</a:t>
            </a:r>
          </a:p>
        </p:txBody>
      </p:sp>
      <p:sp>
        <p:nvSpPr>
          <p:cNvPr id="1578" name="Website"/>
          <p:cNvSpPr txBox="1"/>
          <p:nvPr/>
        </p:nvSpPr>
        <p:spPr>
          <a:xfrm>
            <a:off x="3123902" y="3189313"/>
            <a:ext cx="813820"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Website</a:t>
            </a:r>
          </a:p>
        </p:txBody>
      </p:sp>
      <p:grpSp>
        <p:nvGrpSpPr>
          <p:cNvPr id="1582" name="Group"/>
          <p:cNvGrpSpPr/>
          <p:nvPr/>
        </p:nvGrpSpPr>
        <p:grpSpPr>
          <a:xfrm>
            <a:off x="2343076" y="2612124"/>
            <a:ext cx="475235" cy="507748"/>
            <a:chOff x="0" y="0"/>
            <a:chExt cx="475234" cy="507747"/>
          </a:xfrm>
        </p:grpSpPr>
        <p:sp>
          <p:nvSpPr>
            <p:cNvPr id="1579" name="Circle"/>
            <p:cNvSpPr/>
            <p:nvPr/>
          </p:nvSpPr>
          <p:spPr>
            <a:xfrm>
              <a:off x="0" y="0"/>
              <a:ext cx="475235" cy="475235"/>
            </a:xfrm>
            <a:prstGeom prst="ellipse">
              <a:avLst/>
            </a:prstGeom>
            <a:solidFill>
              <a:srgbClr val="3197E0"/>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580" name="Press"/>
            <p:cNvSpPr txBox="1"/>
            <p:nvPr/>
          </p:nvSpPr>
          <p:spPr>
            <a:xfrm>
              <a:off x="46675" y="112285"/>
              <a:ext cx="381884" cy="127001"/>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lnSpc>
                  <a:spcPct val="110000"/>
                </a:lnSpc>
                <a:spcBef>
                  <a:spcPts val="3000"/>
                </a:spcBef>
                <a:defRPr sz="800" b="1">
                  <a:solidFill>
                    <a:srgbClr val="FFFFFF"/>
                  </a:solidFill>
                  <a:latin typeface="Helvetica Neue"/>
                  <a:ea typeface="Helvetica Neue"/>
                  <a:cs typeface="Helvetica Neue"/>
                  <a:sym typeface="Helvetica Neue"/>
                </a:defRPr>
              </a:lvl1pPr>
            </a:lstStyle>
            <a:p>
              <a:r>
                <a:t>Press</a:t>
              </a:r>
            </a:p>
          </p:txBody>
        </p:sp>
        <p:sp>
          <p:nvSpPr>
            <p:cNvPr id="1581" name="1"/>
            <p:cNvSpPr txBox="1"/>
            <p:nvPr/>
          </p:nvSpPr>
          <p:spPr>
            <a:xfrm>
              <a:off x="143555" y="200409"/>
              <a:ext cx="224024" cy="3073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a:solidFill>
                    <a:srgbClr val="FFFFFF"/>
                  </a:solidFill>
                  <a:latin typeface="+mn-lt"/>
                  <a:ea typeface="+mn-ea"/>
                  <a:cs typeface="+mn-cs"/>
                  <a:sym typeface="Calibri"/>
                </a:defRPr>
              </a:lvl1pPr>
            </a:lstStyle>
            <a:p>
              <a:r>
                <a:t>1</a:t>
              </a:r>
            </a:p>
          </p:txBody>
        </p:sp>
      </p:grpSp>
      <p:grpSp>
        <p:nvGrpSpPr>
          <p:cNvPr id="1589" name="Group"/>
          <p:cNvGrpSpPr/>
          <p:nvPr/>
        </p:nvGrpSpPr>
        <p:grpSpPr>
          <a:xfrm>
            <a:off x="3299267" y="2612124"/>
            <a:ext cx="475237" cy="475235"/>
            <a:chOff x="0" y="0"/>
            <a:chExt cx="475236" cy="475234"/>
          </a:xfrm>
        </p:grpSpPr>
        <p:sp>
          <p:nvSpPr>
            <p:cNvPr id="1583" name="Circle"/>
            <p:cNvSpPr/>
            <p:nvPr/>
          </p:nvSpPr>
          <p:spPr>
            <a:xfrm>
              <a:off x="-1" y="-1"/>
              <a:ext cx="475237" cy="475236"/>
            </a:xfrm>
            <a:prstGeom prst="ellipse">
              <a:avLst/>
            </a:prstGeom>
            <a:solidFill>
              <a:srgbClr val="3197E0"/>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nvGrpSpPr>
            <p:cNvPr id="1588" name="Group"/>
            <p:cNvGrpSpPr/>
            <p:nvPr/>
          </p:nvGrpSpPr>
          <p:grpSpPr>
            <a:xfrm>
              <a:off x="98495" y="128938"/>
              <a:ext cx="278245" cy="215795"/>
              <a:chOff x="0" y="0"/>
              <a:chExt cx="278244" cy="215794"/>
            </a:xfrm>
          </p:grpSpPr>
          <p:sp>
            <p:nvSpPr>
              <p:cNvPr id="1584" name="Shape"/>
              <p:cNvSpPr/>
              <p:nvPr/>
            </p:nvSpPr>
            <p:spPr>
              <a:xfrm>
                <a:off x="-1" y="-1"/>
                <a:ext cx="278242" cy="166994"/>
              </a:xfrm>
              <a:custGeom>
                <a:avLst/>
                <a:gdLst/>
                <a:ahLst/>
                <a:cxnLst>
                  <a:cxn ang="0">
                    <a:pos x="wd2" y="hd2"/>
                  </a:cxn>
                  <a:cxn ang="5400000">
                    <a:pos x="wd2" y="hd2"/>
                  </a:cxn>
                  <a:cxn ang="10800000">
                    <a:pos x="wd2" y="hd2"/>
                  </a:cxn>
                  <a:cxn ang="16200000">
                    <a:pos x="wd2" y="hd2"/>
                  </a:cxn>
                </a:cxnLst>
                <a:rect l="0" t="0" r="r" b="b"/>
                <a:pathLst>
                  <a:path w="21600" h="21600" extrusionOk="0">
                    <a:moveTo>
                      <a:pt x="20984" y="0"/>
                    </a:moveTo>
                    <a:lnTo>
                      <a:pt x="616" y="0"/>
                    </a:lnTo>
                    <a:cubicBezTo>
                      <a:pt x="277" y="0"/>
                      <a:pt x="0" y="464"/>
                      <a:pt x="0" y="1030"/>
                    </a:cubicBezTo>
                    <a:lnTo>
                      <a:pt x="0" y="21600"/>
                    </a:lnTo>
                    <a:lnTo>
                      <a:pt x="21600" y="21600"/>
                    </a:lnTo>
                    <a:lnTo>
                      <a:pt x="21600" y="1030"/>
                    </a:lnTo>
                    <a:cubicBezTo>
                      <a:pt x="21600" y="464"/>
                      <a:pt x="21323" y="0"/>
                      <a:pt x="20984"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85" name="Shape"/>
              <p:cNvSpPr/>
              <p:nvPr/>
            </p:nvSpPr>
            <p:spPr>
              <a:xfrm>
                <a:off x="0" y="166138"/>
                <a:ext cx="278245" cy="249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09"/>
                    </a:lnTo>
                    <a:cubicBezTo>
                      <a:pt x="0" y="18498"/>
                      <a:pt x="277" y="21600"/>
                      <a:pt x="615" y="21600"/>
                    </a:cubicBezTo>
                    <a:lnTo>
                      <a:pt x="20985" y="21600"/>
                    </a:lnTo>
                    <a:cubicBezTo>
                      <a:pt x="21323" y="21600"/>
                      <a:pt x="21600" y="18498"/>
                      <a:pt x="21600" y="14709"/>
                    </a:cubicBezTo>
                    <a:lnTo>
                      <a:pt x="21600" y="0"/>
                    </a:lnTo>
                    <a:cubicBezTo>
                      <a:pt x="21600" y="0"/>
                      <a:pt x="0" y="0"/>
                      <a:pt x="0" y="0"/>
                    </a:cubicBezTo>
                    <a:close/>
                    <a:moveTo>
                      <a:pt x="10798" y="7131"/>
                    </a:moveTo>
                    <a:cubicBezTo>
                      <a:pt x="10883" y="7131"/>
                      <a:pt x="10971" y="7474"/>
                      <a:pt x="11035" y="8194"/>
                    </a:cubicBezTo>
                    <a:cubicBezTo>
                      <a:pt x="11165" y="9635"/>
                      <a:pt x="11165" y="11965"/>
                      <a:pt x="11035" y="13406"/>
                    </a:cubicBezTo>
                    <a:cubicBezTo>
                      <a:pt x="10906" y="14846"/>
                      <a:pt x="10694" y="14846"/>
                      <a:pt x="10565" y="13406"/>
                    </a:cubicBezTo>
                    <a:cubicBezTo>
                      <a:pt x="10435" y="11965"/>
                      <a:pt x="10435" y="9635"/>
                      <a:pt x="10565" y="8194"/>
                    </a:cubicBezTo>
                    <a:cubicBezTo>
                      <a:pt x="10629" y="7474"/>
                      <a:pt x="10714" y="7131"/>
                      <a:pt x="10798" y="7131"/>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86" name="Rectangle"/>
              <p:cNvSpPr/>
              <p:nvPr/>
            </p:nvSpPr>
            <p:spPr>
              <a:xfrm>
                <a:off x="9918" y="9567"/>
                <a:ext cx="258403" cy="147859"/>
              </a:xfrm>
              <a:prstGeom prst="rect">
                <a:avLst/>
              </a:prstGeom>
              <a:solidFill>
                <a:srgbClr val="DCDCDC"/>
              </a:solidFill>
              <a:ln w="12700" cap="flat">
                <a:noFill/>
                <a:miter lim="400000"/>
              </a:ln>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87" name="Shape"/>
              <p:cNvSpPr/>
              <p:nvPr/>
            </p:nvSpPr>
            <p:spPr>
              <a:xfrm>
                <a:off x="97364" y="190929"/>
                <a:ext cx="83497" cy="24866"/>
              </a:xfrm>
              <a:custGeom>
                <a:avLst/>
                <a:gdLst/>
                <a:ahLst/>
                <a:cxnLst>
                  <a:cxn ang="0">
                    <a:pos x="wd2" y="hd2"/>
                  </a:cxn>
                  <a:cxn ang="5400000">
                    <a:pos x="wd2" y="hd2"/>
                  </a:cxn>
                  <a:cxn ang="10800000">
                    <a:pos x="wd2" y="hd2"/>
                  </a:cxn>
                  <a:cxn ang="16200000">
                    <a:pos x="wd2" y="hd2"/>
                  </a:cxn>
                </a:cxnLst>
                <a:rect l="0" t="0" r="r" b="b"/>
                <a:pathLst>
                  <a:path w="21600" h="21600" extrusionOk="0">
                    <a:moveTo>
                      <a:pt x="3531" y="0"/>
                    </a:moveTo>
                    <a:cubicBezTo>
                      <a:pt x="3453" y="1513"/>
                      <a:pt x="3348" y="5058"/>
                      <a:pt x="2959" y="8662"/>
                    </a:cubicBezTo>
                    <a:cubicBezTo>
                      <a:pt x="2396" y="13878"/>
                      <a:pt x="1333" y="18318"/>
                      <a:pt x="0" y="21600"/>
                    </a:cubicBezTo>
                    <a:lnTo>
                      <a:pt x="21600" y="21600"/>
                    </a:lnTo>
                    <a:cubicBezTo>
                      <a:pt x="20267" y="18319"/>
                      <a:pt x="19204" y="13878"/>
                      <a:pt x="18641" y="8662"/>
                    </a:cubicBezTo>
                    <a:cubicBezTo>
                      <a:pt x="18252" y="5058"/>
                      <a:pt x="18147" y="1513"/>
                      <a:pt x="18069" y="0"/>
                    </a:cubicBezTo>
                    <a:lnTo>
                      <a:pt x="3531"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1590" name="Social Media"/>
          <p:cNvSpPr txBox="1"/>
          <p:nvPr/>
        </p:nvSpPr>
        <p:spPr>
          <a:xfrm>
            <a:off x="630869" y="5551997"/>
            <a:ext cx="946775"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1100" b="1">
                <a:solidFill>
                  <a:srgbClr val="FFFFFF"/>
                </a:solidFill>
                <a:latin typeface="Helvetica Neue"/>
                <a:ea typeface="Helvetica Neue"/>
                <a:cs typeface="Helvetica Neue"/>
                <a:sym typeface="Helvetica Neue"/>
              </a:defRPr>
            </a:pPr>
            <a:r>
              <a:t>Social </a:t>
            </a:r>
            <a:r>
              <a:rPr sz="1000"/>
              <a:t>Media</a:t>
            </a:r>
          </a:p>
        </p:txBody>
      </p:sp>
      <p:sp>
        <p:nvSpPr>
          <p:cNvPr id="1591" name="Circle"/>
          <p:cNvSpPr/>
          <p:nvPr/>
        </p:nvSpPr>
        <p:spPr>
          <a:xfrm>
            <a:off x="799735" y="4847628"/>
            <a:ext cx="609043" cy="609044"/>
          </a:xfrm>
          <a:prstGeom prst="ellipse">
            <a:avLst/>
          </a:prstGeom>
          <a:solidFill>
            <a:srgbClr val="3484C9"/>
          </a:solidFill>
          <a:ln w="38100">
            <a:solidFill>
              <a:srgbClr val="FFFFFF"/>
            </a:solidFill>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92" name="Shape"/>
          <p:cNvSpPr/>
          <p:nvPr/>
        </p:nvSpPr>
        <p:spPr>
          <a:xfrm>
            <a:off x="1021913" y="4988297"/>
            <a:ext cx="164555" cy="329106"/>
          </a:xfrm>
          <a:custGeom>
            <a:avLst/>
            <a:gdLst/>
            <a:ahLst/>
            <a:cxnLst>
              <a:cxn ang="0">
                <a:pos x="wd2" y="hd2"/>
              </a:cxn>
              <a:cxn ang="5400000">
                <a:pos x="wd2" y="hd2"/>
              </a:cxn>
              <a:cxn ang="10800000">
                <a:pos x="wd2" y="hd2"/>
              </a:cxn>
              <a:cxn ang="16200000">
                <a:pos x="wd2" y="hd2"/>
              </a:cxn>
            </a:cxnLst>
            <a:rect l="0" t="0" r="r" b="b"/>
            <a:pathLst>
              <a:path w="21600" h="21600" extrusionOk="0">
                <a:moveTo>
                  <a:pt x="8820" y="493"/>
                </a:moveTo>
                <a:cubicBezTo>
                  <a:pt x="9060" y="423"/>
                  <a:pt x="9313" y="360"/>
                  <a:pt x="9596" y="308"/>
                </a:cubicBezTo>
                <a:cubicBezTo>
                  <a:pt x="9851" y="257"/>
                  <a:pt x="10141" y="211"/>
                  <a:pt x="10463" y="171"/>
                </a:cubicBezTo>
                <a:lnTo>
                  <a:pt x="12235" y="0"/>
                </a:lnTo>
                <a:lnTo>
                  <a:pt x="13395" y="0"/>
                </a:lnTo>
                <a:lnTo>
                  <a:pt x="21569" y="308"/>
                </a:lnTo>
                <a:lnTo>
                  <a:pt x="21600" y="308"/>
                </a:lnTo>
                <a:lnTo>
                  <a:pt x="20767" y="3951"/>
                </a:lnTo>
                <a:lnTo>
                  <a:pt x="20735" y="3951"/>
                </a:lnTo>
                <a:lnTo>
                  <a:pt x="16226" y="3720"/>
                </a:lnTo>
                <a:lnTo>
                  <a:pt x="16095" y="3720"/>
                </a:lnTo>
                <a:lnTo>
                  <a:pt x="15647" y="3751"/>
                </a:lnTo>
                <a:lnTo>
                  <a:pt x="15488" y="3784"/>
                </a:lnTo>
                <a:lnTo>
                  <a:pt x="14971" y="3905"/>
                </a:lnTo>
                <a:cubicBezTo>
                  <a:pt x="14866" y="3917"/>
                  <a:pt x="14776" y="3943"/>
                  <a:pt x="14713" y="3984"/>
                </a:cubicBezTo>
                <a:lnTo>
                  <a:pt x="14328" y="4185"/>
                </a:lnTo>
                <a:cubicBezTo>
                  <a:pt x="14241" y="4236"/>
                  <a:pt x="14165" y="4298"/>
                  <a:pt x="14101" y="4369"/>
                </a:cubicBezTo>
                <a:cubicBezTo>
                  <a:pt x="14035" y="4431"/>
                  <a:pt x="13980" y="4498"/>
                  <a:pt x="13944" y="4570"/>
                </a:cubicBezTo>
                <a:cubicBezTo>
                  <a:pt x="13901" y="4642"/>
                  <a:pt x="13867" y="4718"/>
                  <a:pt x="13846" y="4803"/>
                </a:cubicBezTo>
                <a:cubicBezTo>
                  <a:pt x="13822" y="4873"/>
                  <a:pt x="13811" y="4952"/>
                  <a:pt x="13811" y="5033"/>
                </a:cubicBezTo>
                <a:lnTo>
                  <a:pt x="13877" y="7317"/>
                </a:lnTo>
                <a:lnTo>
                  <a:pt x="20509" y="7350"/>
                </a:lnTo>
                <a:lnTo>
                  <a:pt x="19544" y="10962"/>
                </a:lnTo>
                <a:lnTo>
                  <a:pt x="13811" y="11072"/>
                </a:lnTo>
                <a:lnTo>
                  <a:pt x="13811" y="21584"/>
                </a:lnTo>
                <a:lnTo>
                  <a:pt x="13780" y="21600"/>
                </a:lnTo>
                <a:lnTo>
                  <a:pt x="4831" y="21600"/>
                </a:lnTo>
                <a:lnTo>
                  <a:pt x="4831" y="10977"/>
                </a:lnTo>
                <a:lnTo>
                  <a:pt x="0" y="10977"/>
                </a:lnTo>
                <a:lnTo>
                  <a:pt x="0" y="7350"/>
                </a:lnTo>
                <a:lnTo>
                  <a:pt x="4636" y="7350"/>
                </a:lnTo>
                <a:lnTo>
                  <a:pt x="4636" y="7317"/>
                </a:lnTo>
                <a:lnTo>
                  <a:pt x="4667" y="7272"/>
                </a:lnTo>
                <a:lnTo>
                  <a:pt x="4831" y="3396"/>
                </a:lnTo>
                <a:lnTo>
                  <a:pt x="4894" y="3181"/>
                </a:lnTo>
                <a:lnTo>
                  <a:pt x="4894" y="3073"/>
                </a:lnTo>
                <a:lnTo>
                  <a:pt x="4963" y="2965"/>
                </a:lnTo>
                <a:cubicBezTo>
                  <a:pt x="4984" y="2881"/>
                  <a:pt x="5020" y="2805"/>
                  <a:pt x="5084" y="2732"/>
                </a:cubicBezTo>
                <a:cubicBezTo>
                  <a:pt x="5129" y="2662"/>
                  <a:pt x="5194" y="2593"/>
                  <a:pt x="5279" y="2531"/>
                </a:cubicBezTo>
                <a:cubicBezTo>
                  <a:pt x="5368" y="2377"/>
                  <a:pt x="5487" y="2238"/>
                  <a:pt x="5632" y="2117"/>
                </a:cubicBezTo>
                <a:cubicBezTo>
                  <a:pt x="5764" y="1981"/>
                  <a:pt x="5928" y="1854"/>
                  <a:pt x="6118" y="1730"/>
                </a:cubicBezTo>
                <a:cubicBezTo>
                  <a:pt x="6268" y="1615"/>
                  <a:pt x="6450" y="1507"/>
                  <a:pt x="6663" y="1404"/>
                </a:cubicBezTo>
                <a:cubicBezTo>
                  <a:pt x="6859" y="1293"/>
                  <a:pt x="7064" y="1189"/>
                  <a:pt x="7275" y="1098"/>
                </a:cubicBezTo>
                <a:lnTo>
                  <a:pt x="7275" y="1081"/>
                </a:lnTo>
                <a:lnTo>
                  <a:pt x="8820" y="493"/>
                </a:lnTo>
                <a:cubicBezTo>
                  <a:pt x="8820" y="493"/>
                  <a:pt x="8820" y="493"/>
                  <a:pt x="8820" y="493"/>
                </a:cubicBezTo>
                <a:close/>
              </a:path>
            </a:pathLst>
          </a:custGeom>
          <a:solidFill>
            <a:srgbClr val="FFFFFF"/>
          </a:solidFill>
          <a:ln w="12700">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93" name="Circle"/>
          <p:cNvSpPr/>
          <p:nvPr/>
        </p:nvSpPr>
        <p:spPr>
          <a:xfrm>
            <a:off x="2343076" y="3426562"/>
            <a:ext cx="475235" cy="475235"/>
          </a:xfrm>
          <a:prstGeom prst="ellipse">
            <a:avLst/>
          </a:prstGeom>
          <a:solidFill>
            <a:srgbClr val="3197E0"/>
          </a:solidFill>
          <a:ln w="38100">
            <a:solidFill>
              <a:srgbClr val="FFFFFF"/>
            </a:solidFill>
            <a:prstDash val="sysDot"/>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94" name="Shape"/>
          <p:cNvSpPr/>
          <p:nvPr/>
        </p:nvSpPr>
        <p:spPr>
          <a:xfrm>
            <a:off x="2421890" y="3534659"/>
            <a:ext cx="313881" cy="215793"/>
          </a:xfrm>
          <a:custGeom>
            <a:avLst/>
            <a:gdLst/>
            <a:ahLst/>
            <a:cxnLst>
              <a:cxn ang="0">
                <a:pos x="wd2" y="hd2"/>
              </a:cxn>
              <a:cxn ang="5400000">
                <a:pos x="wd2" y="hd2"/>
              </a:cxn>
              <a:cxn ang="10800000">
                <a:pos x="wd2" y="hd2"/>
              </a:cxn>
              <a:cxn ang="16200000">
                <a:pos x="wd2" y="hd2"/>
              </a:cxn>
            </a:cxnLst>
            <a:rect l="0" t="0" r="r" b="b"/>
            <a:pathLst>
              <a:path w="21600" h="21600" extrusionOk="0">
                <a:moveTo>
                  <a:pt x="10800" y="16725"/>
                </a:moveTo>
                <a:lnTo>
                  <a:pt x="6750" y="10800"/>
                </a:lnTo>
                <a:lnTo>
                  <a:pt x="8775" y="10800"/>
                </a:lnTo>
                <a:lnTo>
                  <a:pt x="8775" y="5891"/>
                </a:lnTo>
                <a:lnTo>
                  <a:pt x="12825" y="5891"/>
                </a:lnTo>
                <a:lnTo>
                  <a:pt x="12825" y="10800"/>
                </a:lnTo>
                <a:lnTo>
                  <a:pt x="14850" y="10800"/>
                </a:lnTo>
                <a:cubicBezTo>
                  <a:pt x="14850" y="10800"/>
                  <a:pt x="10800" y="16725"/>
                  <a:pt x="10800" y="16725"/>
                </a:cubicBezTo>
                <a:close/>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45718" tIns="45718" rIns="45718" bIns="45718" anchor="ctr"/>
          <a:lstStyle/>
          <a:p>
            <a:pPr algn="ctr" defTabSz="1460500">
              <a:lnSpc>
                <a:spcPct val="70000"/>
              </a:lnSpc>
              <a:defRPr sz="1500" b="1">
                <a:solidFill>
                  <a:srgbClr val="FFFFFF"/>
                </a:solidFill>
                <a:latin typeface="Helvetica Neue"/>
                <a:ea typeface="Helvetica Neue"/>
                <a:cs typeface="Helvetica Neue"/>
                <a:sym typeface="Helvetica Neue"/>
              </a:defRPr>
            </a:pPr>
            <a:endParaRPr/>
          </a:p>
        </p:txBody>
      </p:sp>
      <p:sp>
        <p:nvSpPr>
          <p:cNvPr id="1595" name="Circle"/>
          <p:cNvSpPr/>
          <p:nvPr/>
        </p:nvSpPr>
        <p:spPr>
          <a:xfrm>
            <a:off x="3299267" y="3429289"/>
            <a:ext cx="475236" cy="475235"/>
          </a:xfrm>
          <a:prstGeom prst="ellipse">
            <a:avLst/>
          </a:prstGeom>
          <a:solidFill>
            <a:srgbClr val="3197E0"/>
          </a:solidFill>
          <a:ln w="38100">
            <a:solidFill>
              <a:srgbClr val="FFFFFF"/>
            </a:solidFill>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596" name="Shape"/>
          <p:cNvSpPr/>
          <p:nvPr/>
        </p:nvSpPr>
        <p:spPr>
          <a:xfrm>
            <a:off x="3472684" y="3516343"/>
            <a:ext cx="128401" cy="256800"/>
          </a:xfrm>
          <a:custGeom>
            <a:avLst/>
            <a:gdLst/>
            <a:ahLst/>
            <a:cxnLst>
              <a:cxn ang="0">
                <a:pos x="wd2" y="hd2"/>
              </a:cxn>
              <a:cxn ang="5400000">
                <a:pos x="wd2" y="hd2"/>
              </a:cxn>
              <a:cxn ang="10800000">
                <a:pos x="wd2" y="hd2"/>
              </a:cxn>
              <a:cxn ang="16200000">
                <a:pos x="wd2" y="hd2"/>
              </a:cxn>
            </a:cxnLst>
            <a:rect l="0" t="0" r="r" b="b"/>
            <a:pathLst>
              <a:path w="21600" h="21600" extrusionOk="0">
                <a:moveTo>
                  <a:pt x="8820" y="493"/>
                </a:moveTo>
                <a:cubicBezTo>
                  <a:pt x="9060" y="423"/>
                  <a:pt x="9313" y="360"/>
                  <a:pt x="9596" y="308"/>
                </a:cubicBezTo>
                <a:cubicBezTo>
                  <a:pt x="9851" y="257"/>
                  <a:pt x="10141" y="211"/>
                  <a:pt x="10463" y="171"/>
                </a:cubicBezTo>
                <a:lnTo>
                  <a:pt x="12235" y="0"/>
                </a:lnTo>
                <a:lnTo>
                  <a:pt x="13395" y="0"/>
                </a:lnTo>
                <a:lnTo>
                  <a:pt x="21569" y="308"/>
                </a:lnTo>
                <a:lnTo>
                  <a:pt x="21600" y="308"/>
                </a:lnTo>
                <a:lnTo>
                  <a:pt x="20767" y="3951"/>
                </a:lnTo>
                <a:lnTo>
                  <a:pt x="20735" y="3951"/>
                </a:lnTo>
                <a:lnTo>
                  <a:pt x="16226" y="3720"/>
                </a:lnTo>
                <a:lnTo>
                  <a:pt x="16095" y="3720"/>
                </a:lnTo>
                <a:lnTo>
                  <a:pt x="15647" y="3751"/>
                </a:lnTo>
                <a:lnTo>
                  <a:pt x="15488" y="3784"/>
                </a:lnTo>
                <a:lnTo>
                  <a:pt x="14971" y="3905"/>
                </a:lnTo>
                <a:cubicBezTo>
                  <a:pt x="14866" y="3917"/>
                  <a:pt x="14776" y="3943"/>
                  <a:pt x="14713" y="3984"/>
                </a:cubicBezTo>
                <a:lnTo>
                  <a:pt x="14328" y="4185"/>
                </a:lnTo>
                <a:cubicBezTo>
                  <a:pt x="14241" y="4236"/>
                  <a:pt x="14165" y="4298"/>
                  <a:pt x="14101" y="4369"/>
                </a:cubicBezTo>
                <a:cubicBezTo>
                  <a:pt x="14035" y="4431"/>
                  <a:pt x="13980" y="4498"/>
                  <a:pt x="13944" y="4570"/>
                </a:cubicBezTo>
                <a:cubicBezTo>
                  <a:pt x="13901" y="4642"/>
                  <a:pt x="13867" y="4718"/>
                  <a:pt x="13846" y="4803"/>
                </a:cubicBezTo>
                <a:cubicBezTo>
                  <a:pt x="13822" y="4873"/>
                  <a:pt x="13811" y="4952"/>
                  <a:pt x="13811" y="5033"/>
                </a:cubicBezTo>
                <a:lnTo>
                  <a:pt x="13877" y="7317"/>
                </a:lnTo>
                <a:lnTo>
                  <a:pt x="20509" y="7350"/>
                </a:lnTo>
                <a:lnTo>
                  <a:pt x="19544" y="10962"/>
                </a:lnTo>
                <a:lnTo>
                  <a:pt x="13811" y="11072"/>
                </a:lnTo>
                <a:lnTo>
                  <a:pt x="13811" y="21584"/>
                </a:lnTo>
                <a:lnTo>
                  <a:pt x="13780" y="21600"/>
                </a:lnTo>
                <a:lnTo>
                  <a:pt x="4831" y="21600"/>
                </a:lnTo>
                <a:lnTo>
                  <a:pt x="4831" y="10977"/>
                </a:lnTo>
                <a:lnTo>
                  <a:pt x="0" y="10977"/>
                </a:lnTo>
                <a:lnTo>
                  <a:pt x="0" y="7350"/>
                </a:lnTo>
                <a:lnTo>
                  <a:pt x="4636" y="7350"/>
                </a:lnTo>
                <a:lnTo>
                  <a:pt x="4636" y="7317"/>
                </a:lnTo>
                <a:lnTo>
                  <a:pt x="4667" y="7272"/>
                </a:lnTo>
                <a:lnTo>
                  <a:pt x="4831" y="3396"/>
                </a:lnTo>
                <a:lnTo>
                  <a:pt x="4894" y="3181"/>
                </a:lnTo>
                <a:lnTo>
                  <a:pt x="4894" y="3073"/>
                </a:lnTo>
                <a:lnTo>
                  <a:pt x="4963" y="2965"/>
                </a:lnTo>
                <a:cubicBezTo>
                  <a:pt x="4984" y="2881"/>
                  <a:pt x="5020" y="2805"/>
                  <a:pt x="5084" y="2732"/>
                </a:cubicBezTo>
                <a:cubicBezTo>
                  <a:pt x="5129" y="2662"/>
                  <a:pt x="5194" y="2593"/>
                  <a:pt x="5279" y="2531"/>
                </a:cubicBezTo>
                <a:cubicBezTo>
                  <a:pt x="5368" y="2377"/>
                  <a:pt x="5487" y="2238"/>
                  <a:pt x="5632" y="2117"/>
                </a:cubicBezTo>
                <a:cubicBezTo>
                  <a:pt x="5764" y="1981"/>
                  <a:pt x="5928" y="1854"/>
                  <a:pt x="6118" y="1730"/>
                </a:cubicBezTo>
                <a:cubicBezTo>
                  <a:pt x="6268" y="1615"/>
                  <a:pt x="6450" y="1507"/>
                  <a:pt x="6663" y="1404"/>
                </a:cubicBezTo>
                <a:cubicBezTo>
                  <a:pt x="6859" y="1293"/>
                  <a:pt x="7064" y="1189"/>
                  <a:pt x="7275" y="1098"/>
                </a:cubicBezTo>
                <a:lnTo>
                  <a:pt x="7275" y="1081"/>
                </a:lnTo>
                <a:lnTo>
                  <a:pt x="8820" y="493"/>
                </a:lnTo>
                <a:cubicBezTo>
                  <a:pt x="8820" y="493"/>
                  <a:pt x="8820" y="493"/>
                  <a:pt x="8820" y="493"/>
                </a:cubicBezTo>
                <a:close/>
              </a:path>
            </a:pathLst>
          </a:custGeom>
          <a:solidFill>
            <a:srgbClr val="FFFFFF"/>
          </a:solidFill>
          <a:ln w="12700">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97" name="Circle"/>
          <p:cNvSpPr/>
          <p:nvPr/>
        </p:nvSpPr>
        <p:spPr>
          <a:xfrm>
            <a:off x="4715083" y="3721846"/>
            <a:ext cx="515205" cy="515205"/>
          </a:xfrm>
          <a:prstGeom prst="ellipse">
            <a:avLst/>
          </a:prstGeom>
          <a:solidFill>
            <a:srgbClr val="72B1D7"/>
          </a:solidFill>
          <a:ln w="38100">
            <a:solidFill>
              <a:srgbClr val="FFFFFF"/>
            </a:solidFill>
            <a:prstDash val="sysDot"/>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grpSp>
        <p:nvGrpSpPr>
          <p:cNvPr id="1600" name="Group"/>
          <p:cNvGrpSpPr/>
          <p:nvPr/>
        </p:nvGrpSpPr>
        <p:grpSpPr>
          <a:xfrm>
            <a:off x="4766694" y="3823962"/>
            <a:ext cx="408006" cy="285574"/>
            <a:chOff x="0" y="0"/>
            <a:chExt cx="408005" cy="285573"/>
          </a:xfrm>
        </p:grpSpPr>
        <p:sp>
          <p:nvSpPr>
            <p:cNvPr id="1598" name="Shape"/>
            <p:cNvSpPr/>
            <p:nvPr/>
          </p:nvSpPr>
          <p:spPr>
            <a:xfrm>
              <a:off x="163860" y="-1"/>
              <a:ext cx="244146" cy="244146"/>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599" name="Shape"/>
            <p:cNvSpPr/>
            <p:nvPr/>
          </p:nvSpPr>
          <p:spPr>
            <a:xfrm>
              <a:off x="-1" y="131856"/>
              <a:ext cx="153716" cy="153718"/>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601" name="Chatbot"/>
          <p:cNvSpPr txBox="1"/>
          <p:nvPr/>
        </p:nvSpPr>
        <p:spPr>
          <a:xfrm>
            <a:off x="4552420" y="4321863"/>
            <a:ext cx="840531"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Chatbot</a:t>
            </a:r>
          </a:p>
        </p:txBody>
      </p:sp>
      <p:sp>
        <p:nvSpPr>
          <p:cNvPr id="1602" name="Video"/>
          <p:cNvSpPr txBox="1"/>
          <p:nvPr/>
        </p:nvSpPr>
        <p:spPr>
          <a:xfrm>
            <a:off x="2173783" y="4841768"/>
            <a:ext cx="840531"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Video</a:t>
            </a:r>
          </a:p>
        </p:txBody>
      </p:sp>
      <p:sp>
        <p:nvSpPr>
          <p:cNvPr id="1603" name="Circle"/>
          <p:cNvSpPr/>
          <p:nvPr/>
        </p:nvSpPr>
        <p:spPr>
          <a:xfrm>
            <a:off x="2356431" y="4252410"/>
            <a:ext cx="475235" cy="475236"/>
          </a:xfrm>
          <a:prstGeom prst="ellipse">
            <a:avLst/>
          </a:prstGeom>
          <a:solidFill>
            <a:srgbClr val="3197E0"/>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604" name="Shape"/>
          <p:cNvSpPr/>
          <p:nvPr/>
        </p:nvSpPr>
        <p:spPr>
          <a:xfrm>
            <a:off x="2448861" y="4365393"/>
            <a:ext cx="290374" cy="243806"/>
          </a:xfrm>
          <a:custGeom>
            <a:avLst/>
            <a:gdLst/>
            <a:ahLst/>
            <a:cxnLst>
              <a:cxn ang="0">
                <a:pos x="wd2" y="hd2"/>
              </a:cxn>
              <a:cxn ang="5400000">
                <a:pos x="wd2" y="hd2"/>
              </a:cxn>
              <a:cxn ang="10800000">
                <a:pos x="wd2" y="hd2"/>
              </a:cxn>
              <a:cxn ang="16200000">
                <a:pos x="wd2" y="hd2"/>
              </a:cxn>
            </a:cxnLst>
            <a:rect l="0" t="0" r="r" b="b"/>
            <a:pathLst>
              <a:path w="21600" h="21519" extrusionOk="0">
                <a:moveTo>
                  <a:pt x="7251" y="17"/>
                </a:moveTo>
                <a:cubicBezTo>
                  <a:pt x="6402" y="114"/>
                  <a:pt x="6147" y="681"/>
                  <a:pt x="6147" y="681"/>
                </a:cubicBezTo>
                <a:lnTo>
                  <a:pt x="4024" y="4527"/>
                </a:lnTo>
                <a:lnTo>
                  <a:pt x="15397" y="12733"/>
                </a:lnTo>
                <a:cubicBezTo>
                  <a:pt x="15397" y="12733"/>
                  <a:pt x="21027" y="9168"/>
                  <a:pt x="21027" y="9168"/>
                </a:cubicBezTo>
                <a:lnTo>
                  <a:pt x="12421" y="3118"/>
                </a:lnTo>
                <a:lnTo>
                  <a:pt x="11191" y="5472"/>
                </a:lnTo>
                <a:lnTo>
                  <a:pt x="10479" y="4924"/>
                </a:lnTo>
                <a:lnTo>
                  <a:pt x="11680" y="2587"/>
                </a:lnTo>
                <a:lnTo>
                  <a:pt x="11065" y="2156"/>
                </a:lnTo>
                <a:lnTo>
                  <a:pt x="9864" y="4444"/>
                </a:lnTo>
                <a:lnTo>
                  <a:pt x="9123" y="3880"/>
                </a:lnTo>
                <a:lnTo>
                  <a:pt x="10297" y="1609"/>
                </a:lnTo>
                <a:lnTo>
                  <a:pt x="9696" y="1194"/>
                </a:lnTo>
                <a:lnTo>
                  <a:pt x="8537" y="3416"/>
                </a:lnTo>
                <a:lnTo>
                  <a:pt x="7796" y="2852"/>
                </a:lnTo>
                <a:lnTo>
                  <a:pt x="8942" y="664"/>
                </a:lnTo>
                <a:lnTo>
                  <a:pt x="8397" y="283"/>
                </a:lnTo>
                <a:cubicBezTo>
                  <a:pt x="8397" y="283"/>
                  <a:pt x="7857" y="-81"/>
                  <a:pt x="7251" y="17"/>
                </a:cubicBezTo>
                <a:close/>
                <a:moveTo>
                  <a:pt x="4247" y="5836"/>
                </a:moveTo>
                <a:lnTo>
                  <a:pt x="3563" y="7295"/>
                </a:lnTo>
                <a:lnTo>
                  <a:pt x="8369" y="10727"/>
                </a:lnTo>
                <a:cubicBezTo>
                  <a:pt x="7944" y="11153"/>
                  <a:pt x="7670" y="11788"/>
                  <a:pt x="7670" y="12501"/>
                </a:cubicBezTo>
                <a:cubicBezTo>
                  <a:pt x="7670" y="12860"/>
                  <a:pt x="7743" y="13192"/>
                  <a:pt x="7866" y="13495"/>
                </a:cubicBezTo>
                <a:cubicBezTo>
                  <a:pt x="7857" y="13697"/>
                  <a:pt x="7787" y="14369"/>
                  <a:pt x="7195" y="14971"/>
                </a:cubicBezTo>
                <a:cubicBezTo>
                  <a:pt x="6578" y="15598"/>
                  <a:pt x="5994" y="15684"/>
                  <a:pt x="5854" y="15684"/>
                </a:cubicBezTo>
                <a:lnTo>
                  <a:pt x="2683" y="15684"/>
                </a:lnTo>
                <a:lnTo>
                  <a:pt x="2683" y="15153"/>
                </a:lnTo>
                <a:lnTo>
                  <a:pt x="2235" y="15153"/>
                </a:lnTo>
                <a:lnTo>
                  <a:pt x="2235" y="11970"/>
                </a:lnTo>
                <a:lnTo>
                  <a:pt x="0" y="11970"/>
                </a:lnTo>
                <a:lnTo>
                  <a:pt x="0" y="21519"/>
                </a:lnTo>
                <a:lnTo>
                  <a:pt x="2235" y="21519"/>
                </a:lnTo>
                <a:lnTo>
                  <a:pt x="2235" y="18336"/>
                </a:lnTo>
                <a:lnTo>
                  <a:pt x="2683" y="18336"/>
                </a:lnTo>
                <a:lnTo>
                  <a:pt x="2683" y="17275"/>
                </a:lnTo>
                <a:lnTo>
                  <a:pt x="5910" y="17275"/>
                </a:lnTo>
                <a:cubicBezTo>
                  <a:pt x="5910" y="17275"/>
                  <a:pt x="7151" y="17380"/>
                  <a:pt x="8103" y="16413"/>
                </a:cubicBezTo>
                <a:cubicBezTo>
                  <a:pt x="8837" y="15669"/>
                  <a:pt x="9151" y="14954"/>
                  <a:pt x="9235" y="14722"/>
                </a:cubicBezTo>
                <a:cubicBezTo>
                  <a:pt x="9364" y="14754"/>
                  <a:pt x="9490" y="14805"/>
                  <a:pt x="9626" y="14805"/>
                </a:cubicBezTo>
                <a:cubicBezTo>
                  <a:pt x="10566" y="14805"/>
                  <a:pt x="11351" y="14029"/>
                  <a:pt x="11540" y="12981"/>
                </a:cubicBezTo>
                <a:lnTo>
                  <a:pt x="16137" y="16247"/>
                </a:lnTo>
                <a:cubicBezTo>
                  <a:pt x="16137" y="16247"/>
                  <a:pt x="18303" y="11920"/>
                  <a:pt x="18303" y="11920"/>
                </a:cubicBezTo>
                <a:lnTo>
                  <a:pt x="15397" y="13810"/>
                </a:lnTo>
                <a:lnTo>
                  <a:pt x="4247" y="5836"/>
                </a:lnTo>
                <a:close/>
                <a:moveTo>
                  <a:pt x="19770" y="10611"/>
                </a:moveTo>
                <a:lnTo>
                  <a:pt x="17436" y="15534"/>
                </a:lnTo>
                <a:lnTo>
                  <a:pt x="18261" y="16098"/>
                </a:lnTo>
                <a:lnTo>
                  <a:pt x="18414" y="15783"/>
                </a:lnTo>
                <a:lnTo>
                  <a:pt x="19588" y="16562"/>
                </a:lnTo>
                <a:cubicBezTo>
                  <a:pt x="19588" y="16562"/>
                  <a:pt x="21600" y="12302"/>
                  <a:pt x="21600" y="12302"/>
                </a:cubicBezTo>
                <a:lnTo>
                  <a:pt x="20426" y="11523"/>
                </a:lnTo>
                <a:lnTo>
                  <a:pt x="20594" y="11158"/>
                </a:lnTo>
                <a:lnTo>
                  <a:pt x="19770" y="10611"/>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607" name="Group"/>
          <p:cNvGrpSpPr/>
          <p:nvPr/>
        </p:nvGrpSpPr>
        <p:grpSpPr>
          <a:xfrm>
            <a:off x="8279909" y="3729131"/>
            <a:ext cx="475235" cy="475235"/>
            <a:chOff x="0" y="0"/>
            <a:chExt cx="475234" cy="475234"/>
          </a:xfrm>
        </p:grpSpPr>
        <p:sp>
          <p:nvSpPr>
            <p:cNvPr id="1605" name="Circle"/>
            <p:cNvSpPr/>
            <p:nvPr/>
          </p:nvSpPr>
          <p:spPr>
            <a:xfrm>
              <a:off x="0" y="0"/>
              <a:ext cx="475235" cy="475235"/>
            </a:xfrm>
            <a:prstGeom prst="ellipse">
              <a:avLst/>
            </a:prstGeom>
            <a:solidFill>
              <a:srgbClr val="999999"/>
            </a:solidFill>
            <a:ln w="38100" cap="flat">
              <a:solidFill>
                <a:srgbClr val="FFFFFF"/>
              </a:solidFill>
              <a:prstDash val="sysDot"/>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606" name="Shape"/>
            <p:cNvSpPr/>
            <p:nvPr/>
          </p:nvSpPr>
          <p:spPr>
            <a:xfrm>
              <a:off x="84916" y="121520"/>
              <a:ext cx="305401" cy="226737"/>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12676"/>
                  </a:lnTo>
                  <a:cubicBezTo>
                    <a:pt x="17107" y="14205"/>
                    <a:pt x="16224" y="15450"/>
                    <a:pt x="15079" y="15450"/>
                  </a:cubicBezTo>
                  <a:lnTo>
                    <a:pt x="9158" y="15450"/>
                  </a:lnTo>
                  <a:cubicBezTo>
                    <a:pt x="9158" y="15450"/>
                    <a:pt x="6912" y="15450"/>
                    <a:pt x="6912" y="1545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b">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608" name="Live Chat"/>
          <p:cNvSpPr txBox="1"/>
          <p:nvPr/>
        </p:nvSpPr>
        <p:spPr>
          <a:xfrm>
            <a:off x="8097917" y="4278416"/>
            <a:ext cx="813820"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Live Chat</a:t>
            </a:r>
          </a:p>
        </p:txBody>
      </p:sp>
      <p:sp>
        <p:nvSpPr>
          <p:cNvPr id="1609" name="Digital Employee"/>
          <p:cNvSpPr txBox="1"/>
          <p:nvPr/>
        </p:nvSpPr>
        <p:spPr>
          <a:xfrm>
            <a:off x="4545907" y="5340090"/>
            <a:ext cx="840530" cy="34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Digital Employee</a:t>
            </a:r>
          </a:p>
        </p:txBody>
      </p:sp>
      <p:grpSp>
        <p:nvGrpSpPr>
          <p:cNvPr id="1612" name="Group"/>
          <p:cNvGrpSpPr/>
          <p:nvPr/>
        </p:nvGrpSpPr>
        <p:grpSpPr>
          <a:xfrm>
            <a:off x="4705388" y="4734829"/>
            <a:ext cx="515205" cy="515205"/>
            <a:chOff x="0" y="0"/>
            <a:chExt cx="515204" cy="515204"/>
          </a:xfrm>
        </p:grpSpPr>
        <p:sp>
          <p:nvSpPr>
            <p:cNvPr id="1610" name="Circle"/>
            <p:cNvSpPr/>
            <p:nvPr/>
          </p:nvSpPr>
          <p:spPr>
            <a:xfrm>
              <a:off x="0" y="0"/>
              <a:ext cx="515205" cy="515205"/>
            </a:xfrm>
            <a:prstGeom prst="ellipse">
              <a:avLst/>
            </a:prstGeom>
            <a:solidFill>
              <a:srgbClr val="72B1D7"/>
            </a:solidFill>
            <a:ln w="38100" cap="flat">
              <a:solidFill>
                <a:srgbClr val="FFFFFF"/>
              </a:solidFill>
              <a:prstDash val="sysDot"/>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611" name="Shape"/>
            <p:cNvSpPr/>
            <p:nvPr/>
          </p:nvSpPr>
          <p:spPr>
            <a:xfrm>
              <a:off x="130788" y="108912"/>
              <a:ext cx="234948" cy="271978"/>
            </a:xfrm>
            <a:custGeom>
              <a:avLst/>
              <a:gdLst/>
              <a:ahLst/>
              <a:cxnLst>
                <a:cxn ang="0">
                  <a:pos x="wd2" y="hd2"/>
                </a:cxn>
                <a:cxn ang="5400000">
                  <a:pos x="wd2" y="hd2"/>
                </a:cxn>
                <a:cxn ang="10800000">
                  <a:pos x="wd2" y="hd2"/>
                </a:cxn>
                <a:cxn ang="16200000">
                  <a:pos x="wd2" y="hd2"/>
                </a:cxn>
              </a:cxnLst>
              <a:rect l="0" t="0" r="r" b="b"/>
              <a:pathLst>
                <a:path w="21600" h="21600" extrusionOk="0">
                  <a:moveTo>
                    <a:pt x="17584" y="14474"/>
                  </a:moveTo>
                  <a:cubicBezTo>
                    <a:pt x="14477" y="13497"/>
                    <a:pt x="13483" y="13990"/>
                    <a:pt x="13483" y="12225"/>
                  </a:cubicBezTo>
                  <a:cubicBezTo>
                    <a:pt x="13483" y="12140"/>
                    <a:pt x="13490" y="11982"/>
                    <a:pt x="13501" y="11820"/>
                  </a:cubicBezTo>
                  <a:lnTo>
                    <a:pt x="13653" y="11820"/>
                  </a:lnTo>
                  <a:cubicBezTo>
                    <a:pt x="15777" y="11955"/>
                    <a:pt x="17823" y="12084"/>
                    <a:pt x="18278" y="11806"/>
                  </a:cubicBezTo>
                  <a:cubicBezTo>
                    <a:pt x="19006" y="11364"/>
                    <a:pt x="16488" y="10681"/>
                    <a:pt x="16488" y="4950"/>
                  </a:cubicBezTo>
                  <a:cubicBezTo>
                    <a:pt x="16488" y="2055"/>
                    <a:pt x="14300" y="0"/>
                    <a:pt x="10979" y="0"/>
                  </a:cubicBezTo>
                  <a:cubicBezTo>
                    <a:pt x="10950" y="0"/>
                    <a:pt x="10923" y="2"/>
                    <a:pt x="10895" y="2"/>
                  </a:cubicBezTo>
                  <a:cubicBezTo>
                    <a:pt x="10887" y="2"/>
                    <a:pt x="10879" y="2"/>
                    <a:pt x="10871" y="1"/>
                  </a:cubicBezTo>
                  <a:cubicBezTo>
                    <a:pt x="10859" y="1"/>
                    <a:pt x="10847" y="0"/>
                    <a:pt x="10834" y="0"/>
                  </a:cubicBezTo>
                  <a:cubicBezTo>
                    <a:pt x="10830" y="0"/>
                    <a:pt x="10827" y="0"/>
                    <a:pt x="10822" y="0"/>
                  </a:cubicBezTo>
                  <a:cubicBezTo>
                    <a:pt x="10819" y="0"/>
                    <a:pt x="10815" y="0"/>
                    <a:pt x="10811" y="0"/>
                  </a:cubicBezTo>
                  <a:cubicBezTo>
                    <a:pt x="10807" y="0"/>
                    <a:pt x="10804" y="0"/>
                    <a:pt x="10800" y="0"/>
                  </a:cubicBezTo>
                  <a:cubicBezTo>
                    <a:pt x="10796" y="0"/>
                    <a:pt x="10793" y="0"/>
                    <a:pt x="10789" y="0"/>
                  </a:cubicBezTo>
                  <a:cubicBezTo>
                    <a:pt x="10785" y="0"/>
                    <a:pt x="10781" y="0"/>
                    <a:pt x="10778" y="0"/>
                  </a:cubicBezTo>
                  <a:cubicBezTo>
                    <a:pt x="10774" y="0"/>
                    <a:pt x="10770" y="0"/>
                    <a:pt x="10766" y="0"/>
                  </a:cubicBezTo>
                  <a:cubicBezTo>
                    <a:pt x="10753" y="0"/>
                    <a:pt x="10741" y="1"/>
                    <a:pt x="10729" y="1"/>
                  </a:cubicBezTo>
                  <a:cubicBezTo>
                    <a:pt x="10721" y="2"/>
                    <a:pt x="10713" y="2"/>
                    <a:pt x="10705" y="2"/>
                  </a:cubicBezTo>
                  <a:cubicBezTo>
                    <a:pt x="10677" y="2"/>
                    <a:pt x="10650" y="0"/>
                    <a:pt x="10621" y="0"/>
                  </a:cubicBezTo>
                  <a:cubicBezTo>
                    <a:pt x="7301" y="0"/>
                    <a:pt x="5112" y="2055"/>
                    <a:pt x="5112" y="4950"/>
                  </a:cubicBezTo>
                  <a:cubicBezTo>
                    <a:pt x="5112" y="10681"/>
                    <a:pt x="2595" y="11364"/>
                    <a:pt x="3322" y="11806"/>
                  </a:cubicBezTo>
                  <a:cubicBezTo>
                    <a:pt x="3777" y="12084"/>
                    <a:pt x="5823" y="11955"/>
                    <a:pt x="7947" y="11820"/>
                  </a:cubicBezTo>
                  <a:lnTo>
                    <a:pt x="8099" y="11820"/>
                  </a:lnTo>
                  <a:cubicBezTo>
                    <a:pt x="8111" y="11982"/>
                    <a:pt x="8117" y="12140"/>
                    <a:pt x="8117" y="12225"/>
                  </a:cubicBezTo>
                  <a:cubicBezTo>
                    <a:pt x="8117" y="13990"/>
                    <a:pt x="7124" y="13497"/>
                    <a:pt x="4016" y="14474"/>
                  </a:cubicBezTo>
                  <a:cubicBezTo>
                    <a:pt x="899" y="15454"/>
                    <a:pt x="0" y="16454"/>
                    <a:pt x="0" y="17135"/>
                  </a:cubicBezTo>
                  <a:lnTo>
                    <a:pt x="0" y="21600"/>
                  </a:lnTo>
                  <a:lnTo>
                    <a:pt x="21600" y="21600"/>
                  </a:lnTo>
                  <a:lnTo>
                    <a:pt x="21600" y="17135"/>
                  </a:lnTo>
                  <a:cubicBezTo>
                    <a:pt x="21600" y="16454"/>
                    <a:pt x="20702" y="15454"/>
                    <a:pt x="17584" y="14474"/>
                  </a:cubicBezTo>
                  <a:cubicBezTo>
                    <a:pt x="17584" y="14474"/>
                    <a:pt x="17584" y="14474"/>
                    <a:pt x="17584" y="14474"/>
                  </a:cubicBezTo>
                  <a:close/>
                </a:path>
              </a:pathLst>
            </a:custGeom>
            <a:solidFill>
              <a:srgbClr val="FFFFFF"/>
            </a:solidFill>
            <a:ln w="3175" cap="flat">
              <a:solidFill>
                <a:srgbClr val="FFFFFF"/>
              </a:solidFill>
              <a:prstDash val="solid"/>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584200">
                <a:defRPr sz="4200">
                  <a:latin typeface="Gill Sans"/>
                  <a:ea typeface="Gill Sans"/>
                  <a:cs typeface="Gill Sans"/>
                  <a:sym typeface="Gill Sans"/>
                </a:defRPr>
              </a:pPr>
              <a:endParaRPr/>
            </a:p>
          </p:txBody>
        </p:sp>
      </p:grpSp>
      <p:sp>
        <p:nvSpPr>
          <p:cNvPr id="1613" name="Rounded Rectangle"/>
          <p:cNvSpPr/>
          <p:nvPr/>
        </p:nvSpPr>
        <p:spPr>
          <a:xfrm>
            <a:off x="7094689" y="1100824"/>
            <a:ext cx="1869009" cy="604296"/>
          </a:xfrm>
          <a:prstGeom prst="roundRect">
            <a:avLst>
              <a:gd name="adj" fmla="val 22739"/>
            </a:avLst>
          </a:pr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14" name="Circle"/>
          <p:cNvSpPr/>
          <p:nvPr/>
        </p:nvSpPr>
        <p:spPr>
          <a:xfrm>
            <a:off x="7265849" y="1161594"/>
            <a:ext cx="186184" cy="186182"/>
          </a:xfrm>
          <a:prstGeom prst="ellipse">
            <a:avLst/>
          </a:prstGeom>
          <a:solidFill>
            <a:srgbClr val="B9B9B9"/>
          </a:solidFill>
          <a:ln w="38100">
            <a:solidFill>
              <a:srgbClr val="FFFFFF"/>
            </a:solidFill>
            <a:prstDash val="sysDot"/>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615" name="Consider offering"/>
          <p:cNvSpPr txBox="1"/>
          <p:nvPr/>
        </p:nvSpPr>
        <p:spPr>
          <a:xfrm>
            <a:off x="7545430" y="1190428"/>
            <a:ext cx="1004500" cy="1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FFFFFF"/>
                </a:solidFill>
                <a:latin typeface="Helvetica Neue"/>
                <a:ea typeface="Helvetica Neue"/>
                <a:cs typeface="Helvetica Neue"/>
                <a:sym typeface="Helvetica Neue"/>
              </a:defRPr>
            </a:lvl1pPr>
          </a:lstStyle>
          <a:p>
            <a:r>
              <a:t>Consider offering</a:t>
            </a:r>
          </a:p>
        </p:txBody>
      </p:sp>
      <p:sp>
        <p:nvSpPr>
          <p:cNvPr id="1616" name="Circle"/>
          <p:cNvSpPr/>
          <p:nvPr/>
        </p:nvSpPr>
        <p:spPr>
          <a:xfrm>
            <a:off x="7265849" y="1445030"/>
            <a:ext cx="186184" cy="186184"/>
          </a:xfrm>
          <a:prstGeom prst="ellipse">
            <a:avLst/>
          </a:prstGeom>
          <a:solidFill>
            <a:srgbClr val="B9B9B9"/>
          </a:solidFill>
          <a:ln w="38100">
            <a:solidFill>
              <a:srgbClr val="FFFFFF"/>
            </a:solidFill>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617" name="Enhance channel"/>
          <p:cNvSpPr txBox="1"/>
          <p:nvPr/>
        </p:nvSpPr>
        <p:spPr>
          <a:xfrm>
            <a:off x="7585349" y="1466670"/>
            <a:ext cx="1261021" cy="142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457200">
              <a:spcBef>
                <a:spcPts val="5500"/>
              </a:spcBef>
              <a:defRPr sz="900" b="1">
                <a:solidFill>
                  <a:srgbClr val="FFFFFF"/>
                </a:solidFill>
                <a:latin typeface="Helvetica Neue"/>
                <a:ea typeface="Helvetica Neue"/>
                <a:cs typeface="Helvetica Neue"/>
                <a:sym typeface="Helvetica Neue"/>
              </a:defRPr>
            </a:lvl1pPr>
          </a:lstStyle>
          <a:p>
            <a:r>
              <a:t>Enhance channel</a:t>
            </a:r>
          </a:p>
        </p:txBody>
      </p:sp>
      <p:sp>
        <p:nvSpPr>
          <p:cNvPr id="1618" name="Slide Number"/>
          <p:cNvSpPr txBox="1">
            <a:spLocks noGrp="1"/>
          </p:cNvSpPr>
          <p:nvPr>
            <p:ph type="sldNum" sz="quarter" idx="2"/>
          </p:nvPr>
        </p:nvSpPr>
        <p:spPr>
          <a:xfrm>
            <a:off x="8905226" y="5995721"/>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33</a:t>
            </a:fld>
            <a:endParaRPr/>
          </a:p>
        </p:txBody>
      </p:sp>
      <p:grpSp>
        <p:nvGrpSpPr>
          <p:cNvPr id="1622" name="Group"/>
          <p:cNvGrpSpPr/>
          <p:nvPr/>
        </p:nvGrpSpPr>
        <p:grpSpPr>
          <a:xfrm>
            <a:off x="143212" y="440673"/>
            <a:ext cx="880125" cy="1094553"/>
            <a:chOff x="0" y="0"/>
            <a:chExt cx="880124" cy="1094551"/>
          </a:xfrm>
        </p:grpSpPr>
        <p:sp>
          <p:nvSpPr>
            <p:cNvPr id="1619" name="Rounded Rectangle"/>
            <p:cNvSpPr/>
            <p:nvPr/>
          </p:nvSpPr>
          <p:spPr>
            <a:xfrm rot="18900000">
              <a:off x="147720" y="121091"/>
              <a:ext cx="584684" cy="584685"/>
            </a:xfrm>
            <a:prstGeom prst="roundRect">
              <a:avLst>
                <a:gd name="adj" fmla="val 15000"/>
              </a:avLst>
            </a:prstGeom>
            <a:solidFill>
              <a:srgbClr val="B9B9B9"/>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20" name="Availability"/>
            <p:cNvSpPr txBox="1"/>
            <p:nvPr/>
          </p:nvSpPr>
          <p:spPr>
            <a:xfrm>
              <a:off x="0" y="355137"/>
              <a:ext cx="880125" cy="116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defRPr sz="800" b="1" cap="all">
                  <a:solidFill>
                    <a:srgbClr val="FFFFFF"/>
                  </a:solidFill>
                  <a:latin typeface="Helvetica Neue"/>
                  <a:ea typeface="Helvetica Neue"/>
                  <a:cs typeface="Helvetica Neue"/>
                  <a:sym typeface="Helvetica Neue"/>
                </a:defRPr>
              </a:lvl1pPr>
            </a:lstStyle>
            <a:p>
              <a:r>
                <a:t>Availability</a:t>
              </a:r>
            </a:p>
          </p:txBody>
        </p:sp>
        <p:sp>
          <p:nvSpPr>
            <p:cNvPr id="1621" name="Objective"/>
            <p:cNvSpPr txBox="1"/>
            <p:nvPr/>
          </p:nvSpPr>
          <p:spPr>
            <a:xfrm>
              <a:off x="91765" y="841094"/>
              <a:ext cx="669468" cy="253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
        <p:nvSpPr>
          <p:cNvPr id="1623" name="Enhance channel"/>
          <p:cNvSpPr txBox="1"/>
          <p:nvPr/>
        </p:nvSpPr>
        <p:spPr>
          <a:xfrm>
            <a:off x="7203722" y="5368420"/>
            <a:ext cx="1650943" cy="378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900" b="1">
                <a:solidFill>
                  <a:srgbClr val="FFFFFF"/>
                </a:solidFill>
                <a:latin typeface="Helvetica Neue"/>
                <a:ea typeface="Helvetica Neue"/>
                <a:cs typeface="Helvetica Neue"/>
                <a:sym typeface="Helvetica Neue"/>
              </a:defRPr>
            </a:lvl1pPr>
          </a:lstStyle>
          <a:p>
            <a:r>
              <a:t>High emotion and complex customer interactions</a:t>
            </a:r>
          </a:p>
        </p:txBody>
      </p:sp>
      <p:sp>
        <p:nvSpPr>
          <p:cNvPr id="1624" name="Rounded Rectangle"/>
          <p:cNvSpPr/>
          <p:nvPr/>
        </p:nvSpPr>
        <p:spPr>
          <a:xfrm>
            <a:off x="4248164" y="430879"/>
            <a:ext cx="2594642" cy="1036730"/>
          </a:xfrm>
          <a:prstGeom prst="roundRect">
            <a:avLst>
              <a:gd name="adj" fmla="val 18375"/>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625" name="Offering customers their preferred channels will provide them with greater choice and control. Enabling customers to connect on their terms and obtain the content they require - anytime, anyhow, anywhere."/>
          <p:cNvSpPr txBox="1"/>
          <p:nvPr/>
        </p:nvSpPr>
        <p:spPr>
          <a:xfrm>
            <a:off x="4342150" y="467138"/>
            <a:ext cx="2406670" cy="964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84200">
              <a:defRPr sz="900">
                <a:latin typeface="Helvetica Neue Light"/>
                <a:ea typeface="Helvetica Neue Light"/>
                <a:cs typeface="Helvetica Neue Light"/>
                <a:sym typeface="Helvetica Neue Light"/>
              </a:defRPr>
            </a:lvl1pPr>
          </a:lstStyle>
          <a:p>
            <a:r>
              <a:t>Offering customers their preferred channels will provide them with greater choice and control. A, “Digital First” approach will enable customers to connect on their terms and obtain the content they require from any location, on any device at any time.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 name="Rectangle"/>
          <p:cNvSpPr/>
          <p:nvPr/>
        </p:nvSpPr>
        <p:spPr>
          <a:xfrm>
            <a:off x="-8286" y="610643"/>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28"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29" name="Shape"/>
          <p:cNvSpPr/>
          <p:nvPr/>
        </p:nvSpPr>
        <p:spPr>
          <a:xfrm>
            <a:off x="5763990" y="4225957"/>
            <a:ext cx="1479595" cy="1600810"/>
          </a:xfrm>
          <a:custGeom>
            <a:avLst/>
            <a:gdLst/>
            <a:ahLst/>
            <a:cxnLst>
              <a:cxn ang="0">
                <a:pos x="wd2" y="hd2"/>
              </a:cxn>
              <a:cxn ang="5400000">
                <a:pos x="wd2" y="hd2"/>
              </a:cxn>
              <a:cxn ang="10800000">
                <a:pos x="wd2" y="hd2"/>
              </a:cxn>
              <a:cxn ang="16200000">
                <a:pos x="wd2" y="hd2"/>
              </a:cxn>
            </a:cxnLst>
            <a:rect l="0" t="0" r="r" b="b"/>
            <a:pathLst>
              <a:path w="19974" h="21592" extrusionOk="0">
                <a:moveTo>
                  <a:pt x="3339" y="13"/>
                </a:moveTo>
                <a:cubicBezTo>
                  <a:pt x="3097" y="-8"/>
                  <a:pt x="2856" y="-1"/>
                  <a:pt x="2615" y="21"/>
                </a:cubicBezTo>
                <a:cubicBezTo>
                  <a:pt x="2061" y="71"/>
                  <a:pt x="1515" y="194"/>
                  <a:pt x="992" y="383"/>
                </a:cubicBezTo>
                <a:cubicBezTo>
                  <a:pt x="715" y="865"/>
                  <a:pt x="500" y="1379"/>
                  <a:pt x="354" y="1916"/>
                </a:cubicBezTo>
                <a:cubicBezTo>
                  <a:pt x="291" y="2150"/>
                  <a:pt x="237" y="2387"/>
                  <a:pt x="216" y="2629"/>
                </a:cubicBezTo>
                <a:cubicBezTo>
                  <a:pt x="158" y="3293"/>
                  <a:pt x="324" y="3955"/>
                  <a:pt x="640" y="4542"/>
                </a:cubicBezTo>
                <a:cubicBezTo>
                  <a:pt x="762" y="4769"/>
                  <a:pt x="906" y="4984"/>
                  <a:pt x="1070" y="5182"/>
                </a:cubicBezTo>
                <a:lnTo>
                  <a:pt x="1202" y="5344"/>
                </a:lnTo>
                <a:cubicBezTo>
                  <a:pt x="-813" y="9057"/>
                  <a:pt x="-292" y="13770"/>
                  <a:pt x="2753" y="16969"/>
                </a:cubicBezTo>
                <a:lnTo>
                  <a:pt x="2753" y="19368"/>
                </a:lnTo>
                <a:cubicBezTo>
                  <a:pt x="2753" y="20595"/>
                  <a:pt x="3745" y="21592"/>
                  <a:pt x="4973" y="21592"/>
                </a:cubicBezTo>
                <a:cubicBezTo>
                  <a:pt x="6097" y="21592"/>
                  <a:pt x="7017" y="20754"/>
                  <a:pt x="7167" y="19673"/>
                </a:cubicBezTo>
                <a:cubicBezTo>
                  <a:pt x="8087" y="19943"/>
                  <a:pt x="9036" y="20067"/>
                  <a:pt x="9987" y="20067"/>
                </a:cubicBezTo>
                <a:cubicBezTo>
                  <a:pt x="10938" y="20067"/>
                  <a:pt x="11889" y="19943"/>
                  <a:pt x="12810" y="19673"/>
                </a:cubicBezTo>
                <a:cubicBezTo>
                  <a:pt x="12960" y="20754"/>
                  <a:pt x="13877" y="21592"/>
                  <a:pt x="15001" y="21592"/>
                </a:cubicBezTo>
                <a:cubicBezTo>
                  <a:pt x="16229" y="21592"/>
                  <a:pt x="17224" y="20595"/>
                  <a:pt x="17224" y="19368"/>
                </a:cubicBezTo>
                <a:lnTo>
                  <a:pt x="17224" y="16969"/>
                </a:lnTo>
                <a:cubicBezTo>
                  <a:pt x="20269" y="13770"/>
                  <a:pt x="20787" y="9057"/>
                  <a:pt x="18772" y="5344"/>
                </a:cubicBezTo>
                <a:lnTo>
                  <a:pt x="18907" y="5182"/>
                </a:lnTo>
                <a:cubicBezTo>
                  <a:pt x="19071" y="4984"/>
                  <a:pt x="19212" y="4769"/>
                  <a:pt x="19334" y="4542"/>
                </a:cubicBezTo>
                <a:cubicBezTo>
                  <a:pt x="19650" y="3955"/>
                  <a:pt x="19816" y="3293"/>
                  <a:pt x="19758" y="2629"/>
                </a:cubicBezTo>
                <a:cubicBezTo>
                  <a:pt x="19737" y="2387"/>
                  <a:pt x="19683" y="2150"/>
                  <a:pt x="19620" y="1916"/>
                </a:cubicBezTo>
                <a:cubicBezTo>
                  <a:pt x="19474" y="1379"/>
                  <a:pt x="19262" y="865"/>
                  <a:pt x="18985" y="383"/>
                </a:cubicBezTo>
                <a:cubicBezTo>
                  <a:pt x="18462" y="194"/>
                  <a:pt x="17916" y="71"/>
                  <a:pt x="17362" y="21"/>
                </a:cubicBezTo>
                <a:cubicBezTo>
                  <a:pt x="17120" y="-1"/>
                  <a:pt x="16879" y="-8"/>
                  <a:pt x="16638" y="13"/>
                </a:cubicBezTo>
                <a:cubicBezTo>
                  <a:pt x="15973" y="72"/>
                  <a:pt x="15346" y="345"/>
                  <a:pt x="14822" y="758"/>
                </a:cubicBezTo>
                <a:cubicBezTo>
                  <a:pt x="14674" y="876"/>
                  <a:pt x="14545" y="1015"/>
                  <a:pt x="14415" y="1152"/>
                </a:cubicBezTo>
                <a:cubicBezTo>
                  <a:pt x="13023" y="466"/>
                  <a:pt x="11505" y="122"/>
                  <a:pt x="9987" y="121"/>
                </a:cubicBezTo>
                <a:cubicBezTo>
                  <a:pt x="8469" y="122"/>
                  <a:pt x="6954" y="466"/>
                  <a:pt x="5562" y="1152"/>
                </a:cubicBezTo>
                <a:cubicBezTo>
                  <a:pt x="5432" y="1015"/>
                  <a:pt x="5300" y="876"/>
                  <a:pt x="5152" y="758"/>
                </a:cubicBezTo>
                <a:cubicBezTo>
                  <a:pt x="4628" y="345"/>
                  <a:pt x="4004" y="72"/>
                  <a:pt x="3339" y="13"/>
                </a:cubicBezTo>
                <a:close/>
                <a:moveTo>
                  <a:pt x="6699" y="6216"/>
                </a:moveTo>
                <a:cubicBezTo>
                  <a:pt x="6878" y="6216"/>
                  <a:pt x="7057" y="6284"/>
                  <a:pt x="7194" y="6421"/>
                </a:cubicBezTo>
                <a:cubicBezTo>
                  <a:pt x="7467" y="6694"/>
                  <a:pt x="7467" y="7136"/>
                  <a:pt x="7194" y="7409"/>
                </a:cubicBezTo>
                <a:cubicBezTo>
                  <a:pt x="6921" y="7681"/>
                  <a:pt x="6481" y="7681"/>
                  <a:pt x="6208" y="7409"/>
                </a:cubicBezTo>
                <a:cubicBezTo>
                  <a:pt x="5935" y="7136"/>
                  <a:pt x="5935" y="6694"/>
                  <a:pt x="6208" y="6421"/>
                </a:cubicBezTo>
                <a:cubicBezTo>
                  <a:pt x="6344" y="6284"/>
                  <a:pt x="6520" y="6216"/>
                  <a:pt x="6699" y="6216"/>
                </a:cubicBezTo>
                <a:close/>
                <a:moveTo>
                  <a:pt x="13275" y="6216"/>
                </a:moveTo>
                <a:cubicBezTo>
                  <a:pt x="13454" y="6216"/>
                  <a:pt x="13632" y="6284"/>
                  <a:pt x="13769" y="6421"/>
                </a:cubicBezTo>
                <a:cubicBezTo>
                  <a:pt x="14042" y="6694"/>
                  <a:pt x="14042" y="7136"/>
                  <a:pt x="13769" y="7409"/>
                </a:cubicBezTo>
                <a:cubicBezTo>
                  <a:pt x="13496" y="7681"/>
                  <a:pt x="13053" y="7681"/>
                  <a:pt x="12780" y="7409"/>
                </a:cubicBezTo>
                <a:cubicBezTo>
                  <a:pt x="12507" y="7136"/>
                  <a:pt x="12507" y="6694"/>
                  <a:pt x="12780" y="6421"/>
                </a:cubicBezTo>
                <a:cubicBezTo>
                  <a:pt x="12917" y="6284"/>
                  <a:pt x="13096" y="6216"/>
                  <a:pt x="13275" y="6216"/>
                </a:cubicBezTo>
                <a:close/>
              </a:path>
            </a:pathLst>
          </a:custGeom>
          <a:solidFill>
            <a:srgbClr val="C8C8C8"/>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0" name="Oval"/>
          <p:cNvSpPr/>
          <p:nvPr/>
        </p:nvSpPr>
        <p:spPr>
          <a:xfrm>
            <a:off x="6207761" y="4844084"/>
            <a:ext cx="591985" cy="446651"/>
          </a:xfrm>
          <a:prstGeom prst="ellipse">
            <a:avLst/>
          </a:prstGeom>
          <a:solidFill>
            <a:srgbClr val="E5E5E5"/>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1" name="Shape"/>
          <p:cNvSpPr/>
          <p:nvPr/>
        </p:nvSpPr>
        <p:spPr>
          <a:xfrm>
            <a:off x="6317918" y="5004430"/>
            <a:ext cx="371688" cy="125952"/>
          </a:xfrm>
          <a:custGeom>
            <a:avLst/>
            <a:gdLst/>
            <a:ahLst/>
            <a:cxnLst>
              <a:cxn ang="0">
                <a:pos x="wd2" y="hd2"/>
              </a:cxn>
              <a:cxn ang="5400000">
                <a:pos x="wd2" y="hd2"/>
              </a:cxn>
              <a:cxn ang="10800000">
                <a:pos x="wd2" y="hd2"/>
              </a:cxn>
              <a:cxn ang="16200000">
                <a:pos x="wd2" y="hd2"/>
              </a:cxn>
            </a:cxnLst>
            <a:rect l="0" t="0" r="r" b="b"/>
            <a:pathLst>
              <a:path w="20909" h="20596" extrusionOk="0">
                <a:moveTo>
                  <a:pt x="3533" y="0"/>
                </a:moveTo>
                <a:cubicBezTo>
                  <a:pt x="2628" y="0"/>
                  <a:pt x="1727" y="1017"/>
                  <a:pt x="1036" y="3025"/>
                </a:cubicBezTo>
                <a:cubicBezTo>
                  <a:pt x="-346" y="7042"/>
                  <a:pt x="-346" y="13567"/>
                  <a:pt x="1036" y="17583"/>
                </a:cubicBezTo>
                <a:cubicBezTo>
                  <a:pt x="2418" y="21600"/>
                  <a:pt x="4649" y="21600"/>
                  <a:pt x="6031" y="17583"/>
                </a:cubicBezTo>
                <a:cubicBezTo>
                  <a:pt x="7413" y="13567"/>
                  <a:pt x="7413" y="7042"/>
                  <a:pt x="6031" y="3025"/>
                </a:cubicBezTo>
                <a:cubicBezTo>
                  <a:pt x="5340" y="1017"/>
                  <a:pt x="4439" y="0"/>
                  <a:pt x="3533" y="0"/>
                </a:cubicBezTo>
                <a:close/>
                <a:moveTo>
                  <a:pt x="17375" y="0"/>
                </a:moveTo>
                <a:cubicBezTo>
                  <a:pt x="16469" y="0"/>
                  <a:pt x="15568" y="1017"/>
                  <a:pt x="14877" y="3025"/>
                </a:cubicBezTo>
                <a:cubicBezTo>
                  <a:pt x="13495" y="7042"/>
                  <a:pt x="13495" y="13567"/>
                  <a:pt x="14877" y="17583"/>
                </a:cubicBezTo>
                <a:cubicBezTo>
                  <a:pt x="16259" y="21600"/>
                  <a:pt x="18490" y="21600"/>
                  <a:pt x="19872" y="17583"/>
                </a:cubicBezTo>
                <a:cubicBezTo>
                  <a:pt x="21254" y="13567"/>
                  <a:pt x="21254" y="7042"/>
                  <a:pt x="19872" y="3025"/>
                </a:cubicBezTo>
                <a:cubicBezTo>
                  <a:pt x="19181" y="1017"/>
                  <a:pt x="18280" y="0"/>
                  <a:pt x="17375" y="0"/>
                </a:cubicBezTo>
                <a:close/>
              </a:path>
            </a:pathLst>
          </a:custGeom>
          <a:solidFill>
            <a:srgbClr val="C8C8C8"/>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2" name="Shape"/>
          <p:cNvSpPr/>
          <p:nvPr/>
        </p:nvSpPr>
        <p:spPr>
          <a:xfrm>
            <a:off x="6472534" y="4234853"/>
            <a:ext cx="62438" cy="1634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191" y="0"/>
                  <a:pt x="3604" y="186"/>
                  <a:pt x="0" y="244"/>
                </a:cubicBezTo>
                <a:lnTo>
                  <a:pt x="0" y="17476"/>
                </a:lnTo>
                <a:cubicBezTo>
                  <a:pt x="0" y="19753"/>
                  <a:pt x="4835" y="21600"/>
                  <a:pt x="10800" y="21600"/>
                </a:cubicBezTo>
                <a:cubicBezTo>
                  <a:pt x="16765" y="21600"/>
                  <a:pt x="21600" y="19753"/>
                  <a:pt x="21600" y="17476"/>
                </a:cubicBezTo>
                <a:lnTo>
                  <a:pt x="21600" y="244"/>
                </a:lnTo>
                <a:cubicBezTo>
                  <a:pt x="17996" y="186"/>
                  <a:pt x="14409" y="0"/>
                  <a:pt x="10800" y="0"/>
                </a:cubicBezTo>
                <a:close/>
              </a:path>
            </a:pathLst>
          </a:custGeom>
          <a:solidFill>
            <a:srgbClr val="999999"/>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3" name="Rounded Rectangle"/>
          <p:cNvSpPr/>
          <p:nvPr/>
        </p:nvSpPr>
        <p:spPr>
          <a:xfrm>
            <a:off x="6479934" y="4003583"/>
            <a:ext cx="47638" cy="295993"/>
          </a:xfrm>
          <a:prstGeom prst="roundRect">
            <a:avLst>
              <a:gd name="adj" fmla="val 50000"/>
            </a:avLst>
          </a:prstGeom>
          <a:solidFill>
            <a:srgbClr val="3197E0"/>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4" name="Circle"/>
          <p:cNvSpPr/>
          <p:nvPr/>
        </p:nvSpPr>
        <p:spPr>
          <a:xfrm rot="3600000">
            <a:off x="5896779" y="3010754"/>
            <a:ext cx="372493" cy="372494"/>
          </a:xfrm>
          <a:prstGeom prst="ellipse">
            <a:avLst/>
          </a:pr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5" name="Circle"/>
          <p:cNvSpPr/>
          <p:nvPr/>
        </p:nvSpPr>
        <p:spPr>
          <a:xfrm rot="3600000">
            <a:off x="5921315" y="3037387"/>
            <a:ext cx="323421" cy="319229"/>
          </a:xfrm>
          <a:prstGeom prst="ellipse">
            <a:avLst/>
          </a:pr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6" name="Shape"/>
          <p:cNvSpPr/>
          <p:nvPr/>
        </p:nvSpPr>
        <p:spPr>
          <a:xfrm rot="19800000">
            <a:off x="6011428" y="3074491"/>
            <a:ext cx="143195" cy="245021"/>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7" name="Circle"/>
          <p:cNvSpPr/>
          <p:nvPr/>
        </p:nvSpPr>
        <p:spPr>
          <a:xfrm rot="6000000">
            <a:off x="6625419" y="3164203"/>
            <a:ext cx="298495" cy="298497"/>
          </a:xfrm>
          <a:prstGeom prst="ellipse">
            <a:avLst/>
          </a:pr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8" name="Circle"/>
          <p:cNvSpPr/>
          <p:nvPr/>
        </p:nvSpPr>
        <p:spPr>
          <a:xfrm rot="6000000">
            <a:off x="6645081" y="3185546"/>
            <a:ext cx="259173" cy="255813"/>
          </a:xfrm>
          <a:prstGeom prst="ellipse">
            <a:avLst/>
          </a:pr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39" name="Shape"/>
          <p:cNvSpPr/>
          <p:nvPr/>
        </p:nvSpPr>
        <p:spPr>
          <a:xfrm rot="600000">
            <a:off x="6717292" y="3215279"/>
            <a:ext cx="114749" cy="196346"/>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0" name="Shape"/>
          <p:cNvSpPr/>
          <p:nvPr/>
        </p:nvSpPr>
        <p:spPr>
          <a:xfrm rot="20700000">
            <a:off x="5577844" y="3587822"/>
            <a:ext cx="716961" cy="3142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1" name="Shape"/>
          <p:cNvSpPr/>
          <p:nvPr/>
        </p:nvSpPr>
        <p:spPr>
          <a:xfrm rot="20700000">
            <a:off x="5566431" y="3576362"/>
            <a:ext cx="739981" cy="337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moveTo>
                  <a:pt x="2274" y="1473"/>
                </a:moveTo>
                <a:lnTo>
                  <a:pt x="19326" y="1473"/>
                </a:lnTo>
                <a:lnTo>
                  <a:pt x="20929" y="4991"/>
                </a:lnTo>
                <a:lnTo>
                  <a:pt x="20929" y="16609"/>
                </a:lnTo>
                <a:cubicBezTo>
                  <a:pt x="20929" y="16609"/>
                  <a:pt x="19326" y="20127"/>
                  <a:pt x="19326" y="20127"/>
                </a:cubicBezTo>
                <a:lnTo>
                  <a:pt x="2274" y="20127"/>
                </a:lnTo>
                <a:lnTo>
                  <a:pt x="671" y="16609"/>
                </a:lnTo>
                <a:lnTo>
                  <a:pt x="671" y="4991"/>
                </a:lnTo>
                <a:lnTo>
                  <a:pt x="2274" y="1473"/>
                </a:lnTo>
                <a:close/>
                <a:moveTo>
                  <a:pt x="10800" y="3927"/>
                </a:moveTo>
                <a:cubicBezTo>
                  <a:pt x="9073" y="3927"/>
                  <a:pt x="7668" y="7010"/>
                  <a:pt x="7668" y="10800"/>
                </a:cubicBezTo>
                <a:cubicBezTo>
                  <a:pt x="7668" y="14589"/>
                  <a:pt x="9073" y="17645"/>
                  <a:pt x="10800" y="17645"/>
                </a:cubicBezTo>
                <a:cubicBezTo>
                  <a:pt x="12527" y="17645"/>
                  <a:pt x="13919" y="14589"/>
                  <a:pt x="13919" y="10800"/>
                </a:cubicBezTo>
                <a:cubicBezTo>
                  <a:pt x="13919" y="7010"/>
                  <a:pt x="12527" y="3927"/>
                  <a:pt x="10800" y="3927"/>
                </a:cubicBezTo>
                <a:close/>
                <a:moveTo>
                  <a:pt x="10651" y="5536"/>
                </a:moveTo>
                <a:lnTo>
                  <a:pt x="11011" y="5536"/>
                </a:lnTo>
                <a:lnTo>
                  <a:pt x="11011" y="5891"/>
                </a:lnTo>
                <a:cubicBezTo>
                  <a:pt x="11227" y="5981"/>
                  <a:pt x="11424" y="6106"/>
                  <a:pt x="11583" y="6300"/>
                </a:cubicBezTo>
                <a:cubicBezTo>
                  <a:pt x="11742" y="6492"/>
                  <a:pt x="11897" y="6799"/>
                  <a:pt x="12068" y="7200"/>
                </a:cubicBezTo>
                <a:lnTo>
                  <a:pt x="11546" y="7991"/>
                </a:lnTo>
                <a:cubicBezTo>
                  <a:pt x="11388" y="7684"/>
                  <a:pt x="11209" y="7470"/>
                  <a:pt x="11011" y="7309"/>
                </a:cubicBezTo>
                <a:lnTo>
                  <a:pt x="11011" y="9355"/>
                </a:lnTo>
                <a:cubicBezTo>
                  <a:pt x="11236" y="9482"/>
                  <a:pt x="11416" y="9631"/>
                  <a:pt x="11546" y="9791"/>
                </a:cubicBezTo>
                <a:cubicBezTo>
                  <a:pt x="11757" y="10051"/>
                  <a:pt x="11915" y="10359"/>
                  <a:pt x="12030" y="10745"/>
                </a:cubicBezTo>
                <a:cubicBezTo>
                  <a:pt x="12146" y="11132"/>
                  <a:pt x="12204" y="11586"/>
                  <a:pt x="12204" y="12082"/>
                </a:cubicBezTo>
                <a:cubicBezTo>
                  <a:pt x="12204" y="12469"/>
                  <a:pt x="12167" y="12832"/>
                  <a:pt x="12093" y="13173"/>
                </a:cubicBezTo>
                <a:cubicBezTo>
                  <a:pt x="12019" y="13514"/>
                  <a:pt x="11924" y="13775"/>
                  <a:pt x="11794" y="13991"/>
                </a:cubicBezTo>
                <a:cubicBezTo>
                  <a:pt x="11665" y="14205"/>
                  <a:pt x="11521" y="14384"/>
                  <a:pt x="11372" y="14482"/>
                </a:cubicBezTo>
                <a:cubicBezTo>
                  <a:pt x="11292" y="14533"/>
                  <a:pt x="11171" y="14565"/>
                  <a:pt x="11011" y="14591"/>
                </a:cubicBezTo>
                <a:lnTo>
                  <a:pt x="11011" y="16064"/>
                </a:lnTo>
                <a:lnTo>
                  <a:pt x="10651" y="16064"/>
                </a:lnTo>
                <a:lnTo>
                  <a:pt x="10651" y="14591"/>
                </a:lnTo>
                <a:cubicBezTo>
                  <a:pt x="10448" y="14536"/>
                  <a:pt x="10273" y="14449"/>
                  <a:pt x="10129" y="14318"/>
                </a:cubicBezTo>
                <a:cubicBezTo>
                  <a:pt x="9984" y="14189"/>
                  <a:pt x="9848" y="13989"/>
                  <a:pt x="9719" y="13745"/>
                </a:cubicBezTo>
                <a:cubicBezTo>
                  <a:pt x="9621" y="13563"/>
                  <a:pt x="9503" y="13298"/>
                  <a:pt x="9383" y="12927"/>
                </a:cubicBezTo>
                <a:lnTo>
                  <a:pt x="9930" y="12082"/>
                </a:lnTo>
                <a:cubicBezTo>
                  <a:pt x="10141" y="12727"/>
                  <a:pt x="10383" y="13117"/>
                  <a:pt x="10651" y="13227"/>
                </a:cubicBezTo>
                <a:lnTo>
                  <a:pt x="10651" y="10855"/>
                </a:lnTo>
                <a:cubicBezTo>
                  <a:pt x="10372" y="10716"/>
                  <a:pt x="10139" y="10519"/>
                  <a:pt x="9967" y="10255"/>
                </a:cubicBezTo>
                <a:cubicBezTo>
                  <a:pt x="9795" y="9989"/>
                  <a:pt x="9671" y="9685"/>
                  <a:pt x="9594" y="9327"/>
                </a:cubicBezTo>
                <a:cubicBezTo>
                  <a:pt x="9518" y="8968"/>
                  <a:pt x="9483" y="8614"/>
                  <a:pt x="9483" y="8264"/>
                </a:cubicBezTo>
                <a:cubicBezTo>
                  <a:pt x="9483" y="7964"/>
                  <a:pt x="9516" y="7645"/>
                  <a:pt x="9582" y="7336"/>
                </a:cubicBezTo>
                <a:cubicBezTo>
                  <a:pt x="9648" y="7029"/>
                  <a:pt x="9734" y="6765"/>
                  <a:pt x="9855" y="6545"/>
                </a:cubicBezTo>
                <a:cubicBezTo>
                  <a:pt x="9977" y="6327"/>
                  <a:pt x="10108" y="6163"/>
                  <a:pt x="10253" y="6055"/>
                </a:cubicBezTo>
                <a:cubicBezTo>
                  <a:pt x="10338" y="5988"/>
                  <a:pt x="10478" y="5945"/>
                  <a:pt x="10651" y="5891"/>
                </a:cubicBezTo>
                <a:cubicBezTo>
                  <a:pt x="10651" y="5891"/>
                  <a:pt x="10651" y="5536"/>
                  <a:pt x="10651" y="5536"/>
                </a:cubicBezTo>
                <a:close/>
                <a:moveTo>
                  <a:pt x="10651" y="7227"/>
                </a:moveTo>
                <a:cubicBezTo>
                  <a:pt x="10461" y="7297"/>
                  <a:pt x="10325" y="7402"/>
                  <a:pt x="10241" y="7582"/>
                </a:cubicBezTo>
                <a:cubicBezTo>
                  <a:pt x="10157" y="7763"/>
                  <a:pt x="10104" y="7984"/>
                  <a:pt x="10104" y="8209"/>
                </a:cubicBezTo>
                <a:cubicBezTo>
                  <a:pt x="10104" y="8414"/>
                  <a:pt x="10148" y="8576"/>
                  <a:pt x="10216" y="8727"/>
                </a:cubicBezTo>
                <a:cubicBezTo>
                  <a:pt x="10283" y="8878"/>
                  <a:pt x="10428" y="9033"/>
                  <a:pt x="10651" y="9164"/>
                </a:cubicBezTo>
                <a:lnTo>
                  <a:pt x="10651" y="7227"/>
                </a:lnTo>
                <a:close/>
                <a:moveTo>
                  <a:pt x="11011" y="11045"/>
                </a:moveTo>
                <a:lnTo>
                  <a:pt x="11011" y="13255"/>
                </a:lnTo>
                <a:cubicBezTo>
                  <a:pt x="11191" y="13199"/>
                  <a:pt x="11333" y="13075"/>
                  <a:pt x="11421" y="12873"/>
                </a:cubicBezTo>
                <a:cubicBezTo>
                  <a:pt x="11509" y="12669"/>
                  <a:pt x="11546" y="12439"/>
                  <a:pt x="11546" y="12164"/>
                </a:cubicBezTo>
                <a:cubicBezTo>
                  <a:pt x="11546" y="11928"/>
                  <a:pt x="11512" y="11702"/>
                  <a:pt x="11434" y="11509"/>
                </a:cubicBezTo>
                <a:cubicBezTo>
                  <a:pt x="11356" y="11318"/>
                  <a:pt x="11211" y="11172"/>
                  <a:pt x="11011" y="11045"/>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2" name="Shape"/>
          <p:cNvSpPr/>
          <p:nvPr/>
        </p:nvSpPr>
        <p:spPr>
          <a:xfrm rot="600000">
            <a:off x="6097348" y="2571282"/>
            <a:ext cx="716961" cy="314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3" name="Shape"/>
          <p:cNvSpPr/>
          <p:nvPr/>
        </p:nvSpPr>
        <p:spPr>
          <a:xfrm rot="600000">
            <a:off x="6085909" y="2559861"/>
            <a:ext cx="739980" cy="3372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moveTo>
                  <a:pt x="2274" y="1473"/>
                </a:moveTo>
                <a:lnTo>
                  <a:pt x="19326" y="1473"/>
                </a:lnTo>
                <a:lnTo>
                  <a:pt x="20929" y="4991"/>
                </a:lnTo>
                <a:lnTo>
                  <a:pt x="20929" y="16609"/>
                </a:lnTo>
                <a:cubicBezTo>
                  <a:pt x="20929" y="16609"/>
                  <a:pt x="19326" y="20127"/>
                  <a:pt x="19326" y="20127"/>
                </a:cubicBezTo>
                <a:lnTo>
                  <a:pt x="2274" y="20127"/>
                </a:lnTo>
                <a:lnTo>
                  <a:pt x="671" y="16609"/>
                </a:lnTo>
                <a:lnTo>
                  <a:pt x="671" y="4991"/>
                </a:lnTo>
                <a:lnTo>
                  <a:pt x="2274" y="1473"/>
                </a:lnTo>
                <a:close/>
                <a:moveTo>
                  <a:pt x="10800" y="3927"/>
                </a:moveTo>
                <a:cubicBezTo>
                  <a:pt x="9073" y="3927"/>
                  <a:pt x="7668" y="7010"/>
                  <a:pt x="7668" y="10800"/>
                </a:cubicBezTo>
                <a:cubicBezTo>
                  <a:pt x="7668" y="14589"/>
                  <a:pt x="9073" y="17645"/>
                  <a:pt x="10800" y="17645"/>
                </a:cubicBezTo>
                <a:cubicBezTo>
                  <a:pt x="12527" y="17645"/>
                  <a:pt x="13919" y="14589"/>
                  <a:pt x="13919" y="10800"/>
                </a:cubicBezTo>
                <a:cubicBezTo>
                  <a:pt x="13919" y="7010"/>
                  <a:pt x="12527" y="3927"/>
                  <a:pt x="10800" y="3927"/>
                </a:cubicBezTo>
                <a:close/>
                <a:moveTo>
                  <a:pt x="10651" y="5536"/>
                </a:moveTo>
                <a:lnTo>
                  <a:pt x="11011" y="5536"/>
                </a:lnTo>
                <a:lnTo>
                  <a:pt x="11011" y="5891"/>
                </a:lnTo>
                <a:cubicBezTo>
                  <a:pt x="11227" y="5981"/>
                  <a:pt x="11424" y="6106"/>
                  <a:pt x="11583" y="6300"/>
                </a:cubicBezTo>
                <a:cubicBezTo>
                  <a:pt x="11742" y="6492"/>
                  <a:pt x="11897" y="6799"/>
                  <a:pt x="12068" y="7200"/>
                </a:cubicBezTo>
                <a:lnTo>
                  <a:pt x="11546" y="7991"/>
                </a:lnTo>
                <a:cubicBezTo>
                  <a:pt x="11388" y="7684"/>
                  <a:pt x="11209" y="7470"/>
                  <a:pt x="11011" y="7309"/>
                </a:cubicBezTo>
                <a:lnTo>
                  <a:pt x="11011" y="9355"/>
                </a:lnTo>
                <a:cubicBezTo>
                  <a:pt x="11236" y="9482"/>
                  <a:pt x="11416" y="9631"/>
                  <a:pt x="11546" y="9791"/>
                </a:cubicBezTo>
                <a:cubicBezTo>
                  <a:pt x="11757" y="10051"/>
                  <a:pt x="11915" y="10359"/>
                  <a:pt x="12030" y="10745"/>
                </a:cubicBezTo>
                <a:cubicBezTo>
                  <a:pt x="12146" y="11132"/>
                  <a:pt x="12204" y="11586"/>
                  <a:pt x="12204" y="12082"/>
                </a:cubicBezTo>
                <a:cubicBezTo>
                  <a:pt x="12204" y="12469"/>
                  <a:pt x="12167" y="12832"/>
                  <a:pt x="12093" y="13173"/>
                </a:cubicBezTo>
                <a:cubicBezTo>
                  <a:pt x="12019" y="13514"/>
                  <a:pt x="11924" y="13775"/>
                  <a:pt x="11794" y="13991"/>
                </a:cubicBezTo>
                <a:cubicBezTo>
                  <a:pt x="11665" y="14205"/>
                  <a:pt x="11521" y="14384"/>
                  <a:pt x="11372" y="14482"/>
                </a:cubicBezTo>
                <a:cubicBezTo>
                  <a:pt x="11292" y="14533"/>
                  <a:pt x="11171" y="14565"/>
                  <a:pt x="11011" y="14591"/>
                </a:cubicBezTo>
                <a:lnTo>
                  <a:pt x="11011" y="16064"/>
                </a:lnTo>
                <a:lnTo>
                  <a:pt x="10651" y="16064"/>
                </a:lnTo>
                <a:lnTo>
                  <a:pt x="10651" y="14591"/>
                </a:lnTo>
                <a:cubicBezTo>
                  <a:pt x="10448" y="14536"/>
                  <a:pt x="10273" y="14449"/>
                  <a:pt x="10129" y="14318"/>
                </a:cubicBezTo>
                <a:cubicBezTo>
                  <a:pt x="9984" y="14189"/>
                  <a:pt x="9848" y="13989"/>
                  <a:pt x="9719" y="13745"/>
                </a:cubicBezTo>
                <a:cubicBezTo>
                  <a:pt x="9621" y="13563"/>
                  <a:pt x="9503" y="13298"/>
                  <a:pt x="9383" y="12927"/>
                </a:cubicBezTo>
                <a:lnTo>
                  <a:pt x="9930" y="12082"/>
                </a:lnTo>
                <a:cubicBezTo>
                  <a:pt x="10141" y="12727"/>
                  <a:pt x="10383" y="13117"/>
                  <a:pt x="10651" y="13227"/>
                </a:cubicBezTo>
                <a:lnTo>
                  <a:pt x="10651" y="10855"/>
                </a:lnTo>
                <a:cubicBezTo>
                  <a:pt x="10372" y="10716"/>
                  <a:pt x="10139" y="10519"/>
                  <a:pt x="9967" y="10255"/>
                </a:cubicBezTo>
                <a:cubicBezTo>
                  <a:pt x="9795" y="9989"/>
                  <a:pt x="9671" y="9685"/>
                  <a:pt x="9594" y="9327"/>
                </a:cubicBezTo>
                <a:cubicBezTo>
                  <a:pt x="9518" y="8968"/>
                  <a:pt x="9483" y="8614"/>
                  <a:pt x="9483" y="8264"/>
                </a:cubicBezTo>
                <a:cubicBezTo>
                  <a:pt x="9483" y="7964"/>
                  <a:pt x="9516" y="7645"/>
                  <a:pt x="9582" y="7336"/>
                </a:cubicBezTo>
                <a:cubicBezTo>
                  <a:pt x="9648" y="7029"/>
                  <a:pt x="9734" y="6765"/>
                  <a:pt x="9855" y="6545"/>
                </a:cubicBezTo>
                <a:cubicBezTo>
                  <a:pt x="9977" y="6327"/>
                  <a:pt x="10108" y="6163"/>
                  <a:pt x="10253" y="6055"/>
                </a:cubicBezTo>
                <a:cubicBezTo>
                  <a:pt x="10338" y="5988"/>
                  <a:pt x="10478" y="5945"/>
                  <a:pt x="10651" y="5891"/>
                </a:cubicBezTo>
                <a:cubicBezTo>
                  <a:pt x="10651" y="5891"/>
                  <a:pt x="10651" y="5536"/>
                  <a:pt x="10651" y="5536"/>
                </a:cubicBezTo>
                <a:close/>
                <a:moveTo>
                  <a:pt x="10651" y="7227"/>
                </a:moveTo>
                <a:cubicBezTo>
                  <a:pt x="10461" y="7297"/>
                  <a:pt x="10325" y="7402"/>
                  <a:pt x="10241" y="7582"/>
                </a:cubicBezTo>
                <a:cubicBezTo>
                  <a:pt x="10157" y="7763"/>
                  <a:pt x="10104" y="7984"/>
                  <a:pt x="10104" y="8209"/>
                </a:cubicBezTo>
                <a:cubicBezTo>
                  <a:pt x="10104" y="8414"/>
                  <a:pt x="10148" y="8576"/>
                  <a:pt x="10216" y="8727"/>
                </a:cubicBezTo>
                <a:cubicBezTo>
                  <a:pt x="10283" y="8878"/>
                  <a:pt x="10428" y="9033"/>
                  <a:pt x="10651" y="9164"/>
                </a:cubicBezTo>
                <a:lnTo>
                  <a:pt x="10651" y="7227"/>
                </a:lnTo>
                <a:close/>
                <a:moveTo>
                  <a:pt x="11011" y="11045"/>
                </a:moveTo>
                <a:lnTo>
                  <a:pt x="11011" y="13255"/>
                </a:lnTo>
                <a:cubicBezTo>
                  <a:pt x="11191" y="13199"/>
                  <a:pt x="11333" y="13075"/>
                  <a:pt x="11421" y="12873"/>
                </a:cubicBezTo>
                <a:cubicBezTo>
                  <a:pt x="11509" y="12669"/>
                  <a:pt x="11546" y="12439"/>
                  <a:pt x="11546" y="12164"/>
                </a:cubicBezTo>
                <a:cubicBezTo>
                  <a:pt x="11546" y="11928"/>
                  <a:pt x="11512" y="11702"/>
                  <a:pt x="11434" y="11509"/>
                </a:cubicBezTo>
                <a:cubicBezTo>
                  <a:pt x="11356" y="11318"/>
                  <a:pt x="11211" y="11172"/>
                  <a:pt x="11011" y="11045"/>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4" name="Shape"/>
          <p:cNvSpPr/>
          <p:nvPr/>
        </p:nvSpPr>
        <p:spPr>
          <a:xfrm rot="300000">
            <a:off x="6712773" y="3684549"/>
            <a:ext cx="718690" cy="3149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5" name="Shape"/>
          <p:cNvSpPr/>
          <p:nvPr/>
        </p:nvSpPr>
        <p:spPr>
          <a:xfrm rot="300000">
            <a:off x="6701314" y="3673092"/>
            <a:ext cx="741764" cy="3380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moveTo>
                  <a:pt x="2274" y="1473"/>
                </a:moveTo>
                <a:lnTo>
                  <a:pt x="19326" y="1473"/>
                </a:lnTo>
                <a:lnTo>
                  <a:pt x="20929" y="4991"/>
                </a:lnTo>
                <a:lnTo>
                  <a:pt x="20929" y="16609"/>
                </a:lnTo>
                <a:cubicBezTo>
                  <a:pt x="20929" y="16609"/>
                  <a:pt x="19326" y="20127"/>
                  <a:pt x="19326" y="20127"/>
                </a:cubicBezTo>
                <a:lnTo>
                  <a:pt x="2274" y="20127"/>
                </a:lnTo>
                <a:lnTo>
                  <a:pt x="671" y="16609"/>
                </a:lnTo>
                <a:lnTo>
                  <a:pt x="671" y="4991"/>
                </a:lnTo>
                <a:lnTo>
                  <a:pt x="2274" y="1473"/>
                </a:lnTo>
                <a:close/>
                <a:moveTo>
                  <a:pt x="10800" y="3927"/>
                </a:moveTo>
                <a:cubicBezTo>
                  <a:pt x="9073" y="3927"/>
                  <a:pt x="7668" y="7010"/>
                  <a:pt x="7668" y="10800"/>
                </a:cubicBezTo>
                <a:cubicBezTo>
                  <a:pt x="7668" y="14589"/>
                  <a:pt x="9073" y="17645"/>
                  <a:pt x="10800" y="17645"/>
                </a:cubicBezTo>
                <a:cubicBezTo>
                  <a:pt x="12527" y="17645"/>
                  <a:pt x="13919" y="14589"/>
                  <a:pt x="13919" y="10800"/>
                </a:cubicBezTo>
                <a:cubicBezTo>
                  <a:pt x="13919" y="7010"/>
                  <a:pt x="12527" y="3927"/>
                  <a:pt x="10800" y="3927"/>
                </a:cubicBezTo>
                <a:close/>
                <a:moveTo>
                  <a:pt x="10651" y="5536"/>
                </a:moveTo>
                <a:lnTo>
                  <a:pt x="11011" y="5536"/>
                </a:lnTo>
                <a:lnTo>
                  <a:pt x="11011" y="5891"/>
                </a:lnTo>
                <a:cubicBezTo>
                  <a:pt x="11227" y="5981"/>
                  <a:pt x="11424" y="6106"/>
                  <a:pt x="11583" y="6300"/>
                </a:cubicBezTo>
                <a:cubicBezTo>
                  <a:pt x="11742" y="6492"/>
                  <a:pt x="11897" y="6799"/>
                  <a:pt x="12068" y="7200"/>
                </a:cubicBezTo>
                <a:lnTo>
                  <a:pt x="11546" y="7991"/>
                </a:lnTo>
                <a:cubicBezTo>
                  <a:pt x="11388" y="7684"/>
                  <a:pt x="11209" y="7470"/>
                  <a:pt x="11011" y="7309"/>
                </a:cubicBezTo>
                <a:lnTo>
                  <a:pt x="11011" y="9355"/>
                </a:lnTo>
                <a:cubicBezTo>
                  <a:pt x="11236" y="9482"/>
                  <a:pt x="11416" y="9631"/>
                  <a:pt x="11546" y="9791"/>
                </a:cubicBezTo>
                <a:cubicBezTo>
                  <a:pt x="11757" y="10051"/>
                  <a:pt x="11915" y="10359"/>
                  <a:pt x="12030" y="10745"/>
                </a:cubicBezTo>
                <a:cubicBezTo>
                  <a:pt x="12146" y="11132"/>
                  <a:pt x="12204" y="11586"/>
                  <a:pt x="12204" y="12082"/>
                </a:cubicBezTo>
                <a:cubicBezTo>
                  <a:pt x="12204" y="12469"/>
                  <a:pt x="12167" y="12832"/>
                  <a:pt x="12093" y="13173"/>
                </a:cubicBezTo>
                <a:cubicBezTo>
                  <a:pt x="12019" y="13514"/>
                  <a:pt x="11924" y="13775"/>
                  <a:pt x="11794" y="13991"/>
                </a:cubicBezTo>
                <a:cubicBezTo>
                  <a:pt x="11665" y="14205"/>
                  <a:pt x="11521" y="14384"/>
                  <a:pt x="11372" y="14482"/>
                </a:cubicBezTo>
                <a:cubicBezTo>
                  <a:pt x="11292" y="14533"/>
                  <a:pt x="11171" y="14565"/>
                  <a:pt x="11011" y="14591"/>
                </a:cubicBezTo>
                <a:lnTo>
                  <a:pt x="11011" y="16064"/>
                </a:lnTo>
                <a:lnTo>
                  <a:pt x="10651" y="16064"/>
                </a:lnTo>
                <a:lnTo>
                  <a:pt x="10651" y="14591"/>
                </a:lnTo>
                <a:cubicBezTo>
                  <a:pt x="10448" y="14536"/>
                  <a:pt x="10273" y="14449"/>
                  <a:pt x="10129" y="14318"/>
                </a:cubicBezTo>
                <a:cubicBezTo>
                  <a:pt x="9984" y="14189"/>
                  <a:pt x="9848" y="13989"/>
                  <a:pt x="9719" y="13745"/>
                </a:cubicBezTo>
                <a:cubicBezTo>
                  <a:pt x="9621" y="13563"/>
                  <a:pt x="9503" y="13298"/>
                  <a:pt x="9383" y="12927"/>
                </a:cubicBezTo>
                <a:lnTo>
                  <a:pt x="9930" y="12082"/>
                </a:lnTo>
                <a:cubicBezTo>
                  <a:pt x="10141" y="12727"/>
                  <a:pt x="10383" y="13117"/>
                  <a:pt x="10651" y="13227"/>
                </a:cubicBezTo>
                <a:lnTo>
                  <a:pt x="10651" y="10855"/>
                </a:lnTo>
                <a:cubicBezTo>
                  <a:pt x="10372" y="10716"/>
                  <a:pt x="10139" y="10519"/>
                  <a:pt x="9967" y="10255"/>
                </a:cubicBezTo>
                <a:cubicBezTo>
                  <a:pt x="9795" y="9989"/>
                  <a:pt x="9671" y="9685"/>
                  <a:pt x="9594" y="9327"/>
                </a:cubicBezTo>
                <a:cubicBezTo>
                  <a:pt x="9518" y="8968"/>
                  <a:pt x="9483" y="8614"/>
                  <a:pt x="9483" y="8264"/>
                </a:cubicBezTo>
                <a:cubicBezTo>
                  <a:pt x="9483" y="7964"/>
                  <a:pt x="9516" y="7645"/>
                  <a:pt x="9582" y="7336"/>
                </a:cubicBezTo>
                <a:cubicBezTo>
                  <a:pt x="9648" y="7029"/>
                  <a:pt x="9734" y="6765"/>
                  <a:pt x="9855" y="6545"/>
                </a:cubicBezTo>
                <a:cubicBezTo>
                  <a:pt x="9977" y="6327"/>
                  <a:pt x="10108" y="6163"/>
                  <a:pt x="10253" y="6055"/>
                </a:cubicBezTo>
                <a:cubicBezTo>
                  <a:pt x="10338" y="5988"/>
                  <a:pt x="10478" y="5945"/>
                  <a:pt x="10651" y="5891"/>
                </a:cubicBezTo>
                <a:cubicBezTo>
                  <a:pt x="10651" y="5891"/>
                  <a:pt x="10651" y="5536"/>
                  <a:pt x="10651" y="5536"/>
                </a:cubicBezTo>
                <a:close/>
                <a:moveTo>
                  <a:pt x="10651" y="7227"/>
                </a:moveTo>
                <a:cubicBezTo>
                  <a:pt x="10461" y="7297"/>
                  <a:pt x="10325" y="7402"/>
                  <a:pt x="10241" y="7582"/>
                </a:cubicBezTo>
                <a:cubicBezTo>
                  <a:pt x="10157" y="7763"/>
                  <a:pt x="10104" y="7984"/>
                  <a:pt x="10104" y="8209"/>
                </a:cubicBezTo>
                <a:cubicBezTo>
                  <a:pt x="10104" y="8414"/>
                  <a:pt x="10148" y="8576"/>
                  <a:pt x="10216" y="8727"/>
                </a:cubicBezTo>
                <a:cubicBezTo>
                  <a:pt x="10283" y="8878"/>
                  <a:pt x="10428" y="9033"/>
                  <a:pt x="10651" y="9164"/>
                </a:cubicBezTo>
                <a:lnTo>
                  <a:pt x="10651" y="7227"/>
                </a:lnTo>
                <a:close/>
                <a:moveTo>
                  <a:pt x="11011" y="11045"/>
                </a:moveTo>
                <a:lnTo>
                  <a:pt x="11011" y="13255"/>
                </a:lnTo>
                <a:cubicBezTo>
                  <a:pt x="11191" y="13199"/>
                  <a:pt x="11333" y="13075"/>
                  <a:pt x="11421" y="12873"/>
                </a:cubicBezTo>
                <a:cubicBezTo>
                  <a:pt x="11509" y="12669"/>
                  <a:pt x="11546" y="12439"/>
                  <a:pt x="11546" y="12164"/>
                </a:cubicBezTo>
                <a:cubicBezTo>
                  <a:pt x="11546" y="11928"/>
                  <a:pt x="11512" y="11702"/>
                  <a:pt x="11434" y="11509"/>
                </a:cubicBezTo>
                <a:cubicBezTo>
                  <a:pt x="11356" y="11318"/>
                  <a:pt x="11211" y="11172"/>
                  <a:pt x="11011" y="11045"/>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6" name="Circle"/>
          <p:cNvSpPr/>
          <p:nvPr/>
        </p:nvSpPr>
        <p:spPr>
          <a:xfrm rot="3600000">
            <a:off x="7015733" y="2796633"/>
            <a:ext cx="372493" cy="372493"/>
          </a:xfrm>
          <a:prstGeom prst="ellipse">
            <a:avLst/>
          </a:pr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7" name="Circle"/>
          <p:cNvSpPr/>
          <p:nvPr/>
        </p:nvSpPr>
        <p:spPr>
          <a:xfrm rot="3600000">
            <a:off x="7040268" y="2823266"/>
            <a:ext cx="323421" cy="319229"/>
          </a:xfrm>
          <a:prstGeom prst="ellipse">
            <a:avLst/>
          </a:pr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8" name="Shape"/>
          <p:cNvSpPr/>
          <p:nvPr/>
        </p:nvSpPr>
        <p:spPr>
          <a:xfrm rot="19800000">
            <a:off x="7130381" y="2860369"/>
            <a:ext cx="143195" cy="245022"/>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49" name="Circle"/>
          <p:cNvSpPr/>
          <p:nvPr/>
        </p:nvSpPr>
        <p:spPr>
          <a:xfrm rot="6000000">
            <a:off x="6711644" y="2176031"/>
            <a:ext cx="298495" cy="298495"/>
          </a:xfrm>
          <a:prstGeom prst="ellipse">
            <a:avLst/>
          </a:pr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50" name="Circle"/>
          <p:cNvSpPr/>
          <p:nvPr/>
        </p:nvSpPr>
        <p:spPr>
          <a:xfrm rot="6000000">
            <a:off x="6731306" y="2197373"/>
            <a:ext cx="259173" cy="255813"/>
          </a:xfrm>
          <a:prstGeom prst="ellipse">
            <a:avLst/>
          </a:prstGeom>
          <a:solidFill>
            <a:srgbClr val="E5E5E5"/>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51" name="Shape"/>
          <p:cNvSpPr/>
          <p:nvPr/>
        </p:nvSpPr>
        <p:spPr>
          <a:xfrm rot="600000">
            <a:off x="6803518" y="2227105"/>
            <a:ext cx="114748" cy="196346"/>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3197E0"/>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52" name="Strong focus on migrating customers away from paper bills to ebill. Target - to have 50% of customers on ebill by 30June 2019. Acquire &amp; cleanse customer data at every touch point;"/>
          <p:cNvSpPr txBox="1"/>
          <p:nvPr/>
        </p:nvSpPr>
        <p:spPr>
          <a:xfrm>
            <a:off x="2288673" y="2127005"/>
            <a:ext cx="2724715" cy="950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100">
                <a:latin typeface="Helvetica Neue Light"/>
                <a:ea typeface="Helvetica Neue Light"/>
                <a:cs typeface="Helvetica Neue Light"/>
                <a:sym typeface="Helvetica Neue Light"/>
              </a:defRPr>
            </a:lvl1pPr>
          </a:lstStyle>
          <a:p>
            <a:r>
              <a:t>Strong focus on migrating customers away from paper bills to ebill. Target - to have 50% of customers on ebill by 30June 2019. Acquire &amp; cleanse customer data at every touch point;</a:t>
            </a:r>
          </a:p>
        </p:txBody>
      </p:sp>
      <p:grpSp>
        <p:nvGrpSpPr>
          <p:cNvPr id="1655" name="Group"/>
          <p:cNvGrpSpPr/>
          <p:nvPr/>
        </p:nvGrpSpPr>
        <p:grpSpPr>
          <a:xfrm>
            <a:off x="1528573" y="2231412"/>
            <a:ext cx="551041" cy="551041"/>
            <a:chOff x="0" y="0"/>
            <a:chExt cx="551040" cy="551039"/>
          </a:xfrm>
        </p:grpSpPr>
        <p:sp>
          <p:nvSpPr>
            <p:cNvPr id="1653" name="Circle"/>
            <p:cNvSpPr/>
            <p:nvPr/>
          </p:nvSpPr>
          <p:spPr>
            <a:xfrm>
              <a:off x="-1" y="0"/>
              <a:ext cx="551041" cy="551040"/>
            </a:xfrm>
            <a:prstGeom prst="ellipse">
              <a:avLst/>
            </a:pr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54" name="Shape"/>
            <p:cNvSpPr/>
            <p:nvPr/>
          </p:nvSpPr>
          <p:spPr>
            <a:xfrm>
              <a:off x="178127" y="103471"/>
              <a:ext cx="194793" cy="344096"/>
            </a:xfrm>
            <a:custGeom>
              <a:avLst/>
              <a:gdLst/>
              <a:ahLst/>
              <a:cxnLst>
                <a:cxn ang="0">
                  <a:pos x="wd2" y="hd2"/>
                </a:cxn>
                <a:cxn ang="5400000">
                  <a:pos x="wd2" y="hd2"/>
                </a:cxn>
                <a:cxn ang="10800000">
                  <a:pos x="wd2" y="hd2"/>
                </a:cxn>
                <a:cxn ang="16200000">
                  <a:pos x="wd2" y="hd2"/>
                </a:cxn>
              </a:cxnLst>
              <a:rect l="0" t="0" r="r" b="b"/>
              <a:pathLst>
                <a:path w="21326" h="21600" extrusionOk="0">
                  <a:moveTo>
                    <a:pt x="13615" y="0"/>
                  </a:moveTo>
                  <a:cubicBezTo>
                    <a:pt x="10178" y="1254"/>
                    <a:pt x="7208" y="2867"/>
                    <a:pt x="4858" y="4745"/>
                  </a:cubicBezTo>
                  <a:cubicBezTo>
                    <a:pt x="2002" y="7027"/>
                    <a:pt x="214" y="9611"/>
                    <a:pt x="18" y="12295"/>
                  </a:cubicBezTo>
                  <a:cubicBezTo>
                    <a:pt x="-127" y="14271"/>
                    <a:pt x="579" y="16222"/>
                    <a:pt x="2316" y="17870"/>
                  </a:cubicBezTo>
                  <a:cubicBezTo>
                    <a:pt x="4176" y="19635"/>
                    <a:pt x="7154" y="20992"/>
                    <a:pt x="10789" y="21600"/>
                  </a:cubicBezTo>
                  <a:cubicBezTo>
                    <a:pt x="10684" y="21353"/>
                    <a:pt x="10566" y="21108"/>
                    <a:pt x="10470" y="20860"/>
                  </a:cubicBezTo>
                  <a:cubicBezTo>
                    <a:pt x="9959" y="19543"/>
                    <a:pt x="9584" y="18218"/>
                    <a:pt x="9334" y="16891"/>
                  </a:cubicBezTo>
                  <a:cubicBezTo>
                    <a:pt x="6726" y="15671"/>
                    <a:pt x="4761" y="14056"/>
                    <a:pt x="3685" y="12226"/>
                  </a:cubicBezTo>
                  <a:cubicBezTo>
                    <a:pt x="3526" y="11955"/>
                    <a:pt x="3387" y="11681"/>
                    <a:pt x="3268" y="11403"/>
                  </a:cubicBezTo>
                  <a:cubicBezTo>
                    <a:pt x="3839" y="12286"/>
                    <a:pt x="4638" y="13107"/>
                    <a:pt x="5630" y="13844"/>
                  </a:cubicBezTo>
                  <a:cubicBezTo>
                    <a:pt x="6623" y="14580"/>
                    <a:pt x="7808" y="15230"/>
                    <a:pt x="9153" y="15769"/>
                  </a:cubicBezTo>
                  <a:cubicBezTo>
                    <a:pt x="9016" y="14742"/>
                    <a:pt x="8956" y="13715"/>
                    <a:pt x="8974" y="12691"/>
                  </a:cubicBezTo>
                  <a:cubicBezTo>
                    <a:pt x="8992" y="11668"/>
                    <a:pt x="9087" y="10647"/>
                    <a:pt x="9260" y="9632"/>
                  </a:cubicBezTo>
                  <a:cubicBezTo>
                    <a:pt x="7514" y="8794"/>
                    <a:pt x="6197" y="7699"/>
                    <a:pt x="5466" y="6461"/>
                  </a:cubicBezTo>
                  <a:cubicBezTo>
                    <a:pt x="5356" y="6274"/>
                    <a:pt x="5259" y="6084"/>
                    <a:pt x="5177" y="5892"/>
                  </a:cubicBezTo>
                  <a:cubicBezTo>
                    <a:pt x="5974" y="7124"/>
                    <a:pt x="7413" y="8185"/>
                    <a:pt x="9297" y="8933"/>
                  </a:cubicBezTo>
                  <a:cubicBezTo>
                    <a:pt x="9330" y="8946"/>
                    <a:pt x="9365" y="8957"/>
                    <a:pt x="9398" y="8969"/>
                  </a:cubicBezTo>
                  <a:cubicBezTo>
                    <a:pt x="9581" y="8071"/>
                    <a:pt x="9823" y="7178"/>
                    <a:pt x="10125" y="6293"/>
                  </a:cubicBezTo>
                  <a:cubicBezTo>
                    <a:pt x="10428" y="5407"/>
                    <a:pt x="10791" y="4529"/>
                    <a:pt x="11219" y="3661"/>
                  </a:cubicBezTo>
                  <a:cubicBezTo>
                    <a:pt x="10357" y="6467"/>
                    <a:pt x="9965" y="9331"/>
                    <a:pt x="10040" y="12214"/>
                  </a:cubicBezTo>
                  <a:cubicBezTo>
                    <a:pt x="10046" y="12449"/>
                    <a:pt x="10078" y="12683"/>
                    <a:pt x="10090" y="12918"/>
                  </a:cubicBezTo>
                  <a:cubicBezTo>
                    <a:pt x="11261" y="12444"/>
                    <a:pt x="12294" y="11875"/>
                    <a:pt x="13158" y="11231"/>
                  </a:cubicBezTo>
                  <a:cubicBezTo>
                    <a:pt x="14023" y="10587"/>
                    <a:pt x="14720" y="9870"/>
                    <a:pt x="15218" y="9099"/>
                  </a:cubicBezTo>
                  <a:cubicBezTo>
                    <a:pt x="15113" y="9342"/>
                    <a:pt x="14989" y="9583"/>
                    <a:pt x="14849" y="9821"/>
                  </a:cubicBezTo>
                  <a:cubicBezTo>
                    <a:pt x="13935" y="11365"/>
                    <a:pt x="12311" y="12734"/>
                    <a:pt x="10154" y="13790"/>
                  </a:cubicBezTo>
                  <a:cubicBezTo>
                    <a:pt x="10268" y="15095"/>
                    <a:pt x="10473" y="16400"/>
                    <a:pt x="10773" y="17700"/>
                  </a:cubicBezTo>
                  <a:cubicBezTo>
                    <a:pt x="11073" y="19000"/>
                    <a:pt x="11467" y="20295"/>
                    <a:pt x="11959" y="21583"/>
                  </a:cubicBezTo>
                  <a:cubicBezTo>
                    <a:pt x="17412" y="20008"/>
                    <a:pt x="20977" y="16880"/>
                    <a:pt x="21302" y="13384"/>
                  </a:cubicBezTo>
                  <a:cubicBezTo>
                    <a:pt x="21473" y="11538"/>
                    <a:pt x="20697" y="9705"/>
                    <a:pt x="19100" y="8099"/>
                  </a:cubicBezTo>
                  <a:cubicBezTo>
                    <a:pt x="17719" y="6709"/>
                    <a:pt x="15729" y="5504"/>
                    <a:pt x="14575" y="4045"/>
                  </a:cubicBezTo>
                  <a:cubicBezTo>
                    <a:pt x="13573" y="2780"/>
                    <a:pt x="13240" y="1373"/>
                    <a:pt x="13615" y="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1658" name="Group"/>
          <p:cNvGrpSpPr/>
          <p:nvPr/>
        </p:nvGrpSpPr>
        <p:grpSpPr>
          <a:xfrm>
            <a:off x="1541273" y="4367095"/>
            <a:ext cx="551041" cy="551041"/>
            <a:chOff x="0" y="0"/>
            <a:chExt cx="551040" cy="551040"/>
          </a:xfrm>
        </p:grpSpPr>
        <p:sp>
          <p:nvSpPr>
            <p:cNvPr id="1656" name="Circle"/>
            <p:cNvSpPr/>
            <p:nvPr/>
          </p:nvSpPr>
          <p:spPr>
            <a:xfrm>
              <a:off x="-1" y="-1"/>
              <a:ext cx="551041" cy="551041"/>
            </a:xfrm>
            <a:prstGeom prst="ellipse">
              <a:avLst/>
            </a:prstGeom>
            <a:solidFill>
              <a:srgbClr val="3197E0"/>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57" name="Shape"/>
            <p:cNvSpPr/>
            <p:nvPr/>
          </p:nvSpPr>
          <p:spPr>
            <a:xfrm>
              <a:off x="72315" y="178772"/>
              <a:ext cx="406410" cy="1934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028" y="1509"/>
                  </a:lnTo>
                  <a:lnTo>
                    <a:pt x="19608" y="2727"/>
                  </a:lnTo>
                  <a:lnTo>
                    <a:pt x="13700" y="18484"/>
                  </a:lnTo>
                  <a:lnTo>
                    <a:pt x="12757" y="11517"/>
                  </a:lnTo>
                  <a:lnTo>
                    <a:pt x="10642" y="16851"/>
                  </a:lnTo>
                  <a:lnTo>
                    <a:pt x="8243" y="8415"/>
                  </a:lnTo>
                  <a:lnTo>
                    <a:pt x="5794" y="17536"/>
                  </a:lnTo>
                  <a:lnTo>
                    <a:pt x="3063" y="13801"/>
                  </a:lnTo>
                  <a:lnTo>
                    <a:pt x="1161" y="17207"/>
                  </a:lnTo>
                  <a:lnTo>
                    <a:pt x="0" y="15366"/>
                  </a:lnTo>
                  <a:lnTo>
                    <a:pt x="1218" y="17816"/>
                  </a:lnTo>
                  <a:lnTo>
                    <a:pt x="3041" y="14711"/>
                  </a:lnTo>
                  <a:lnTo>
                    <a:pt x="5895" y="18940"/>
                  </a:lnTo>
                  <a:lnTo>
                    <a:pt x="8220" y="10528"/>
                  </a:lnTo>
                  <a:lnTo>
                    <a:pt x="10563" y="18849"/>
                  </a:lnTo>
                  <a:lnTo>
                    <a:pt x="12386" y="14479"/>
                  </a:lnTo>
                  <a:lnTo>
                    <a:pt x="13447" y="21600"/>
                  </a:lnTo>
                  <a:lnTo>
                    <a:pt x="20242" y="4059"/>
                  </a:lnTo>
                  <a:lnTo>
                    <a:pt x="20882" y="5403"/>
                  </a:lnTo>
                  <a:lnTo>
                    <a:pt x="21600" y="0"/>
                  </a:ln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659" name="Investigate the creation of, “Smooth Pay”. If implemented this will enable customers to avoid seasonal spikes and bill shock. Customers will be able to pay the same amount each month, regardless of consumption."/>
          <p:cNvSpPr txBox="1"/>
          <p:nvPr/>
        </p:nvSpPr>
        <p:spPr>
          <a:xfrm>
            <a:off x="2275973" y="4364781"/>
            <a:ext cx="2724715" cy="555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100">
                <a:latin typeface="Helvetica Neue Light"/>
                <a:ea typeface="Helvetica Neue Light"/>
                <a:cs typeface="Helvetica Neue Light"/>
                <a:sym typeface="Helvetica Neue Light"/>
              </a:defRPr>
            </a:lvl1pPr>
          </a:lstStyle>
          <a:p>
            <a:r>
              <a:t>Investigate the creation of alternate billing mechanisms - Smooth Pay, Time of Day, Prepaid and Time of Use;</a:t>
            </a:r>
          </a:p>
        </p:txBody>
      </p:sp>
      <p:grpSp>
        <p:nvGrpSpPr>
          <p:cNvPr id="1662" name="Group"/>
          <p:cNvGrpSpPr/>
          <p:nvPr/>
        </p:nvGrpSpPr>
        <p:grpSpPr>
          <a:xfrm>
            <a:off x="1541273" y="3404538"/>
            <a:ext cx="551041" cy="551041"/>
            <a:chOff x="0" y="0"/>
            <a:chExt cx="551040" cy="551040"/>
          </a:xfrm>
        </p:grpSpPr>
        <p:sp>
          <p:nvSpPr>
            <p:cNvPr id="1660" name="Circle"/>
            <p:cNvSpPr/>
            <p:nvPr/>
          </p:nvSpPr>
          <p:spPr>
            <a:xfrm>
              <a:off x="-1" y="-1"/>
              <a:ext cx="551041" cy="551041"/>
            </a:xfrm>
            <a:prstGeom prst="ellipse">
              <a:avLst/>
            </a:prstGeom>
            <a:solidFill>
              <a:srgbClr val="3484C9"/>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61" name="Shape"/>
            <p:cNvSpPr/>
            <p:nvPr/>
          </p:nvSpPr>
          <p:spPr>
            <a:xfrm>
              <a:off x="171051" y="187412"/>
              <a:ext cx="208938" cy="176216"/>
            </a:xfrm>
            <a:custGeom>
              <a:avLst/>
              <a:gdLst/>
              <a:ahLst/>
              <a:cxnLst>
                <a:cxn ang="0">
                  <a:pos x="wd2" y="hd2"/>
                </a:cxn>
                <a:cxn ang="5400000">
                  <a:pos x="wd2" y="hd2"/>
                </a:cxn>
                <a:cxn ang="10800000">
                  <a:pos x="wd2" y="hd2"/>
                </a:cxn>
                <a:cxn ang="16200000">
                  <a:pos x="wd2" y="hd2"/>
                </a:cxn>
              </a:cxnLst>
              <a:rect l="0" t="0" r="r" b="b"/>
              <a:pathLst>
                <a:path w="21600" h="21600" extrusionOk="0">
                  <a:moveTo>
                    <a:pt x="1358" y="0"/>
                  </a:moveTo>
                  <a:cubicBezTo>
                    <a:pt x="612" y="0"/>
                    <a:pt x="0" y="713"/>
                    <a:pt x="0" y="1597"/>
                  </a:cubicBezTo>
                  <a:lnTo>
                    <a:pt x="0" y="20003"/>
                  </a:lnTo>
                  <a:cubicBezTo>
                    <a:pt x="0" y="20887"/>
                    <a:pt x="612" y="21600"/>
                    <a:pt x="1358" y="21600"/>
                  </a:cubicBezTo>
                  <a:lnTo>
                    <a:pt x="18896" y="21600"/>
                  </a:lnTo>
                  <a:cubicBezTo>
                    <a:pt x="19641" y="21600"/>
                    <a:pt x="20242" y="20887"/>
                    <a:pt x="20242" y="20003"/>
                  </a:cubicBezTo>
                  <a:lnTo>
                    <a:pt x="20242" y="15200"/>
                  </a:lnTo>
                  <a:lnTo>
                    <a:pt x="15524" y="15200"/>
                  </a:lnTo>
                  <a:cubicBezTo>
                    <a:pt x="14779" y="15200"/>
                    <a:pt x="14177" y="14487"/>
                    <a:pt x="14177" y="13604"/>
                  </a:cubicBezTo>
                  <a:lnTo>
                    <a:pt x="14177" y="10398"/>
                  </a:lnTo>
                  <a:cubicBezTo>
                    <a:pt x="14177" y="9514"/>
                    <a:pt x="14779" y="8801"/>
                    <a:pt x="15524" y="8801"/>
                  </a:cubicBezTo>
                  <a:lnTo>
                    <a:pt x="20242" y="8801"/>
                  </a:lnTo>
                  <a:lnTo>
                    <a:pt x="20242" y="4803"/>
                  </a:lnTo>
                  <a:cubicBezTo>
                    <a:pt x="20242" y="3919"/>
                    <a:pt x="19641" y="3193"/>
                    <a:pt x="18896" y="3193"/>
                  </a:cubicBezTo>
                  <a:lnTo>
                    <a:pt x="18896" y="1597"/>
                  </a:lnTo>
                  <a:cubicBezTo>
                    <a:pt x="18896" y="713"/>
                    <a:pt x="18295" y="0"/>
                    <a:pt x="17549" y="0"/>
                  </a:cubicBezTo>
                  <a:lnTo>
                    <a:pt x="1358" y="0"/>
                  </a:lnTo>
                  <a:close/>
                  <a:moveTo>
                    <a:pt x="2025" y="1597"/>
                  </a:moveTo>
                  <a:lnTo>
                    <a:pt x="16192" y="1597"/>
                  </a:lnTo>
                  <a:cubicBezTo>
                    <a:pt x="16192" y="1597"/>
                    <a:pt x="17549" y="1593"/>
                    <a:pt x="17549" y="3193"/>
                  </a:cubicBezTo>
                  <a:lnTo>
                    <a:pt x="2025" y="3193"/>
                  </a:lnTo>
                  <a:cubicBezTo>
                    <a:pt x="1653" y="3193"/>
                    <a:pt x="1358" y="2844"/>
                    <a:pt x="1358" y="2401"/>
                  </a:cubicBezTo>
                  <a:cubicBezTo>
                    <a:pt x="1358" y="1960"/>
                    <a:pt x="1653" y="1597"/>
                    <a:pt x="2025" y="1597"/>
                  </a:cubicBezTo>
                  <a:close/>
                  <a:moveTo>
                    <a:pt x="16192" y="9606"/>
                  </a:moveTo>
                  <a:cubicBezTo>
                    <a:pt x="15447" y="9606"/>
                    <a:pt x="14845" y="10318"/>
                    <a:pt x="14845" y="11202"/>
                  </a:cubicBezTo>
                  <a:lnTo>
                    <a:pt x="14845" y="12799"/>
                  </a:lnTo>
                  <a:cubicBezTo>
                    <a:pt x="14845" y="13683"/>
                    <a:pt x="15447" y="14396"/>
                    <a:pt x="16192" y="14396"/>
                  </a:cubicBezTo>
                  <a:lnTo>
                    <a:pt x="20242" y="14396"/>
                  </a:lnTo>
                  <a:cubicBezTo>
                    <a:pt x="20988" y="14396"/>
                    <a:pt x="21600" y="13683"/>
                    <a:pt x="21600" y="12799"/>
                  </a:cubicBezTo>
                  <a:lnTo>
                    <a:pt x="21600" y="11202"/>
                  </a:lnTo>
                  <a:cubicBezTo>
                    <a:pt x="21600" y="10318"/>
                    <a:pt x="20988" y="9606"/>
                    <a:pt x="20242" y="9606"/>
                  </a:cubicBezTo>
                  <a:lnTo>
                    <a:pt x="16192" y="9606"/>
                  </a:lnTo>
                  <a:close/>
                  <a:moveTo>
                    <a:pt x="16871" y="11202"/>
                  </a:moveTo>
                  <a:cubicBezTo>
                    <a:pt x="17243" y="11202"/>
                    <a:pt x="17549" y="11552"/>
                    <a:pt x="17549" y="11994"/>
                  </a:cubicBezTo>
                  <a:cubicBezTo>
                    <a:pt x="17549" y="12436"/>
                    <a:pt x="17243" y="12799"/>
                    <a:pt x="16871" y="12799"/>
                  </a:cubicBezTo>
                  <a:cubicBezTo>
                    <a:pt x="16498" y="12799"/>
                    <a:pt x="16192" y="12436"/>
                    <a:pt x="16192" y="11994"/>
                  </a:cubicBezTo>
                  <a:cubicBezTo>
                    <a:pt x="16192" y="11552"/>
                    <a:pt x="16498" y="11202"/>
                    <a:pt x="16871" y="11202"/>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663" name="Migrate customers to automated payment mechanisms - direct debit, or direct credit and apple pay."/>
          <p:cNvSpPr txBox="1"/>
          <p:nvPr/>
        </p:nvSpPr>
        <p:spPr>
          <a:xfrm>
            <a:off x="2275973" y="3402224"/>
            <a:ext cx="2724715" cy="555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100">
                <a:latin typeface="Helvetica Neue Light"/>
                <a:ea typeface="Helvetica Neue Light"/>
                <a:cs typeface="Helvetica Neue Light"/>
                <a:sym typeface="Helvetica Neue Light"/>
              </a:defRPr>
            </a:lvl1pPr>
          </a:lstStyle>
          <a:p>
            <a:r>
              <a:t>Migrate customers to automated payment mechanisms - direct debit, or direct credit and apple pay;</a:t>
            </a:r>
          </a:p>
        </p:txBody>
      </p:sp>
      <p:sp>
        <p:nvSpPr>
          <p:cNvPr id="1664" name="Customers enjoy having greater choice and control, providing additional payment options will provide greater flexibility."/>
          <p:cNvSpPr txBox="1">
            <a:spLocks noGrp="1"/>
          </p:cNvSpPr>
          <p:nvPr>
            <p:ph type="title"/>
          </p:nvPr>
        </p:nvSpPr>
        <p:spPr>
          <a:xfrm>
            <a:off x="133125" y="33079"/>
            <a:ext cx="8877750" cy="527037"/>
          </a:xfrm>
          <a:prstGeom prst="rect">
            <a:avLst/>
          </a:prstGeom>
        </p:spPr>
        <p:txBody>
          <a:bodyPr/>
          <a:lstStyle>
            <a:lvl1pPr algn="l">
              <a:defRPr sz="1200" b="0">
                <a:latin typeface="Arial Rounded MT Bold"/>
                <a:ea typeface="Arial Rounded MT Bold"/>
                <a:cs typeface="Arial Rounded MT Bold"/>
                <a:sym typeface="Arial Rounded MT Bold"/>
              </a:defRPr>
            </a:lvl1pPr>
          </a:lstStyle>
          <a:p>
            <a:r>
              <a:t>Customers enjoy having greater choice and control, providing additional payment options will provide greater flexibility.</a:t>
            </a:r>
          </a:p>
        </p:txBody>
      </p:sp>
      <p:grpSp>
        <p:nvGrpSpPr>
          <p:cNvPr id="1667" name="Group"/>
          <p:cNvGrpSpPr/>
          <p:nvPr/>
        </p:nvGrpSpPr>
        <p:grpSpPr>
          <a:xfrm>
            <a:off x="4624015" y="702896"/>
            <a:ext cx="4102390" cy="905925"/>
            <a:chOff x="0" y="0"/>
            <a:chExt cx="4102389" cy="905924"/>
          </a:xfrm>
        </p:grpSpPr>
        <p:sp>
          <p:nvSpPr>
            <p:cNvPr id="1665" name="Rounded Rectangle"/>
            <p:cNvSpPr/>
            <p:nvPr/>
          </p:nvSpPr>
          <p:spPr>
            <a:xfrm>
              <a:off x="0" y="0"/>
              <a:ext cx="4102390" cy="905925"/>
            </a:xfrm>
            <a:prstGeom prst="roundRect">
              <a:avLst>
                <a:gd name="adj" fmla="val 21028"/>
              </a:avLst>
            </a:prstGeom>
            <a:solidFill>
              <a:srgbClr val="FFFFFF"/>
            </a:solidFill>
            <a:ln w="12700" cap="flat">
              <a:solidFill>
                <a:srgbClr val="999999"/>
              </a:solidFill>
              <a:prstDash val="solid"/>
              <a:round/>
            </a:ln>
            <a:effectLst>
              <a:outerShdw blurRad="190500" dist="8455" dir="5400000" rotWithShape="0">
                <a:srgbClr val="000000"/>
              </a:outerShdw>
            </a:effectLst>
          </p:spPr>
          <p:txBody>
            <a:bodyPr wrap="square" lIns="45718" tIns="45718" rIns="45718" bIns="45718" numCol="1" anchor="ctr">
              <a:noAutofit/>
            </a:bodyPr>
            <a:lstStyle/>
            <a:p>
              <a:endParaRPr/>
            </a:p>
          </p:txBody>
        </p:sp>
        <p:sp>
          <p:nvSpPr>
            <p:cNvPr id="1666"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140376" y="2619"/>
              <a:ext cx="3821637" cy="900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lvl1pPr>
                <a:defRPr sz="1000">
                  <a:latin typeface="Helvetica Neue Light"/>
                  <a:ea typeface="Helvetica Neue Light"/>
                  <a:cs typeface="Helvetica Neue Light"/>
                  <a:sym typeface="Helvetica Neue Light"/>
                </a:defRPr>
              </a:lvl1pPr>
            </a:lstStyle>
            <a:p>
              <a:r>
                <a:t>Transitioning customers to ebill will reduce cost. Migrating customers to automated payment options makes it simple for customers to pay their bill. Introducing, smooth pay takes the uncertain seasonal spikes away, making it easier for customers to make regular and timely payments.</a:t>
              </a:r>
            </a:p>
          </p:txBody>
        </p:sp>
      </p:grpSp>
      <p:grpSp>
        <p:nvGrpSpPr>
          <p:cNvPr id="1670" name="Group"/>
          <p:cNvGrpSpPr/>
          <p:nvPr/>
        </p:nvGrpSpPr>
        <p:grpSpPr>
          <a:xfrm>
            <a:off x="1558090" y="5242308"/>
            <a:ext cx="551041" cy="551041"/>
            <a:chOff x="0" y="0"/>
            <a:chExt cx="551040" cy="551040"/>
          </a:xfrm>
        </p:grpSpPr>
        <p:sp>
          <p:nvSpPr>
            <p:cNvPr id="1668" name="Circle"/>
            <p:cNvSpPr/>
            <p:nvPr/>
          </p:nvSpPr>
          <p:spPr>
            <a:xfrm>
              <a:off x="-1" y="-1"/>
              <a:ext cx="551041" cy="551041"/>
            </a:xfrm>
            <a:prstGeom prst="ellipse">
              <a:avLst/>
            </a:prstGeom>
            <a:solidFill>
              <a:srgbClr val="3197E0"/>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69" name="Shape"/>
            <p:cNvSpPr/>
            <p:nvPr/>
          </p:nvSpPr>
          <p:spPr>
            <a:xfrm>
              <a:off x="178152" y="120504"/>
              <a:ext cx="194740" cy="310032"/>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671" name="Introduce leak insurance."/>
          <p:cNvSpPr txBox="1"/>
          <p:nvPr/>
        </p:nvSpPr>
        <p:spPr>
          <a:xfrm>
            <a:off x="2295779" y="5422538"/>
            <a:ext cx="1641062"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lnSpc>
                <a:spcPct val="120000"/>
              </a:lnSpc>
              <a:spcBef>
                <a:spcPts val="1000"/>
              </a:spcBef>
              <a:defRPr sz="1100">
                <a:latin typeface="Helvetica Neue Light"/>
                <a:ea typeface="Helvetica Neue Light"/>
                <a:cs typeface="Helvetica Neue Light"/>
                <a:sym typeface="Helvetica Neue Light"/>
              </a:defRPr>
            </a:lvl1pPr>
          </a:lstStyle>
          <a:p>
            <a:r>
              <a:t>Introduce leak insurance.</a:t>
            </a:r>
          </a:p>
        </p:txBody>
      </p:sp>
      <p:sp>
        <p:nvSpPr>
          <p:cNvPr id="1672" name="Slide Number"/>
          <p:cNvSpPr txBox="1">
            <a:spLocks noGrp="1"/>
          </p:cNvSpPr>
          <p:nvPr>
            <p:ph type="sldNum" sz="quarter" idx="2"/>
          </p:nvPr>
        </p:nvSpPr>
        <p:spPr>
          <a:xfrm>
            <a:off x="8863525" y="6126481"/>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34</a:t>
            </a:fld>
            <a:endParaRPr/>
          </a:p>
        </p:txBody>
      </p:sp>
      <p:grpSp>
        <p:nvGrpSpPr>
          <p:cNvPr id="1677" name="Group"/>
          <p:cNvGrpSpPr/>
          <p:nvPr/>
        </p:nvGrpSpPr>
        <p:grpSpPr>
          <a:xfrm>
            <a:off x="1616798" y="763011"/>
            <a:ext cx="2593025" cy="785695"/>
            <a:chOff x="0" y="0"/>
            <a:chExt cx="2593023" cy="785693"/>
          </a:xfrm>
        </p:grpSpPr>
        <p:sp>
          <p:nvSpPr>
            <p:cNvPr id="1673" name="Rounded Rectangle"/>
            <p:cNvSpPr/>
            <p:nvPr/>
          </p:nvSpPr>
          <p:spPr>
            <a:xfrm>
              <a:off x="418246" y="74027"/>
              <a:ext cx="2174778" cy="637638"/>
            </a:xfrm>
            <a:prstGeom prst="roundRect">
              <a:avLst>
                <a:gd name="adj" fmla="val 29876"/>
              </a:avLst>
            </a:prstGeom>
            <a:solidFill>
              <a:srgbClr val="FFFFFF"/>
            </a:solidFill>
            <a:ln w="12700" cap="flat">
              <a:solidFill>
                <a:srgbClr val="3197E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674" name="Circle"/>
            <p:cNvSpPr/>
            <p:nvPr/>
          </p:nvSpPr>
          <p:spPr>
            <a:xfrm>
              <a:off x="0" y="0"/>
              <a:ext cx="785694" cy="785694"/>
            </a:xfrm>
            <a:prstGeom prst="ellipse">
              <a:avLst/>
            </a:prstGeom>
            <a:solidFill>
              <a:srgbClr val="FFFFFF"/>
            </a:solidFill>
            <a:ln w="12700" cap="flat">
              <a:solidFill>
                <a:srgbClr val="3197E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675" name="Customer Expectation"/>
            <p:cNvSpPr txBox="1"/>
            <p:nvPr/>
          </p:nvSpPr>
          <p:spPr>
            <a:xfrm>
              <a:off x="28231" y="254804"/>
              <a:ext cx="729234"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676" name="I need assurance that I’m getting the best deal available."/>
            <p:cNvSpPr txBox="1"/>
            <p:nvPr/>
          </p:nvSpPr>
          <p:spPr>
            <a:xfrm>
              <a:off x="880416" y="254804"/>
              <a:ext cx="1641062" cy="27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457200">
                <a:spcBef>
                  <a:spcPts val="5500"/>
                </a:spcBef>
                <a:defRPr sz="900" b="1">
                  <a:solidFill>
                    <a:srgbClr val="3899DC"/>
                  </a:solidFill>
                  <a:latin typeface="Helvetica Neue"/>
                  <a:ea typeface="Helvetica Neue"/>
                  <a:cs typeface="Helvetica Neue"/>
                  <a:sym typeface="Helvetica Neue"/>
                </a:defRPr>
              </a:lvl1pPr>
            </a:lstStyle>
            <a:p>
              <a:r>
                <a:t>I need assurance that you’re looking after me.</a:t>
              </a:r>
            </a:p>
          </p:txBody>
        </p:sp>
      </p:grpSp>
      <p:grpSp>
        <p:nvGrpSpPr>
          <p:cNvPr id="1681" name="Group"/>
          <p:cNvGrpSpPr/>
          <p:nvPr/>
        </p:nvGrpSpPr>
        <p:grpSpPr>
          <a:xfrm>
            <a:off x="243908" y="723172"/>
            <a:ext cx="958698" cy="1240778"/>
            <a:chOff x="0" y="0"/>
            <a:chExt cx="958697" cy="1240777"/>
          </a:xfrm>
        </p:grpSpPr>
        <p:sp>
          <p:nvSpPr>
            <p:cNvPr id="1678" name="Rounded Rectangle"/>
            <p:cNvSpPr/>
            <p:nvPr/>
          </p:nvSpPr>
          <p:spPr>
            <a:xfrm rot="18900000">
              <a:off x="160907" y="131902"/>
              <a:ext cx="636882" cy="636882"/>
            </a:xfrm>
            <a:prstGeom prst="roundRect">
              <a:avLst>
                <a:gd name="adj" fmla="val 15000"/>
              </a:avLst>
            </a:prstGeom>
            <a:solidFill>
              <a:srgbClr val="3197E0"/>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79" name="Affordability"/>
            <p:cNvSpPr txBox="1"/>
            <p:nvPr/>
          </p:nvSpPr>
          <p:spPr>
            <a:xfrm>
              <a:off x="0" y="386842"/>
              <a:ext cx="95869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defRPr sz="700" b="1" cap="all">
                  <a:solidFill>
                    <a:srgbClr val="FFFFFF"/>
                  </a:solidFill>
                  <a:latin typeface="Helvetica Neue"/>
                  <a:ea typeface="Helvetica Neue"/>
                  <a:cs typeface="Helvetica Neue"/>
                  <a:sym typeface="Helvetica Neue"/>
                </a:defRPr>
              </a:lvl1pPr>
            </a:lstStyle>
            <a:p>
              <a:r>
                <a:t>Affordability</a:t>
              </a:r>
            </a:p>
          </p:txBody>
        </p:sp>
        <p:sp>
          <p:nvSpPr>
            <p:cNvPr id="1680" name="Objective"/>
            <p:cNvSpPr txBox="1"/>
            <p:nvPr/>
          </p:nvSpPr>
          <p:spPr>
            <a:xfrm>
              <a:off x="114731" y="964692"/>
              <a:ext cx="729234" cy="276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5" name="Group"/>
          <p:cNvGrpSpPr/>
          <p:nvPr/>
        </p:nvGrpSpPr>
        <p:grpSpPr>
          <a:xfrm>
            <a:off x="6400217" y="1724321"/>
            <a:ext cx="463553" cy="278960"/>
            <a:chOff x="0" y="0"/>
            <a:chExt cx="463551" cy="278959"/>
          </a:xfrm>
        </p:grpSpPr>
        <p:sp>
          <p:nvSpPr>
            <p:cNvPr id="1683" name="Line"/>
            <p:cNvSpPr/>
            <p:nvPr/>
          </p:nvSpPr>
          <p:spPr>
            <a:xfrm flipH="1" flipV="1">
              <a:off x="12700" y="0"/>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684" name="Line"/>
            <p:cNvSpPr/>
            <p:nvPr/>
          </p:nvSpPr>
          <p:spPr>
            <a:xfrm flipH="1">
              <a:off x="-1" y="12701"/>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688" name="Group"/>
          <p:cNvGrpSpPr/>
          <p:nvPr/>
        </p:nvGrpSpPr>
        <p:grpSpPr>
          <a:xfrm>
            <a:off x="4190419" y="1902121"/>
            <a:ext cx="463553" cy="278960"/>
            <a:chOff x="0" y="0"/>
            <a:chExt cx="463551" cy="278959"/>
          </a:xfrm>
        </p:grpSpPr>
        <p:sp>
          <p:nvSpPr>
            <p:cNvPr id="1686" name="Line"/>
            <p:cNvSpPr/>
            <p:nvPr/>
          </p:nvSpPr>
          <p:spPr>
            <a:xfrm flipV="1">
              <a:off x="450850" y="-1"/>
              <a:ext cx="2" cy="278960"/>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687" name="Line"/>
            <p:cNvSpPr/>
            <p:nvPr/>
          </p:nvSpPr>
          <p:spPr>
            <a:xfrm>
              <a:off x="-1" y="12700"/>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grpSp>
        <p:nvGrpSpPr>
          <p:cNvPr id="1691" name="Group"/>
          <p:cNvGrpSpPr/>
          <p:nvPr/>
        </p:nvGrpSpPr>
        <p:grpSpPr>
          <a:xfrm>
            <a:off x="2628319" y="2685979"/>
            <a:ext cx="463553" cy="278959"/>
            <a:chOff x="0" y="0"/>
            <a:chExt cx="463551" cy="278957"/>
          </a:xfrm>
        </p:grpSpPr>
        <p:sp>
          <p:nvSpPr>
            <p:cNvPr id="1689" name="Line"/>
            <p:cNvSpPr/>
            <p:nvPr/>
          </p:nvSpPr>
          <p:spPr>
            <a:xfrm flipV="1">
              <a:off x="450850" y="-1"/>
              <a:ext cx="2" cy="278959"/>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1690" name="Line"/>
            <p:cNvSpPr/>
            <p:nvPr/>
          </p:nvSpPr>
          <p:spPr>
            <a:xfrm>
              <a:off x="-1" y="12700"/>
              <a:ext cx="463553" cy="2"/>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1692" name="Shape"/>
          <p:cNvSpPr/>
          <p:nvPr/>
        </p:nvSpPr>
        <p:spPr>
          <a:xfrm>
            <a:off x="-1639" y="2908586"/>
            <a:ext cx="9147280" cy="3267792"/>
          </a:xfrm>
          <a:custGeom>
            <a:avLst/>
            <a:gdLst/>
            <a:ahLst/>
            <a:cxnLst>
              <a:cxn ang="0">
                <a:pos x="wd2" y="hd2"/>
              </a:cxn>
              <a:cxn ang="5400000">
                <a:pos x="wd2" y="hd2"/>
              </a:cxn>
              <a:cxn ang="10800000">
                <a:pos x="wd2" y="hd2"/>
              </a:cxn>
              <a:cxn ang="16200000">
                <a:pos x="wd2" y="hd2"/>
              </a:cxn>
            </a:cxnLst>
            <a:rect l="0" t="0" r="r" b="b"/>
            <a:pathLst>
              <a:path w="21600" h="21532" extrusionOk="0">
                <a:moveTo>
                  <a:pt x="18607" y="6"/>
                </a:moveTo>
                <a:cubicBezTo>
                  <a:pt x="15594" y="215"/>
                  <a:pt x="13368" y="5715"/>
                  <a:pt x="10739" y="8844"/>
                </a:cubicBezTo>
                <a:cubicBezTo>
                  <a:pt x="9178" y="10703"/>
                  <a:pt x="7466" y="11723"/>
                  <a:pt x="5731" y="12189"/>
                </a:cubicBezTo>
                <a:cubicBezTo>
                  <a:pt x="4785" y="12444"/>
                  <a:pt x="3833" y="12535"/>
                  <a:pt x="2881" y="12589"/>
                </a:cubicBezTo>
                <a:cubicBezTo>
                  <a:pt x="1924" y="12644"/>
                  <a:pt x="963" y="12662"/>
                  <a:pt x="0" y="12643"/>
                </a:cubicBezTo>
                <a:lnTo>
                  <a:pt x="0" y="21532"/>
                </a:lnTo>
                <a:lnTo>
                  <a:pt x="21600" y="21532"/>
                </a:lnTo>
                <a:lnTo>
                  <a:pt x="21600" y="1848"/>
                </a:lnTo>
                <a:cubicBezTo>
                  <a:pt x="20703" y="574"/>
                  <a:pt x="19662" y="-68"/>
                  <a:pt x="18607" y="6"/>
                </a:cubicBezTo>
                <a:close/>
              </a:path>
            </a:pathLst>
          </a:custGeom>
          <a:solidFill>
            <a:srgbClr val="3484C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3" name="Shape"/>
          <p:cNvSpPr/>
          <p:nvPr/>
        </p:nvSpPr>
        <p:spPr>
          <a:xfrm>
            <a:off x="310032" y="3529895"/>
            <a:ext cx="2228871" cy="1525913"/>
          </a:xfrm>
          <a:custGeom>
            <a:avLst/>
            <a:gdLst/>
            <a:ahLst/>
            <a:cxnLst>
              <a:cxn ang="0">
                <a:pos x="wd2" y="hd2"/>
              </a:cxn>
              <a:cxn ang="5400000">
                <a:pos x="wd2" y="hd2"/>
              </a:cxn>
              <a:cxn ang="10800000">
                <a:pos x="wd2" y="hd2"/>
              </a:cxn>
              <a:cxn ang="16200000">
                <a:pos x="wd2" y="hd2"/>
              </a:cxn>
            </a:cxnLst>
            <a:rect l="0" t="0" r="r" b="b"/>
            <a:pathLst>
              <a:path w="21600" h="21600" extrusionOk="0">
                <a:moveTo>
                  <a:pt x="10773" y="0"/>
                </a:moveTo>
                <a:lnTo>
                  <a:pt x="8678" y="4189"/>
                </a:lnTo>
                <a:lnTo>
                  <a:pt x="8686" y="4231"/>
                </a:lnTo>
                <a:lnTo>
                  <a:pt x="0" y="21600"/>
                </a:lnTo>
                <a:lnTo>
                  <a:pt x="21600" y="21600"/>
                </a:lnTo>
                <a:lnTo>
                  <a:pt x="13176" y="4750"/>
                </a:lnTo>
                <a:lnTo>
                  <a:pt x="10800" y="0"/>
                </a:lnTo>
                <a:lnTo>
                  <a:pt x="10787" y="26"/>
                </a:lnTo>
                <a:lnTo>
                  <a:pt x="10773" y="0"/>
                </a:lnTo>
                <a:close/>
              </a:path>
            </a:pathLst>
          </a:custGeom>
          <a:solidFill>
            <a:srgbClr val="E5E5E5"/>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4" name="Shape"/>
          <p:cNvSpPr/>
          <p:nvPr/>
        </p:nvSpPr>
        <p:spPr>
          <a:xfrm>
            <a:off x="-1639" y="3529895"/>
            <a:ext cx="1182416" cy="1525913"/>
          </a:xfrm>
          <a:custGeom>
            <a:avLst/>
            <a:gdLst/>
            <a:ahLst/>
            <a:cxnLst>
              <a:cxn ang="0">
                <a:pos x="wd2" y="hd2"/>
              </a:cxn>
              <a:cxn ang="5400000">
                <a:pos x="wd2" y="hd2"/>
              </a:cxn>
              <a:cxn ang="10800000">
                <a:pos x="wd2" y="hd2"/>
              </a:cxn>
              <a:cxn ang="16200000">
                <a:pos x="wd2" y="hd2"/>
              </a:cxn>
            </a:cxnLst>
            <a:rect l="0" t="0" r="r" b="b"/>
            <a:pathLst>
              <a:path w="21600" h="21600" extrusionOk="0">
                <a:moveTo>
                  <a:pt x="1191" y="0"/>
                </a:moveTo>
                <a:lnTo>
                  <a:pt x="0" y="1264"/>
                </a:lnTo>
                <a:lnTo>
                  <a:pt x="0" y="21600"/>
                </a:lnTo>
                <a:lnTo>
                  <a:pt x="21600" y="21600"/>
                </a:lnTo>
                <a:lnTo>
                  <a:pt x="5721" y="4750"/>
                </a:lnTo>
                <a:lnTo>
                  <a:pt x="1242" y="0"/>
                </a:lnTo>
                <a:lnTo>
                  <a:pt x="1216" y="26"/>
                </a:lnTo>
                <a:lnTo>
                  <a:pt x="1191" y="0"/>
                </a:lnTo>
                <a:close/>
              </a:path>
            </a:pathLst>
          </a:custGeom>
          <a:solidFill>
            <a:srgbClr val="E5E5E5"/>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5" name="Shape"/>
          <p:cNvSpPr/>
          <p:nvPr/>
        </p:nvSpPr>
        <p:spPr>
          <a:xfrm>
            <a:off x="880714" y="3553011"/>
            <a:ext cx="2674644" cy="1502797"/>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129" y="730"/>
                </a:lnTo>
                <a:lnTo>
                  <a:pt x="10129" y="734"/>
                </a:lnTo>
                <a:lnTo>
                  <a:pt x="9061" y="2533"/>
                </a:lnTo>
                <a:lnTo>
                  <a:pt x="8705" y="388"/>
                </a:lnTo>
                <a:lnTo>
                  <a:pt x="0" y="21600"/>
                </a:lnTo>
                <a:lnTo>
                  <a:pt x="21600" y="21600"/>
                </a:lnTo>
                <a:lnTo>
                  <a:pt x="13174" y="1069"/>
                </a:lnTo>
                <a:lnTo>
                  <a:pt x="13088" y="2477"/>
                </a:lnTo>
                <a:lnTo>
                  <a:pt x="11961" y="92"/>
                </a:lnTo>
                <a:lnTo>
                  <a:pt x="11387" y="1849"/>
                </a:lnTo>
                <a:lnTo>
                  <a:pt x="10564" y="0"/>
                </a:ln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6" name="Shape"/>
          <p:cNvSpPr/>
          <p:nvPr/>
        </p:nvSpPr>
        <p:spPr>
          <a:xfrm>
            <a:off x="1958650" y="3224804"/>
            <a:ext cx="553319" cy="504443"/>
          </a:xfrm>
          <a:custGeom>
            <a:avLst/>
            <a:gdLst/>
            <a:ahLst/>
            <a:cxnLst>
              <a:cxn ang="0">
                <a:pos x="wd2" y="hd2"/>
              </a:cxn>
              <a:cxn ang="5400000">
                <a:pos x="wd2" y="hd2"/>
              </a:cxn>
              <a:cxn ang="10800000">
                <a:pos x="wd2" y="hd2"/>
              </a:cxn>
              <a:cxn ang="16200000">
                <a:pos x="wd2" y="hd2"/>
              </a:cxn>
            </a:cxnLst>
            <a:rect l="0" t="0" r="r" b="b"/>
            <a:pathLst>
              <a:path w="21600" h="21600" extrusionOk="0">
                <a:moveTo>
                  <a:pt x="10126" y="0"/>
                </a:moveTo>
                <a:lnTo>
                  <a:pt x="0" y="15210"/>
                </a:lnTo>
                <a:lnTo>
                  <a:pt x="1718" y="21600"/>
                </a:lnTo>
                <a:lnTo>
                  <a:pt x="8984" y="14054"/>
                </a:lnTo>
                <a:lnTo>
                  <a:pt x="12964" y="19562"/>
                </a:lnTo>
                <a:lnTo>
                  <a:pt x="15738" y="14328"/>
                </a:lnTo>
                <a:lnTo>
                  <a:pt x="21187" y="21433"/>
                </a:lnTo>
                <a:lnTo>
                  <a:pt x="21600" y="17239"/>
                </a:lnTo>
                <a:lnTo>
                  <a:pt x="10126" y="0"/>
                </a:lnTo>
                <a:close/>
              </a:path>
            </a:pathLst>
          </a:custGeom>
          <a:solidFill>
            <a:srgbClr val="B9B9B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7" name="Shape"/>
          <p:cNvSpPr/>
          <p:nvPr/>
        </p:nvSpPr>
        <p:spPr>
          <a:xfrm>
            <a:off x="880714" y="3580018"/>
            <a:ext cx="1517583" cy="1475790"/>
          </a:xfrm>
          <a:custGeom>
            <a:avLst/>
            <a:gdLst/>
            <a:ahLst/>
            <a:cxnLst>
              <a:cxn ang="0">
                <a:pos x="wd2" y="hd2"/>
              </a:cxn>
              <a:cxn ang="5400000">
                <a:pos x="wd2" y="hd2"/>
              </a:cxn>
              <a:cxn ang="10800000">
                <a:pos x="wd2" y="hd2"/>
              </a:cxn>
              <a:cxn ang="16200000">
                <a:pos x="wd2" y="hd2"/>
              </a:cxn>
            </a:cxnLst>
            <a:rect l="0" t="0" r="r" b="b"/>
            <a:pathLst>
              <a:path w="21600" h="21600" extrusionOk="0">
                <a:moveTo>
                  <a:pt x="15342" y="0"/>
                </a:moveTo>
                <a:lnTo>
                  <a:pt x="0" y="21600"/>
                </a:lnTo>
                <a:lnTo>
                  <a:pt x="15699" y="21600"/>
                </a:lnTo>
                <a:lnTo>
                  <a:pt x="18650" y="16731"/>
                </a:lnTo>
                <a:lnTo>
                  <a:pt x="21600" y="11862"/>
                </a:lnTo>
                <a:lnTo>
                  <a:pt x="19162" y="7864"/>
                </a:lnTo>
                <a:lnTo>
                  <a:pt x="17087" y="3759"/>
                </a:lnTo>
                <a:lnTo>
                  <a:pt x="17853" y="352"/>
                </a:lnTo>
                <a:lnTo>
                  <a:pt x="15969" y="2184"/>
                </a:lnTo>
                <a:lnTo>
                  <a:pt x="15342" y="0"/>
                </a:lnTo>
                <a:close/>
              </a:path>
            </a:pathLst>
          </a:custGeom>
          <a:solidFill>
            <a:srgbClr val="7F7F7F"/>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8" name="Shape"/>
          <p:cNvSpPr/>
          <p:nvPr/>
        </p:nvSpPr>
        <p:spPr>
          <a:xfrm>
            <a:off x="1955168" y="3224804"/>
            <a:ext cx="262730" cy="504443"/>
          </a:xfrm>
          <a:custGeom>
            <a:avLst/>
            <a:gdLst/>
            <a:ahLst/>
            <a:cxnLst>
              <a:cxn ang="0">
                <a:pos x="wd2" y="hd2"/>
              </a:cxn>
              <a:cxn ang="5400000">
                <a:pos x="wd2" y="hd2"/>
              </a:cxn>
              <a:cxn ang="10800000">
                <a:pos x="wd2" y="hd2"/>
              </a:cxn>
              <a:cxn ang="16200000">
                <a:pos x="wd2" y="hd2"/>
              </a:cxn>
            </a:cxnLst>
            <a:rect l="0" t="0" r="r" b="b"/>
            <a:pathLst>
              <a:path w="21600" h="21600" extrusionOk="0">
                <a:moveTo>
                  <a:pt x="21325" y="0"/>
                </a:moveTo>
                <a:lnTo>
                  <a:pt x="0" y="15210"/>
                </a:lnTo>
                <a:lnTo>
                  <a:pt x="3619" y="21600"/>
                </a:lnTo>
                <a:lnTo>
                  <a:pt x="14499" y="16239"/>
                </a:lnTo>
                <a:lnTo>
                  <a:pt x="21600" y="186"/>
                </a:lnTo>
                <a:lnTo>
                  <a:pt x="21325" y="0"/>
                </a:lnTo>
                <a:close/>
              </a:path>
            </a:pathLst>
          </a:custGeom>
          <a:solidFill>
            <a:srgbClr val="E5E5E5"/>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699" name="Shape"/>
          <p:cNvSpPr/>
          <p:nvPr/>
        </p:nvSpPr>
        <p:spPr>
          <a:xfrm>
            <a:off x="-1639" y="3803400"/>
            <a:ext cx="1764708" cy="1252408"/>
          </a:xfrm>
          <a:custGeom>
            <a:avLst/>
            <a:gdLst/>
            <a:ahLst/>
            <a:cxnLst>
              <a:cxn ang="0">
                <a:pos x="wd2" y="hd2"/>
              </a:cxn>
              <a:cxn ang="5400000">
                <a:pos x="wd2" y="hd2"/>
              </a:cxn>
              <a:cxn ang="10800000">
                <a:pos x="wd2" y="hd2"/>
              </a:cxn>
              <a:cxn ang="16200000">
                <a:pos x="wd2" y="hd2"/>
              </a:cxn>
            </a:cxnLst>
            <a:rect l="0" t="0" r="r" b="b"/>
            <a:pathLst>
              <a:path w="21600" h="21600" extrusionOk="0">
                <a:moveTo>
                  <a:pt x="7663" y="0"/>
                </a:moveTo>
                <a:lnTo>
                  <a:pt x="7114" y="730"/>
                </a:lnTo>
                <a:lnTo>
                  <a:pt x="7114" y="734"/>
                </a:lnTo>
                <a:lnTo>
                  <a:pt x="5763" y="2534"/>
                </a:lnTo>
                <a:lnTo>
                  <a:pt x="5313" y="391"/>
                </a:lnTo>
                <a:lnTo>
                  <a:pt x="0" y="10642"/>
                </a:lnTo>
                <a:lnTo>
                  <a:pt x="0" y="21600"/>
                </a:lnTo>
                <a:lnTo>
                  <a:pt x="21600" y="21600"/>
                </a:lnTo>
                <a:lnTo>
                  <a:pt x="10957" y="1070"/>
                </a:lnTo>
                <a:lnTo>
                  <a:pt x="10851" y="2479"/>
                </a:lnTo>
                <a:lnTo>
                  <a:pt x="9426" y="95"/>
                </a:lnTo>
                <a:lnTo>
                  <a:pt x="8703" y="1851"/>
                </a:lnTo>
                <a:lnTo>
                  <a:pt x="7663" y="0"/>
                </a:ln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0" name="Shape"/>
          <p:cNvSpPr/>
          <p:nvPr/>
        </p:nvSpPr>
        <p:spPr>
          <a:xfrm>
            <a:off x="-1639" y="3826059"/>
            <a:ext cx="800444" cy="1229749"/>
          </a:xfrm>
          <a:custGeom>
            <a:avLst/>
            <a:gdLst/>
            <a:ahLst/>
            <a:cxnLst>
              <a:cxn ang="0">
                <a:pos x="wd2" y="hd2"/>
              </a:cxn>
              <a:cxn ang="5400000">
                <a:pos x="wd2" y="hd2"/>
              </a:cxn>
              <a:cxn ang="10800000">
                <a:pos x="wd2" y="hd2"/>
              </a:cxn>
              <a:cxn ang="16200000">
                <a:pos x="wd2" y="hd2"/>
              </a:cxn>
            </a:cxnLst>
            <a:rect l="0" t="0" r="r" b="b"/>
            <a:pathLst>
              <a:path w="21600" h="21600" extrusionOk="0">
                <a:moveTo>
                  <a:pt x="11713" y="0"/>
                </a:moveTo>
                <a:lnTo>
                  <a:pt x="0" y="10440"/>
                </a:lnTo>
                <a:lnTo>
                  <a:pt x="0" y="21600"/>
                </a:lnTo>
                <a:lnTo>
                  <a:pt x="12277" y="21600"/>
                </a:lnTo>
                <a:lnTo>
                  <a:pt x="21600" y="11863"/>
                </a:lnTo>
                <a:lnTo>
                  <a:pt x="14473" y="3759"/>
                </a:lnTo>
                <a:lnTo>
                  <a:pt x="15683" y="350"/>
                </a:lnTo>
                <a:lnTo>
                  <a:pt x="12706" y="2183"/>
                </a:lnTo>
                <a:lnTo>
                  <a:pt x="11713" y="0"/>
                </a:lnTo>
                <a:close/>
              </a:path>
            </a:pathLst>
          </a:custGeom>
          <a:solidFill>
            <a:srgbClr val="7F7F7F"/>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1" name="Shape"/>
          <p:cNvSpPr/>
          <p:nvPr/>
        </p:nvSpPr>
        <p:spPr>
          <a:xfrm>
            <a:off x="432494" y="3529971"/>
            <a:ext cx="461099" cy="420369"/>
          </a:xfrm>
          <a:custGeom>
            <a:avLst/>
            <a:gdLst/>
            <a:ahLst/>
            <a:cxnLst>
              <a:cxn ang="0">
                <a:pos x="wd2" y="hd2"/>
              </a:cxn>
              <a:cxn ang="5400000">
                <a:pos x="wd2" y="hd2"/>
              </a:cxn>
              <a:cxn ang="10800000">
                <a:pos x="wd2" y="hd2"/>
              </a:cxn>
              <a:cxn ang="16200000">
                <a:pos x="wd2" y="hd2"/>
              </a:cxn>
            </a:cxnLst>
            <a:rect l="0" t="0" r="r" b="b"/>
            <a:pathLst>
              <a:path w="21600" h="21600" extrusionOk="0">
                <a:moveTo>
                  <a:pt x="10126" y="0"/>
                </a:moveTo>
                <a:lnTo>
                  <a:pt x="0" y="15210"/>
                </a:lnTo>
                <a:lnTo>
                  <a:pt x="1718" y="21600"/>
                </a:lnTo>
                <a:lnTo>
                  <a:pt x="8984" y="14054"/>
                </a:lnTo>
                <a:lnTo>
                  <a:pt x="12964" y="19562"/>
                </a:lnTo>
                <a:lnTo>
                  <a:pt x="15738" y="14328"/>
                </a:lnTo>
                <a:lnTo>
                  <a:pt x="21187" y="21433"/>
                </a:lnTo>
                <a:lnTo>
                  <a:pt x="21600" y="17239"/>
                </a:lnTo>
                <a:lnTo>
                  <a:pt x="10126" y="0"/>
                </a:lnTo>
                <a:close/>
              </a:path>
            </a:pathLst>
          </a:custGeom>
          <a:solidFill>
            <a:srgbClr val="B9B9B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2" name="Shape"/>
          <p:cNvSpPr/>
          <p:nvPr/>
        </p:nvSpPr>
        <p:spPr>
          <a:xfrm>
            <a:off x="429591" y="3529971"/>
            <a:ext cx="218942" cy="420369"/>
          </a:xfrm>
          <a:custGeom>
            <a:avLst/>
            <a:gdLst/>
            <a:ahLst/>
            <a:cxnLst>
              <a:cxn ang="0">
                <a:pos x="wd2" y="hd2"/>
              </a:cxn>
              <a:cxn ang="5400000">
                <a:pos x="wd2" y="hd2"/>
              </a:cxn>
              <a:cxn ang="10800000">
                <a:pos x="wd2" y="hd2"/>
              </a:cxn>
              <a:cxn ang="16200000">
                <a:pos x="wd2" y="hd2"/>
              </a:cxn>
            </a:cxnLst>
            <a:rect l="0" t="0" r="r" b="b"/>
            <a:pathLst>
              <a:path w="21600" h="21600" extrusionOk="0">
                <a:moveTo>
                  <a:pt x="21325" y="0"/>
                </a:moveTo>
                <a:lnTo>
                  <a:pt x="0" y="15210"/>
                </a:lnTo>
                <a:lnTo>
                  <a:pt x="3619" y="21600"/>
                </a:lnTo>
                <a:lnTo>
                  <a:pt x="14499" y="16239"/>
                </a:lnTo>
                <a:lnTo>
                  <a:pt x="21600" y="186"/>
                </a:lnTo>
                <a:lnTo>
                  <a:pt x="21325" y="0"/>
                </a:lnTo>
                <a:close/>
              </a:path>
            </a:pathLst>
          </a:custGeom>
          <a:solidFill>
            <a:srgbClr val="E5E5E5"/>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3" name="Shape"/>
          <p:cNvSpPr/>
          <p:nvPr/>
        </p:nvSpPr>
        <p:spPr>
          <a:xfrm>
            <a:off x="-1639" y="4768238"/>
            <a:ext cx="3516043" cy="1030499"/>
          </a:xfrm>
          <a:custGeom>
            <a:avLst/>
            <a:gdLst/>
            <a:ahLst/>
            <a:cxnLst>
              <a:cxn ang="0">
                <a:pos x="wd2" y="hd2"/>
              </a:cxn>
              <a:cxn ang="5400000">
                <a:pos x="wd2" y="hd2"/>
              </a:cxn>
              <a:cxn ang="10800000">
                <a:pos x="wd2" y="hd2"/>
              </a:cxn>
              <a:cxn ang="16200000">
                <a:pos x="wd2" y="hd2"/>
              </a:cxn>
            </a:cxnLst>
            <a:rect l="0" t="0" r="r" b="b"/>
            <a:pathLst>
              <a:path w="21600" h="21334" extrusionOk="0">
                <a:moveTo>
                  <a:pt x="6148" y="7"/>
                </a:moveTo>
                <a:cubicBezTo>
                  <a:pt x="5941" y="16"/>
                  <a:pt x="5735" y="37"/>
                  <a:pt x="5528" y="68"/>
                </a:cubicBezTo>
                <a:cubicBezTo>
                  <a:pt x="4395" y="238"/>
                  <a:pt x="3336" y="820"/>
                  <a:pt x="2264" y="1310"/>
                </a:cubicBezTo>
                <a:cubicBezTo>
                  <a:pt x="1519" y="1650"/>
                  <a:pt x="762" y="1931"/>
                  <a:pt x="0" y="2186"/>
                </a:cubicBezTo>
                <a:lnTo>
                  <a:pt x="0" y="21263"/>
                </a:lnTo>
                <a:lnTo>
                  <a:pt x="3952" y="21334"/>
                </a:lnTo>
                <a:lnTo>
                  <a:pt x="21600" y="21021"/>
                </a:lnTo>
                <a:cubicBezTo>
                  <a:pt x="17967" y="7553"/>
                  <a:pt x="12219" y="-266"/>
                  <a:pt x="6148" y="7"/>
                </a:cubicBezTo>
                <a:close/>
              </a:path>
            </a:pathLst>
          </a:custGeom>
          <a:solidFill>
            <a:srgbClr val="3484C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4" name="Shape"/>
          <p:cNvSpPr/>
          <p:nvPr/>
        </p:nvSpPr>
        <p:spPr>
          <a:xfrm>
            <a:off x="65268" y="4818355"/>
            <a:ext cx="7569277" cy="978323"/>
          </a:xfrm>
          <a:custGeom>
            <a:avLst/>
            <a:gdLst/>
            <a:ahLst/>
            <a:cxnLst>
              <a:cxn ang="0">
                <a:pos x="wd2" y="hd2"/>
              </a:cxn>
              <a:cxn ang="5400000">
                <a:pos x="wd2" y="hd2"/>
              </a:cxn>
              <a:cxn ang="10800000">
                <a:pos x="wd2" y="hd2"/>
              </a:cxn>
              <a:cxn ang="16200000">
                <a:pos x="wd2" y="hd2"/>
              </a:cxn>
            </a:cxnLst>
            <a:rect l="0" t="0" r="r" b="b"/>
            <a:pathLst>
              <a:path w="21600" h="21141" extrusionOk="0">
                <a:moveTo>
                  <a:pt x="0" y="21141"/>
                </a:moveTo>
                <a:cubicBezTo>
                  <a:pt x="2951" y="21076"/>
                  <a:pt x="5904" y="21051"/>
                  <a:pt x="8843" y="21032"/>
                </a:cubicBezTo>
                <a:cubicBezTo>
                  <a:pt x="11734" y="21014"/>
                  <a:pt x="14642" y="21023"/>
                  <a:pt x="17518" y="18307"/>
                </a:cubicBezTo>
                <a:cubicBezTo>
                  <a:pt x="18689" y="17201"/>
                  <a:pt x="19864" y="15542"/>
                  <a:pt x="20874" y="11986"/>
                </a:cubicBezTo>
                <a:cubicBezTo>
                  <a:pt x="21130" y="11085"/>
                  <a:pt x="21371" y="10065"/>
                  <a:pt x="21600" y="8956"/>
                </a:cubicBezTo>
                <a:cubicBezTo>
                  <a:pt x="19809" y="9728"/>
                  <a:pt x="18012" y="9448"/>
                  <a:pt x="16230" y="8123"/>
                </a:cubicBezTo>
                <a:cubicBezTo>
                  <a:pt x="14443" y="6795"/>
                  <a:pt x="12681" y="4421"/>
                  <a:pt x="10905" y="2343"/>
                </a:cubicBezTo>
                <a:cubicBezTo>
                  <a:pt x="9642" y="864"/>
                  <a:pt x="8363" y="-459"/>
                  <a:pt x="7080" y="153"/>
                </a:cubicBezTo>
                <a:cubicBezTo>
                  <a:pt x="5972" y="682"/>
                  <a:pt x="4913" y="2579"/>
                  <a:pt x="3918" y="5203"/>
                </a:cubicBezTo>
                <a:cubicBezTo>
                  <a:pt x="2486" y="8979"/>
                  <a:pt x="1157" y="14335"/>
                  <a:pt x="0" y="21141"/>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5" name="Shape"/>
          <p:cNvSpPr/>
          <p:nvPr/>
        </p:nvSpPr>
        <p:spPr>
          <a:xfrm>
            <a:off x="3698025" y="4233980"/>
            <a:ext cx="877141" cy="697033"/>
          </a:xfrm>
          <a:custGeom>
            <a:avLst/>
            <a:gdLst/>
            <a:ahLst/>
            <a:cxnLst>
              <a:cxn ang="0">
                <a:pos x="wd2" y="hd2"/>
              </a:cxn>
              <a:cxn ang="5400000">
                <a:pos x="wd2" y="hd2"/>
              </a:cxn>
              <a:cxn ang="10800000">
                <a:pos x="wd2" y="hd2"/>
              </a:cxn>
              <a:cxn ang="16200000">
                <a:pos x="wd2" y="hd2"/>
              </a:cxn>
            </a:cxnLst>
            <a:rect l="0" t="0" r="r" b="b"/>
            <a:pathLst>
              <a:path w="21600" h="21600" extrusionOk="0">
                <a:moveTo>
                  <a:pt x="17281" y="2247"/>
                </a:moveTo>
                <a:cubicBezTo>
                  <a:pt x="16220" y="2769"/>
                  <a:pt x="15150" y="3272"/>
                  <a:pt x="14076" y="3763"/>
                </a:cubicBezTo>
                <a:cubicBezTo>
                  <a:pt x="11383" y="6390"/>
                  <a:pt x="8818" y="9159"/>
                  <a:pt x="6401" y="12061"/>
                </a:cubicBezTo>
                <a:cubicBezTo>
                  <a:pt x="4135" y="14781"/>
                  <a:pt x="1999" y="17614"/>
                  <a:pt x="0" y="20549"/>
                </a:cubicBezTo>
                <a:cubicBezTo>
                  <a:pt x="959" y="20711"/>
                  <a:pt x="1916" y="20879"/>
                  <a:pt x="2872" y="21055"/>
                </a:cubicBezTo>
                <a:cubicBezTo>
                  <a:pt x="3824" y="21230"/>
                  <a:pt x="4774" y="21411"/>
                  <a:pt x="5722" y="21600"/>
                </a:cubicBezTo>
                <a:cubicBezTo>
                  <a:pt x="5783" y="21447"/>
                  <a:pt x="5844" y="21294"/>
                  <a:pt x="5906" y="21142"/>
                </a:cubicBezTo>
                <a:cubicBezTo>
                  <a:pt x="9285" y="12808"/>
                  <a:pt x="14684" y="5534"/>
                  <a:pt x="21600" y="0"/>
                </a:cubicBezTo>
                <a:cubicBezTo>
                  <a:pt x="20176" y="781"/>
                  <a:pt x="18736" y="1530"/>
                  <a:pt x="17281" y="2247"/>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6" name="Shape"/>
          <p:cNvSpPr/>
          <p:nvPr/>
        </p:nvSpPr>
        <p:spPr>
          <a:xfrm>
            <a:off x="-1639" y="3068061"/>
            <a:ext cx="9137528" cy="3108318"/>
          </a:xfrm>
          <a:custGeom>
            <a:avLst/>
            <a:gdLst/>
            <a:ahLst/>
            <a:cxnLst>
              <a:cxn ang="0">
                <a:pos x="wd2" y="hd2"/>
              </a:cxn>
              <a:cxn ang="5400000">
                <a:pos x="wd2" y="hd2"/>
              </a:cxn>
              <a:cxn ang="10800000">
                <a:pos x="wd2" y="hd2"/>
              </a:cxn>
              <a:cxn ang="16200000">
                <a:pos x="wd2" y="hd2"/>
              </a:cxn>
            </a:cxnLst>
            <a:rect l="0" t="0" r="r" b="b"/>
            <a:pathLst>
              <a:path w="21600" h="21532" extrusionOk="0">
                <a:moveTo>
                  <a:pt x="16541" y="1"/>
                </a:moveTo>
                <a:cubicBezTo>
                  <a:pt x="16508" y="2"/>
                  <a:pt x="16475" y="5"/>
                  <a:pt x="16442" y="9"/>
                </a:cubicBezTo>
                <a:cubicBezTo>
                  <a:pt x="16394" y="34"/>
                  <a:pt x="16348" y="72"/>
                  <a:pt x="16304" y="120"/>
                </a:cubicBezTo>
                <a:cubicBezTo>
                  <a:pt x="16259" y="168"/>
                  <a:pt x="16217" y="226"/>
                  <a:pt x="16176" y="291"/>
                </a:cubicBezTo>
                <a:cubicBezTo>
                  <a:pt x="17849" y="48"/>
                  <a:pt x="19404" y="2998"/>
                  <a:pt x="19586" y="7274"/>
                </a:cubicBezTo>
                <a:cubicBezTo>
                  <a:pt x="19742" y="10940"/>
                  <a:pt x="18793" y="14166"/>
                  <a:pt x="17452" y="15957"/>
                </a:cubicBezTo>
                <a:cubicBezTo>
                  <a:pt x="16613" y="17078"/>
                  <a:pt x="15641" y="17622"/>
                  <a:pt x="14672" y="17984"/>
                </a:cubicBezTo>
                <a:cubicBezTo>
                  <a:pt x="12290" y="18872"/>
                  <a:pt x="9880" y="18856"/>
                  <a:pt x="7486" y="18857"/>
                </a:cubicBezTo>
                <a:cubicBezTo>
                  <a:pt x="4999" y="18859"/>
                  <a:pt x="2504" y="18876"/>
                  <a:pt x="0" y="18908"/>
                </a:cubicBezTo>
                <a:lnTo>
                  <a:pt x="0" y="21532"/>
                </a:lnTo>
                <a:lnTo>
                  <a:pt x="21597" y="21532"/>
                </a:lnTo>
                <a:lnTo>
                  <a:pt x="21600" y="18800"/>
                </a:lnTo>
                <a:cubicBezTo>
                  <a:pt x="21120" y="18753"/>
                  <a:pt x="20671" y="18213"/>
                  <a:pt x="20370" y="17308"/>
                </a:cubicBezTo>
                <a:cubicBezTo>
                  <a:pt x="19875" y="15824"/>
                  <a:pt x="19879" y="13806"/>
                  <a:pt x="19969" y="11908"/>
                </a:cubicBezTo>
                <a:cubicBezTo>
                  <a:pt x="20039" y="10409"/>
                  <a:pt x="20152" y="8905"/>
                  <a:pt x="20073" y="7405"/>
                </a:cubicBezTo>
                <a:cubicBezTo>
                  <a:pt x="19841" y="2979"/>
                  <a:pt x="18265" y="-68"/>
                  <a:pt x="16541" y="1"/>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7" name="Shape"/>
          <p:cNvSpPr/>
          <p:nvPr/>
        </p:nvSpPr>
        <p:spPr>
          <a:xfrm>
            <a:off x="6063916" y="2735307"/>
            <a:ext cx="468722" cy="566148"/>
          </a:xfrm>
          <a:custGeom>
            <a:avLst/>
            <a:gdLst/>
            <a:ahLst/>
            <a:cxnLst>
              <a:cxn ang="0">
                <a:pos x="wd2" y="hd2"/>
              </a:cxn>
              <a:cxn ang="5400000">
                <a:pos x="wd2" y="hd2"/>
              </a:cxn>
              <a:cxn ang="10800000">
                <a:pos x="wd2" y="hd2"/>
              </a:cxn>
              <a:cxn ang="16200000">
                <a:pos x="wd2" y="hd2"/>
              </a:cxn>
            </a:cxnLst>
            <a:rect l="0" t="0" r="r" b="b"/>
            <a:pathLst>
              <a:path w="20398" h="21176" extrusionOk="0">
                <a:moveTo>
                  <a:pt x="14250" y="0"/>
                </a:moveTo>
                <a:cubicBezTo>
                  <a:pt x="12676" y="0"/>
                  <a:pt x="11097" y="424"/>
                  <a:pt x="9896" y="1273"/>
                </a:cubicBezTo>
                <a:cubicBezTo>
                  <a:pt x="9173" y="1783"/>
                  <a:pt x="8702" y="2394"/>
                  <a:pt x="8414" y="3037"/>
                </a:cubicBezTo>
                <a:cubicBezTo>
                  <a:pt x="7059" y="3136"/>
                  <a:pt x="5741" y="3532"/>
                  <a:pt x="4702" y="4265"/>
                </a:cubicBezTo>
                <a:cubicBezTo>
                  <a:pt x="3005" y="5463"/>
                  <a:pt x="2530" y="7182"/>
                  <a:pt x="3230" y="8688"/>
                </a:cubicBezTo>
                <a:cubicBezTo>
                  <a:pt x="2721" y="8883"/>
                  <a:pt x="2232" y="9109"/>
                  <a:pt x="1802" y="9413"/>
                </a:cubicBezTo>
                <a:cubicBezTo>
                  <a:pt x="-601" y="11110"/>
                  <a:pt x="-601" y="13860"/>
                  <a:pt x="1802" y="15556"/>
                </a:cubicBezTo>
                <a:cubicBezTo>
                  <a:pt x="2317" y="15920"/>
                  <a:pt x="2910" y="16193"/>
                  <a:pt x="3533" y="16400"/>
                </a:cubicBezTo>
                <a:cubicBezTo>
                  <a:pt x="3357" y="17651"/>
                  <a:pt x="3916" y="18945"/>
                  <a:pt x="5273" y="19903"/>
                </a:cubicBezTo>
                <a:cubicBezTo>
                  <a:pt x="7676" y="21600"/>
                  <a:pt x="11571" y="21600"/>
                  <a:pt x="13974" y="19903"/>
                </a:cubicBezTo>
                <a:cubicBezTo>
                  <a:pt x="16377" y="18207"/>
                  <a:pt x="16377" y="15457"/>
                  <a:pt x="13974" y="13760"/>
                </a:cubicBezTo>
                <a:cubicBezTo>
                  <a:pt x="13461" y="13398"/>
                  <a:pt x="12871" y="13130"/>
                  <a:pt x="12251" y="12922"/>
                </a:cubicBezTo>
                <a:cubicBezTo>
                  <a:pt x="12337" y="12321"/>
                  <a:pt x="12244" y="11712"/>
                  <a:pt x="11975" y="11133"/>
                </a:cubicBezTo>
                <a:cubicBezTo>
                  <a:pt x="12484" y="10938"/>
                  <a:pt x="12972" y="10712"/>
                  <a:pt x="13403" y="10409"/>
                </a:cubicBezTo>
                <a:cubicBezTo>
                  <a:pt x="14125" y="9898"/>
                  <a:pt x="14596" y="9288"/>
                  <a:pt x="14884" y="8644"/>
                </a:cubicBezTo>
                <a:cubicBezTo>
                  <a:pt x="16239" y="8545"/>
                  <a:pt x="17558" y="8149"/>
                  <a:pt x="18596" y="7416"/>
                </a:cubicBezTo>
                <a:cubicBezTo>
                  <a:pt x="20999" y="5719"/>
                  <a:pt x="20999" y="2969"/>
                  <a:pt x="18596" y="1273"/>
                </a:cubicBezTo>
                <a:cubicBezTo>
                  <a:pt x="17395" y="424"/>
                  <a:pt x="15825" y="0"/>
                  <a:pt x="14250" y="0"/>
                </a:cubicBezTo>
                <a:close/>
              </a:path>
            </a:pathLst>
          </a:custGeom>
          <a:solidFill>
            <a:srgbClr val="649BBD"/>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08" name="Shape"/>
          <p:cNvSpPr/>
          <p:nvPr/>
        </p:nvSpPr>
        <p:spPr>
          <a:xfrm>
            <a:off x="6298287" y="3143125"/>
            <a:ext cx="104849" cy="348620"/>
          </a:xfrm>
          <a:custGeom>
            <a:avLst/>
            <a:gdLst/>
            <a:ahLst/>
            <a:cxnLst>
              <a:cxn ang="0">
                <a:pos x="wd2" y="hd2"/>
              </a:cxn>
              <a:cxn ang="5400000">
                <a:pos x="wd2" y="hd2"/>
              </a:cxn>
              <a:cxn ang="10800000">
                <a:pos x="wd2" y="hd2"/>
              </a:cxn>
              <a:cxn ang="16200000">
                <a:pos x="wd2" y="hd2"/>
              </a:cxn>
            </a:cxnLst>
            <a:rect l="0" t="0" r="r" b="b"/>
            <a:pathLst>
              <a:path w="21600" h="21600" extrusionOk="0">
                <a:moveTo>
                  <a:pt x="2704" y="0"/>
                </a:moveTo>
                <a:lnTo>
                  <a:pt x="18896" y="0"/>
                </a:lnTo>
                <a:cubicBezTo>
                  <a:pt x="17994" y="3599"/>
                  <a:pt x="17771" y="7199"/>
                  <a:pt x="18220" y="10800"/>
                </a:cubicBezTo>
                <a:cubicBezTo>
                  <a:pt x="18670" y="14399"/>
                  <a:pt x="19800" y="18000"/>
                  <a:pt x="21600" y="21600"/>
                </a:cubicBezTo>
                <a:lnTo>
                  <a:pt x="0" y="21600"/>
                </a:lnTo>
                <a:cubicBezTo>
                  <a:pt x="1800" y="18000"/>
                  <a:pt x="2930" y="14399"/>
                  <a:pt x="3380" y="10800"/>
                </a:cubicBezTo>
                <a:cubicBezTo>
                  <a:pt x="3829" y="7199"/>
                  <a:pt x="3606" y="3599"/>
                  <a:pt x="2704" y="0"/>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09" name="Shape"/>
          <p:cNvSpPr/>
          <p:nvPr/>
        </p:nvSpPr>
        <p:spPr>
          <a:xfrm>
            <a:off x="6220372" y="2815321"/>
            <a:ext cx="468722" cy="486135"/>
          </a:xfrm>
          <a:custGeom>
            <a:avLst/>
            <a:gdLst/>
            <a:ahLst/>
            <a:cxnLst>
              <a:cxn ang="0">
                <a:pos x="wd2" y="hd2"/>
              </a:cxn>
              <a:cxn ang="5400000">
                <a:pos x="wd2" y="hd2"/>
              </a:cxn>
              <a:cxn ang="10800000">
                <a:pos x="wd2" y="hd2"/>
              </a:cxn>
              <a:cxn ang="16200000">
                <a:pos x="wd2" y="hd2"/>
              </a:cxn>
            </a:cxnLst>
            <a:rect l="0" t="0" r="r" b="b"/>
            <a:pathLst>
              <a:path w="20398" h="21108" extrusionOk="0">
                <a:moveTo>
                  <a:pt x="11350" y="0"/>
                </a:moveTo>
                <a:cubicBezTo>
                  <a:pt x="9776" y="0"/>
                  <a:pt x="8197" y="493"/>
                  <a:pt x="6995" y="1477"/>
                </a:cubicBezTo>
                <a:cubicBezTo>
                  <a:pt x="5482" y="2718"/>
                  <a:pt x="4933" y="4441"/>
                  <a:pt x="5327" y="6041"/>
                </a:cubicBezTo>
                <a:cubicBezTo>
                  <a:pt x="4039" y="6184"/>
                  <a:pt x="2792" y="6642"/>
                  <a:pt x="1802" y="7453"/>
                </a:cubicBezTo>
                <a:cubicBezTo>
                  <a:pt x="-601" y="9422"/>
                  <a:pt x="-601" y="12615"/>
                  <a:pt x="1802" y="14584"/>
                </a:cubicBezTo>
                <a:cubicBezTo>
                  <a:pt x="2614" y="15250"/>
                  <a:pt x="3602" y="15677"/>
                  <a:pt x="4640" y="15893"/>
                </a:cubicBezTo>
                <a:cubicBezTo>
                  <a:pt x="4585" y="17240"/>
                  <a:pt x="5170" y="18603"/>
                  <a:pt x="6424" y="19631"/>
                </a:cubicBezTo>
                <a:cubicBezTo>
                  <a:pt x="8827" y="21600"/>
                  <a:pt x="12722" y="21600"/>
                  <a:pt x="15125" y="19631"/>
                </a:cubicBezTo>
                <a:cubicBezTo>
                  <a:pt x="16482" y="18518"/>
                  <a:pt x="17050" y="17016"/>
                  <a:pt x="16874" y="15564"/>
                </a:cubicBezTo>
                <a:cubicBezTo>
                  <a:pt x="17495" y="15323"/>
                  <a:pt x="18083" y="15005"/>
                  <a:pt x="18596" y="14584"/>
                </a:cubicBezTo>
                <a:cubicBezTo>
                  <a:pt x="20999" y="12615"/>
                  <a:pt x="20999" y="9422"/>
                  <a:pt x="18596" y="7453"/>
                </a:cubicBezTo>
                <a:cubicBezTo>
                  <a:pt x="18166" y="7100"/>
                  <a:pt x="17677" y="6838"/>
                  <a:pt x="17168" y="6612"/>
                </a:cubicBezTo>
                <a:cubicBezTo>
                  <a:pt x="17868" y="4863"/>
                  <a:pt x="17393" y="2868"/>
                  <a:pt x="15696" y="1477"/>
                </a:cubicBezTo>
                <a:cubicBezTo>
                  <a:pt x="14495" y="493"/>
                  <a:pt x="12925" y="0"/>
                  <a:pt x="11350" y="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10" name="Shape"/>
          <p:cNvSpPr/>
          <p:nvPr/>
        </p:nvSpPr>
        <p:spPr>
          <a:xfrm>
            <a:off x="5352614" y="3132541"/>
            <a:ext cx="468722" cy="566148"/>
          </a:xfrm>
          <a:custGeom>
            <a:avLst/>
            <a:gdLst/>
            <a:ahLst/>
            <a:cxnLst>
              <a:cxn ang="0">
                <a:pos x="wd2" y="hd2"/>
              </a:cxn>
              <a:cxn ang="5400000">
                <a:pos x="wd2" y="hd2"/>
              </a:cxn>
              <a:cxn ang="10800000">
                <a:pos x="wd2" y="hd2"/>
              </a:cxn>
              <a:cxn ang="16200000">
                <a:pos x="wd2" y="hd2"/>
              </a:cxn>
            </a:cxnLst>
            <a:rect l="0" t="0" r="r" b="b"/>
            <a:pathLst>
              <a:path w="20399" h="21176" extrusionOk="0">
                <a:moveTo>
                  <a:pt x="14250" y="0"/>
                </a:moveTo>
                <a:cubicBezTo>
                  <a:pt x="12676" y="0"/>
                  <a:pt x="11097" y="424"/>
                  <a:pt x="9896" y="1273"/>
                </a:cubicBezTo>
                <a:cubicBezTo>
                  <a:pt x="9173" y="1783"/>
                  <a:pt x="8702" y="2394"/>
                  <a:pt x="8414" y="3037"/>
                </a:cubicBezTo>
                <a:cubicBezTo>
                  <a:pt x="7059" y="3136"/>
                  <a:pt x="5741" y="3532"/>
                  <a:pt x="4702" y="4265"/>
                </a:cubicBezTo>
                <a:cubicBezTo>
                  <a:pt x="3005" y="5463"/>
                  <a:pt x="2530" y="7182"/>
                  <a:pt x="3230" y="8688"/>
                </a:cubicBezTo>
                <a:cubicBezTo>
                  <a:pt x="2721" y="8883"/>
                  <a:pt x="2232" y="9109"/>
                  <a:pt x="1802" y="9413"/>
                </a:cubicBezTo>
                <a:cubicBezTo>
                  <a:pt x="-601" y="11110"/>
                  <a:pt x="-601" y="13860"/>
                  <a:pt x="1802" y="15556"/>
                </a:cubicBezTo>
                <a:cubicBezTo>
                  <a:pt x="2317" y="15920"/>
                  <a:pt x="2910" y="16193"/>
                  <a:pt x="3533" y="16400"/>
                </a:cubicBezTo>
                <a:cubicBezTo>
                  <a:pt x="3357" y="17651"/>
                  <a:pt x="3916" y="18945"/>
                  <a:pt x="5273" y="19903"/>
                </a:cubicBezTo>
                <a:cubicBezTo>
                  <a:pt x="7676" y="21600"/>
                  <a:pt x="11571" y="21600"/>
                  <a:pt x="13974" y="19903"/>
                </a:cubicBezTo>
                <a:cubicBezTo>
                  <a:pt x="16377" y="18207"/>
                  <a:pt x="16377" y="15457"/>
                  <a:pt x="13974" y="13760"/>
                </a:cubicBezTo>
                <a:cubicBezTo>
                  <a:pt x="13461" y="13398"/>
                  <a:pt x="12871" y="13130"/>
                  <a:pt x="12251" y="12922"/>
                </a:cubicBezTo>
                <a:cubicBezTo>
                  <a:pt x="12337" y="12321"/>
                  <a:pt x="12244" y="11712"/>
                  <a:pt x="11975" y="11133"/>
                </a:cubicBezTo>
                <a:cubicBezTo>
                  <a:pt x="12484" y="10938"/>
                  <a:pt x="12972" y="10712"/>
                  <a:pt x="13403" y="10409"/>
                </a:cubicBezTo>
                <a:cubicBezTo>
                  <a:pt x="14125" y="9898"/>
                  <a:pt x="14596" y="9288"/>
                  <a:pt x="14884" y="8644"/>
                </a:cubicBezTo>
                <a:cubicBezTo>
                  <a:pt x="16239" y="8545"/>
                  <a:pt x="17558" y="8149"/>
                  <a:pt x="18596" y="7416"/>
                </a:cubicBezTo>
                <a:cubicBezTo>
                  <a:pt x="20999" y="5719"/>
                  <a:pt x="20999" y="2969"/>
                  <a:pt x="18596" y="1273"/>
                </a:cubicBezTo>
                <a:cubicBezTo>
                  <a:pt x="17395" y="424"/>
                  <a:pt x="15825" y="0"/>
                  <a:pt x="14250" y="0"/>
                </a:cubicBezTo>
                <a:close/>
              </a:path>
            </a:pathLst>
          </a:custGeom>
          <a:solidFill>
            <a:srgbClr val="649BBD"/>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11" name="Shape"/>
          <p:cNvSpPr/>
          <p:nvPr/>
        </p:nvSpPr>
        <p:spPr>
          <a:xfrm>
            <a:off x="5616514" y="3540359"/>
            <a:ext cx="104848" cy="348620"/>
          </a:xfrm>
          <a:custGeom>
            <a:avLst/>
            <a:gdLst/>
            <a:ahLst/>
            <a:cxnLst>
              <a:cxn ang="0">
                <a:pos x="wd2" y="hd2"/>
              </a:cxn>
              <a:cxn ang="5400000">
                <a:pos x="wd2" y="hd2"/>
              </a:cxn>
              <a:cxn ang="10800000">
                <a:pos x="wd2" y="hd2"/>
              </a:cxn>
              <a:cxn ang="16200000">
                <a:pos x="wd2" y="hd2"/>
              </a:cxn>
            </a:cxnLst>
            <a:rect l="0" t="0" r="r" b="b"/>
            <a:pathLst>
              <a:path w="21600" h="21600" extrusionOk="0">
                <a:moveTo>
                  <a:pt x="2704" y="0"/>
                </a:moveTo>
                <a:lnTo>
                  <a:pt x="18896" y="0"/>
                </a:lnTo>
                <a:cubicBezTo>
                  <a:pt x="17994" y="3599"/>
                  <a:pt x="17771" y="7199"/>
                  <a:pt x="18220" y="10800"/>
                </a:cubicBezTo>
                <a:cubicBezTo>
                  <a:pt x="18670" y="14399"/>
                  <a:pt x="19800" y="18000"/>
                  <a:pt x="21600" y="21600"/>
                </a:cubicBezTo>
                <a:lnTo>
                  <a:pt x="0" y="21600"/>
                </a:lnTo>
                <a:cubicBezTo>
                  <a:pt x="1800" y="18000"/>
                  <a:pt x="2930" y="14399"/>
                  <a:pt x="3380" y="10800"/>
                </a:cubicBezTo>
                <a:cubicBezTo>
                  <a:pt x="3829" y="7199"/>
                  <a:pt x="3606" y="3599"/>
                  <a:pt x="2704" y="0"/>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12" name="Shape"/>
          <p:cNvSpPr/>
          <p:nvPr/>
        </p:nvSpPr>
        <p:spPr>
          <a:xfrm>
            <a:off x="5538598" y="3212555"/>
            <a:ext cx="468722" cy="486135"/>
          </a:xfrm>
          <a:custGeom>
            <a:avLst/>
            <a:gdLst/>
            <a:ahLst/>
            <a:cxnLst>
              <a:cxn ang="0">
                <a:pos x="wd2" y="hd2"/>
              </a:cxn>
              <a:cxn ang="5400000">
                <a:pos x="wd2" y="hd2"/>
              </a:cxn>
              <a:cxn ang="10800000">
                <a:pos x="wd2" y="hd2"/>
              </a:cxn>
              <a:cxn ang="16200000">
                <a:pos x="wd2" y="hd2"/>
              </a:cxn>
            </a:cxnLst>
            <a:rect l="0" t="0" r="r" b="b"/>
            <a:pathLst>
              <a:path w="20399" h="21108" extrusionOk="0">
                <a:moveTo>
                  <a:pt x="11350" y="0"/>
                </a:moveTo>
                <a:cubicBezTo>
                  <a:pt x="9776" y="0"/>
                  <a:pt x="8197" y="493"/>
                  <a:pt x="6995" y="1477"/>
                </a:cubicBezTo>
                <a:cubicBezTo>
                  <a:pt x="5482" y="2718"/>
                  <a:pt x="4933" y="4441"/>
                  <a:pt x="5327" y="6041"/>
                </a:cubicBezTo>
                <a:cubicBezTo>
                  <a:pt x="4039" y="6184"/>
                  <a:pt x="2792" y="6642"/>
                  <a:pt x="1802" y="7453"/>
                </a:cubicBezTo>
                <a:cubicBezTo>
                  <a:pt x="-601" y="9422"/>
                  <a:pt x="-601" y="12615"/>
                  <a:pt x="1802" y="14584"/>
                </a:cubicBezTo>
                <a:cubicBezTo>
                  <a:pt x="2614" y="15250"/>
                  <a:pt x="3602" y="15677"/>
                  <a:pt x="4640" y="15893"/>
                </a:cubicBezTo>
                <a:cubicBezTo>
                  <a:pt x="4585" y="17240"/>
                  <a:pt x="5170" y="18603"/>
                  <a:pt x="6424" y="19631"/>
                </a:cubicBezTo>
                <a:cubicBezTo>
                  <a:pt x="8827" y="21600"/>
                  <a:pt x="12722" y="21600"/>
                  <a:pt x="15125" y="19631"/>
                </a:cubicBezTo>
                <a:cubicBezTo>
                  <a:pt x="16482" y="18518"/>
                  <a:pt x="17050" y="17016"/>
                  <a:pt x="16874" y="15564"/>
                </a:cubicBezTo>
                <a:cubicBezTo>
                  <a:pt x="17495" y="15323"/>
                  <a:pt x="18083" y="15005"/>
                  <a:pt x="18596" y="14584"/>
                </a:cubicBezTo>
                <a:cubicBezTo>
                  <a:pt x="20999" y="12615"/>
                  <a:pt x="20999" y="9422"/>
                  <a:pt x="18596" y="7453"/>
                </a:cubicBezTo>
                <a:cubicBezTo>
                  <a:pt x="18166" y="7100"/>
                  <a:pt x="17677" y="6838"/>
                  <a:pt x="17168" y="6612"/>
                </a:cubicBezTo>
                <a:cubicBezTo>
                  <a:pt x="17868" y="4863"/>
                  <a:pt x="17393" y="2868"/>
                  <a:pt x="15696" y="1477"/>
                </a:cubicBezTo>
                <a:cubicBezTo>
                  <a:pt x="14495" y="493"/>
                  <a:pt x="12925" y="0"/>
                  <a:pt x="11350" y="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716" name="Group"/>
          <p:cNvGrpSpPr/>
          <p:nvPr/>
        </p:nvGrpSpPr>
        <p:grpSpPr>
          <a:xfrm>
            <a:off x="4656077" y="3485145"/>
            <a:ext cx="654706" cy="756438"/>
            <a:chOff x="0" y="0"/>
            <a:chExt cx="654704" cy="756436"/>
          </a:xfrm>
        </p:grpSpPr>
        <p:sp>
          <p:nvSpPr>
            <p:cNvPr id="1713" name="Shape"/>
            <p:cNvSpPr/>
            <p:nvPr/>
          </p:nvSpPr>
          <p:spPr>
            <a:xfrm>
              <a:off x="0" y="0"/>
              <a:ext cx="468721" cy="566149"/>
            </a:xfrm>
            <a:custGeom>
              <a:avLst/>
              <a:gdLst/>
              <a:ahLst/>
              <a:cxnLst>
                <a:cxn ang="0">
                  <a:pos x="wd2" y="hd2"/>
                </a:cxn>
                <a:cxn ang="5400000">
                  <a:pos x="wd2" y="hd2"/>
                </a:cxn>
                <a:cxn ang="10800000">
                  <a:pos x="wd2" y="hd2"/>
                </a:cxn>
                <a:cxn ang="16200000">
                  <a:pos x="wd2" y="hd2"/>
                </a:cxn>
              </a:cxnLst>
              <a:rect l="0" t="0" r="r" b="b"/>
              <a:pathLst>
                <a:path w="20398" h="21176" extrusionOk="0">
                  <a:moveTo>
                    <a:pt x="14250" y="0"/>
                  </a:moveTo>
                  <a:cubicBezTo>
                    <a:pt x="12676" y="0"/>
                    <a:pt x="11097" y="424"/>
                    <a:pt x="9896" y="1273"/>
                  </a:cubicBezTo>
                  <a:cubicBezTo>
                    <a:pt x="9173" y="1783"/>
                    <a:pt x="8702" y="2394"/>
                    <a:pt x="8414" y="3037"/>
                  </a:cubicBezTo>
                  <a:cubicBezTo>
                    <a:pt x="7059" y="3136"/>
                    <a:pt x="5741" y="3532"/>
                    <a:pt x="4702" y="4265"/>
                  </a:cubicBezTo>
                  <a:cubicBezTo>
                    <a:pt x="3005" y="5463"/>
                    <a:pt x="2530" y="7182"/>
                    <a:pt x="3230" y="8688"/>
                  </a:cubicBezTo>
                  <a:cubicBezTo>
                    <a:pt x="2721" y="8883"/>
                    <a:pt x="2232" y="9109"/>
                    <a:pt x="1802" y="9413"/>
                  </a:cubicBezTo>
                  <a:cubicBezTo>
                    <a:pt x="-601" y="11110"/>
                    <a:pt x="-601" y="13860"/>
                    <a:pt x="1802" y="15556"/>
                  </a:cubicBezTo>
                  <a:cubicBezTo>
                    <a:pt x="2317" y="15920"/>
                    <a:pt x="2910" y="16193"/>
                    <a:pt x="3533" y="16400"/>
                  </a:cubicBezTo>
                  <a:cubicBezTo>
                    <a:pt x="3357" y="17651"/>
                    <a:pt x="3916" y="18945"/>
                    <a:pt x="5273" y="19903"/>
                  </a:cubicBezTo>
                  <a:cubicBezTo>
                    <a:pt x="7676" y="21600"/>
                    <a:pt x="11571" y="21600"/>
                    <a:pt x="13974" y="19903"/>
                  </a:cubicBezTo>
                  <a:cubicBezTo>
                    <a:pt x="16377" y="18207"/>
                    <a:pt x="16377" y="15457"/>
                    <a:pt x="13974" y="13760"/>
                  </a:cubicBezTo>
                  <a:cubicBezTo>
                    <a:pt x="13461" y="13398"/>
                    <a:pt x="12871" y="13130"/>
                    <a:pt x="12251" y="12922"/>
                  </a:cubicBezTo>
                  <a:cubicBezTo>
                    <a:pt x="12337" y="12321"/>
                    <a:pt x="12244" y="11712"/>
                    <a:pt x="11975" y="11133"/>
                  </a:cubicBezTo>
                  <a:cubicBezTo>
                    <a:pt x="12484" y="10938"/>
                    <a:pt x="12972" y="10712"/>
                    <a:pt x="13403" y="10409"/>
                  </a:cubicBezTo>
                  <a:cubicBezTo>
                    <a:pt x="14125" y="9898"/>
                    <a:pt x="14596" y="9288"/>
                    <a:pt x="14884" y="8644"/>
                  </a:cubicBezTo>
                  <a:cubicBezTo>
                    <a:pt x="16239" y="8545"/>
                    <a:pt x="17558" y="8149"/>
                    <a:pt x="18596" y="7416"/>
                  </a:cubicBezTo>
                  <a:cubicBezTo>
                    <a:pt x="20999" y="5719"/>
                    <a:pt x="20999" y="2969"/>
                    <a:pt x="18596" y="1273"/>
                  </a:cubicBezTo>
                  <a:cubicBezTo>
                    <a:pt x="17395" y="424"/>
                    <a:pt x="15825" y="0"/>
                    <a:pt x="14250" y="0"/>
                  </a:cubicBezTo>
                  <a:close/>
                </a:path>
              </a:pathLst>
            </a:custGeom>
            <a:solidFill>
              <a:srgbClr val="649BBD"/>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14" name="Shape"/>
            <p:cNvSpPr/>
            <p:nvPr/>
          </p:nvSpPr>
          <p:spPr>
            <a:xfrm>
              <a:off x="263898" y="407818"/>
              <a:ext cx="104849" cy="348619"/>
            </a:xfrm>
            <a:custGeom>
              <a:avLst/>
              <a:gdLst/>
              <a:ahLst/>
              <a:cxnLst>
                <a:cxn ang="0">
                  <a:pos x="wd2" y="hd2"/>
                </a:cxn>
                <a:cxn ang="5400000">
                  <a:pos x="wd2" y="hd2"/>
                </a:cxn>
                <a:cxn ang="10800000">
                  <a:pos x="wd2" y="hd2"/>
                </a:cxn>
                <a:cxn ang="16200000">
                  <a:pos x="wd2" y="hd2"/>
                </a:cxn>
              </a:cxnLst>
              <a:rect l="0" t="0" r="r" b="b"/>
              <a:pathLst>
                <a:path w="21600" h="21600" extrusionOk="0">
                  <a:moveTo>
                    <a:pt x="2704" y="0"/>
                  </a:moveTo>
                  <a:lnTo>
                    <a:pt x="18896" y="0"/>
                  </a:lnTo>
                  <a:cubicBezTo>
                    <a:pt x="17994" y="3599"/>
                    <a:pt x="17771" y="7199"/>
                    <a:pt x="18220" y="10800"/>
                  </a:cubicBezTo>
                  <a:cubicBezTo>
                    <a:pt x="18670" y="14399"/>
                    <a:pt x="19800" y="18000"/>
                    <a:pt x="21600" y="21600"/>
                  </a:cubicBezTo>
                  <a:lnTo>
                    <a:pt x="0" y="21600"/>
                  </a:lnTo>
                  <a:cubicBezTo>
                    <a:pt x="1800" y="18000"/>
                    <a:pt x="2930" y="14399"/>
                    <a:pt x="3380" y="10800"/>
                  </a:cubicBezTo>
                  <a:cubicBezTo>
                    <a:pt x="3829" y="7199"/>
                    <a:pt x="3606" y="3599"/>
                    <a:pt x="2704" y="0"/>
                  </a:cubicBezTo>
                  <a:close/>
                </a:path>
              </a:pathLst>
            </a:custGeom>
            <a:solidFill>
              <a:srgbClr val="999999"/>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15" name="Shape"/>
            <p:cNvSpPr/>
            <p:nvPr/>
          </p:nvSpPr>
          <p:spPr>
            <a:xfrm>
              <a:off x="185983" y="80013"/>
              <a:ext cx="468722" cy="486136"/>
            </a:xfrm>
            <a:custGeom>
              <a:avLst/>
              <a:gdLst/>
              <a:ahLst/>
              <a:cxnLst>
                <a:cxn ang="0">
                  <a:pos x="wd2" y="hd2"/>
                </a:cxn>
                <a:cxn ang="5400000">
                  <a:pos x="wd2" y="hd2"/>
                </a:cxn>
                <a:cxn ang="10800000">
                  <a:pos x="wd2" y="hd2"/>
                </a:cxn>
                <a:cxn ang="16200000">
                  <a:pos x="wd2" y="hd2"/>
                </a:cxn>
              </a:cxnLst>
              <a:rect l="0" t="0" r="r" b="b"/>
              <a:pathLst>
                <a:path w="20398" h="21108" extrusionOk="0">
                  <a:moveTo>
                    <a:pt x="11350" y="0"/>
                  </a:moveTo>
                  <a:cubicBezTo>
                    <a:pt x="9776" y="0"/>
                    <a:pt x="8197" y="493"/>
                    <a:pt x="6995" y="1477"/>
                  </a:cubicBezTo>
                  <a:cubicBezTo>
                    <a:pt x="5482" y="2718"/>
                    <a:pt x="4933" y="4441"/>
                    <a:pt x="5327" y="6041"/>
                  </a:cubicBezTo>
                  <a:cubicBezTo>
                    <a:pt x="4039" y="6184"/>
                    <a:pt x="2792" y="6642"/>
                    <a:pt x="1802" y="7453"/>
                  </a:cubicBezTo>
                  <a:cubicBezTo>
                    <a:pt x="-601" y="9422"/>
                    <a:pt x="-601" y="12615"/>
                    <a:pt x="1802" y="14584"/>
                  </a:cubicBezTo>
                  <a:cubicBezTo>
                    <a:pt x="2614" y="15250"/>
                    <a:pt x="3602" y="15677"/>
                    <a:pt x="4640" y="15893"/>
                  </a:cubicBezTo>
                  <a:cubicBezTo>
                    <a:pt x="4585" y="17240"/>
                    <a:pt x="5170" y="18603"/>
                    <a:pt x="6424" y="19631"/>
                  </a:cubicBezTo>
                  <a:cubicBezTo>
                    <a:pt x="8827" y="21600"/>
                    <a:pt x="12722" y="21600"/>
                    <a:pt x="15125" y="19631"/>
                  </a:cubicBezTo>
                  <a:cubicBezTo>
                    <a:pt x="16482" y="18518"/>
                    <a:pt x="17050" y="17016"/>
                    <a:pt x="16874" y="15564"/>
                  </a:cubicBezTo>
                  <a:cubicBezTo>
                    <a:pt x="17495" y="15323"/>
                    <a:pt x="18083" y="15005"/>
                    <a:pt x="18596" y="14584"/>
                  </a:cubicBezTo>
                  <a:cubicBezTo>
                    <a:pt x="20999" y="12615"/>
                    <a:pt x="20999" y="9422"/>
                    <a:pt x="18596" y="7453"/>
                  </a:cubicBezTo>
                  <a:cubicBezTo>
                    <a:pt x="18166" y="7100"/>
                    <a:pt x="17677" y="6838"/>
                    <a:pt x="17168" y="6612"/>
                  </a:cubicBezTo>
                  <a:cubicBezTo>
                    <a:pt x="17868" y="4863"/>
                    <a:pt x="17393" y="2868"/>
                    <a:pt x="15696" y="1477"/>
                  </a:cubicBezTo>
                  <a:cubicBezTo>
                    <a:pt x="14495" y="493"/>
                    <a:pt x="12925" y="0"/>
                    <a:pt x="11350" y="0"/>
                  </a:cubicBezTo>
                  <a:close/>
                </a:path>
              </a:pathLst>
            </a:custGeom>
            <a:solidFill>
              <a:srgbClr val="72B1D7"/>
            </a:solidFill>
            <a:ln w="12700" cap="flat">
              <a:noFill/>
              <a:miter lim="400000"/>
            </a:ln>
            <a:effectLst>
              <a:outerShdw blurRad="63500" dist="25400" dir="5400000" rotWithShape="0">
                <a:srgbClr val="000000">
                  <a:alpha val="50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717" name="Shape"/>
          <p:cNvSpPr/>
          <p:nvPr/>
        </p:nvSpPr>
        <p:spPr>
          <a:xfrm>
            <a:off x="7228681" y="2858754"/>
            <a:ext cx="65403" cy="173924"/>
          </a:xfrm>
          <a:custGeom>
            <a:avLst/>
            <a:gdLst/>
            <a:ahLst/>
            <a:cxnLst>
              <a:cxn ang="0">
                <a:pos x="wd2" y="hd2"/>
              </a:cxn>
              <a:cxn ang="5400000">
                <a:pos x="wd2" y="hd2"/>
              </a:cxn>
              <a:cxn ang="10800000">
                <a:pos x="wd2" y="hd2"/>
              </a:cxn>
              <a:cxn ang="16200000">
                <a:pos x="wd2" y="hd2"/>
              </a:cxn>
            </a:cxnLst>
            <a:rect l="0" t="0" r="r" b="b"/>
            <a:pathLst>
              <a:path w="21600" h="21600" extrusionOk="0">
                <a:moveTo>
                  <a:pt x="2162" y="0"/>
                </a:moveTo>
                <a:lnTo>
                  <a:pt x="19438" y="0"/>
                </a:lnTo>
                <a:cubicBezTo>
                  <a:pt x="19436" y="3604"/>
                  <a:pt x="19618" y="7201"/>
                  <a:pt x="19978" y="10800"/>
                </a:cubicBezTo>
                <a:cubicBezTo>
                  <a:pt x="20338" y="14391"/>
                  <a:pt x="20884" y="17988"/>
                  <a:pt x="21600" y="21600"/>
                </a:cubicBezTo>
                <a:lnTo>
                  <a:pt x="0" y="21600"/>
                </a:lnTo>
                <a:cubicBezTo>
                  <a:pt x="716" y="17988"/>
                  <a:pt x="1262" y="14391"/>
                  <a:pt x="1622" y="10800"/>
                </a:cubicBezTo>
                <a:cubicBezTo>
                  <a:pt x="1982" y="7201"/>
                  <a:pt x="2164" y="3604"/>
                  <a:pt x="2162" y="0"/>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18" name="Shape"/>
          <p:cNvSpPr/>
          <p:nvPr/>
        </p:nvSpPr>
        <p:spPr>
          <a:xfrm>
            <a:off x="6927475" y="2346917"/>
            <a:ext cx="654717" cy="6038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400" y="7696"/>
                </a:lnTo>
                <a:lnTo>
                  <a:pt x="7155" y="7696"/>
                </a:lnTo>
                <a:lnTo>
                  <a:pt x="2690" y="14059"/>
                </a:lnTo>
                <a:lnTo>
                  <a:pt x="4452" y="14059"/>
                </a:lnTo>
                <a:lnTo>
                  <a:pt x="0" y="20405"/>
                </a:lnTo>
                <a:lnTo>
                  <a:pt x="9189" y="21600"/>
                </a:lnTo>
                <a:lnTo>
                  <a:pt x="21600" y="20405"/>
                </a:lnTo>
                <a:lnTo>
                  <a:pt x="17148" y="14059"/>
                </a:lnTo>
                <a:lnTo>
                  <a:pt x="18913" y="14059"/>
                </a:lnTo>
                <a:lnTo>
                  <a:pt x="14448" y="7696"/>
                </a:lnTo>
                <a:lnTo>
                  <a:pt x="16200" y="7696"/>
                </a:lnTo>
                <a:lnTo>
                  <a:pt x="10800" y="0"/>
                </a:ln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19" name="Shape"/>
          <p:cNvSpPr/>
          <p:nvPr/>
        </p:nvSpPr>
        <p:spPr>
          <a:xfrm>
            <a:off x="6927475" y="2346917"/>
            <a:ext cx="368689" cy="603854"/>
          </a:xfrm>
          <a:custGeom>
            <a:avLst/>
            <a:gdLst/>
            <a:ahLst/>
            <a:cxnLst>
              <a:cxn ang="0">
                <a:pos x="wd2" y="hd2"/>
              </a:cxn>
              <a:cxn ang="5400000">
                <a:pos x="wd2" y="hd2"/>
              </a:cxn>
              <a:cxn ang="10800000">
                <a:pos x="wd2" y="hd2"/>
              </a:cxn>
              <a:cxn ang="16200000">
                <a:pos x="wd2" y="hd2"/>
              </a:cxn>
            </a:cxnLst>
            <a:rect l="0" t="0" r="r" b="b"/>
            <a:pathLst>
              <a:path w="21600" h="21600" extrusionOk="0">
                <a:moveTo>
                  <a:pt x="19161" y="0"/>
                </a:moveTo>
                <a:lnTo>
                  <a:pt x="9589" y="7681"/>
                </a:lnTo>
                <a:lnTo>
                  <a:pt x="12706" y="7681"/>
                </a:lnTo>
                <a:lnTo>
                  <a:pt x="4777" y="14044"/>
                </a:lnTo>
                <a:lnTo>
                  <a:pt x="7905" y="14044"/>
                </a:lnTo>
                <a:lnTo>
                  <a:pt x="0" y="20390"/>
                </a:lnTo>
                <a:lnTo>
                  <a:pt x="16525" y="21600"/>
                </a:lnTo>
                <a:lnTo>
                  <a:pt x="15811" y="14554"/>
                </a:lnTo>
                <a:lnTo>
                  <a:pt x="20425" y="15061"/>
                </a:lnTo>
                <a:lnTo>
                  <a:pt x="17231" y="8038"/>
                </a:lnTo>
                <a:lnTo>
                  <a:pt x="21600" y="8682"/>
                </a:lnTo>
                <a:lnTo>
                  <a:pt x="19161" y="0"/>
                </a:lnTo>
                <a:close/>
              </a:path>
            </a:pathLst>
          </a:custGeom>
          <a:solidFill>
            <a:srgbClr val="649BBD"/>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20" name="Shape"/>
          <p:cNvSpPr/>
          <p:nvPr/>
        </p:nvSpPr>
        <p:spPr>
          <a:xfrm>
            <a:off x="7945732" y="2807743"/>
            <a:ext cx="65403" cy="173924"/>
          </a:xfrm>
          <a:custGeom>
            <a:avLst/>
            <a:gdLst/>
            <a:ahLst/>
            <a:cxnLst>
              <a:cxn ang="0">
                <a:pos x="wd2" y="hd2"/>
              </a:cxn>
              <a:cxn ang="5400000">
                <a:pos x="wd2" y="hd2"/>
              </a:cxn>
              <a:cxn ang="10800000">
                <a:pos x="wd2" y="hd2"/>
              </a:cxn>
              <a:cxn ang="16200000">
                <a:pos x="wd2" y="hd2"/>
              </a:cxn>
            </a:cxnLst>
            <a:rect l="0" t="0" r="r" b="b"/>
            <a:pathLst>
              <a:path w="21600" h="21600" extrusionOk="0">
                <a:moveTo>
                  <a:pt x="2162" y="0"/>
                </a:moveTo>
                <a:lnTo>
                  <a:pt x="19438" y="0"/>
                </a:lnTo>
                <a:cubicBezTo>
                  <a:pt x="19436" y="3604"/>
                  <a:pt x="19618" y="7201"/>
                  <a:pt x="19978" y="10800"/>
                </a:cubicBezTo>
                <a:cubicBezTo>
                  <a:pt x="20338" y="14391"/>
                  <a:pt x="20884" y="17988"/>
                  <a:pt x="21600" y="21600"/>
                </a:cubicBezTo>
                <a:lnTo>
                  <a:pt x="0" y="21600"/>
                </a:lnTo>
                <a:cubicBezTo>
                  <a:pt x="716" y="17988"/>
                  <a:pt x="1262" y="14391"/>
                  <a:pt x="1622" y="10800"/>
                </a:cubicBezTo>
                <a:cubicBezTo>
                  <a:pt x="1982" y="7201"/>
                  <a:pt x="2164" y="3604"/>
                  <a:pt x="2162" y="0"/>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21" name="Shape"/>
          <p:cNvSpPr/>
          <p:nvPr/>
        </p:nvSpPr>
        <p:spPr>
          <a:xfrm>
            <a:off x="7644528" y="2295906"/>
            <a:ext cx="654717" cy="6038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400" y="7696"/>
                </a:lnTo>
                <a:lnTo>
                  <a:pt x="7155" y="7696"/>
                </a:lnTo>
                <a:lnTo>
                  <a:pt x="2690" y="14059"/>
                </a:lnTo>
                <a:lnTo>
                  <a:pt x="4452" y="14059"/>
                </a:lnTo>
                <a:lnTo>
                  <a:pt x="0" y="20405"/>
                </a:lnTo>
                <a:lnTo>
                  <a:pt x="9189" y="21600"/>
                </a:lnTo>
                <a:lnTo>
                  <a:pt x="21600" y="20405"/>
                </a:lnTo>
                <a:lnTo>
                  <a:pt x="17148" y="14059"/>
                </a:lnTo>
                <a:lnTo>
                  <a:pt x="18913" y="14059"/>
                </a:lnTo>
                <a:lnTo>
                  <a:pt x="14448" y="7696"/>
                </a:lnTo>
                <a:lnTo>
                  <a:pt x="16200" y="7696"/>
                </a:lnTo>
                <a:lnTo>
                  <a:pt x="10800" y="0"/>
                </a:ln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22" name="Shape"/>
          <p:cNvSpPr/>
          <p:nvPr/>
        </p:nvSpPr>
        <p:spPr>
          <a:xfrm>
            <a:off x="7644528" y="2295906"/>
            <a:ext cx="368689" cy="603854"/>
          </a:xfrm>
          <a:custGeom>
            <a:avLst/>
            <a:gdLst/>
            <a:ahLst/>
            <a:cxnLst>
              <a:cxn ang="0">
                <a:pos x="wd2" y="hd2"/>
              </a:cxn>
              <a:cxn ang="5400000">
                <a:pos x="wd2" y="hd2"/>
              </a:cxn>
              <a:cxn ang="10800000">
                <a:pos x="wd2" y="hd2"/>
              </a:cxn>
              <a:cxn ang="16200000">
                <a:pos x="wd2" y="hd2"/>
              </a:cxn>
            </a:cxnLst>
            <a:rect l="0" t="0" r="r" b="b"/>
            <a:pathLst>
              <a:path w="21600" h="21600" extrusionOk="0">
                <a:moveTo>
                  <a:pt x="19161" y="0"/>
                </a:moveTo>
                <a:lnTo>
                  <a:pt x="9589" y="7681"/>
                </a:lnTo>
                <a:lnTo>
                  <a:pt x="12706" y="7681"/>
                </a:lnTo>
                <a:lnTo>
                  <a:pt x="4777" y="14044"/>
                </a:lnTo>
                <a:lnTo>
                  <a:pt x="7905" y="14044"/>
                </a:lnTo>
                <a:lnTo>
                  <a:pt x="0" y="20390"/>
                </a:lnTo>
                <a:lnTo>
                  <a:pt x="16525" y="21600"/>
                </a:lnTo>
                <a:lnTo>
                  <a:pt x="15811" y="14554"/>
                </a:lnTo>
                <a:lnTo>
                  <a:pt x="20425" y="15061"/>
                </a:lnTo>
                <a:lnTo>
                  <a:pt x="17231" y="8038"/>
                </a:lnTo>
                <a:lnTo>
                  <a:pt x="21600" y="8682"/>
                </a:lnTo>
                <a:lnTo>
                  <a:pt x="19161" y="0"/>
                </a:lnTo>
                <a:close/>
              </a:path>
            </a:pathLst>
          </a:custGeom>
          <a:solidFill>
            <a:srgbClr val="649BBD"/>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23" name="Shape"/>
          <p:cNvSpPr/>
          <p:nvPr/>
        </p:nvSpPr>
        <p:spPr>
          <a:xfrm>
            <a:off x="8662785" y="2990150"/>
            <a:ext cx="65403" cy="173924"/>
          </a:xfrm>
          <a:custGeom>
            <a:avLst/>
            <a:gdLst/>
            <a:ahLst/>
            <a:cxnLst>
              <a:cxn ang="0">
                <a:pos x="wd2" y="hd2"/>
              </a:cxn>
              <a:cxn ang="5400000">
                <a:pos x="wd2" y="hd2"/>
              </a:cxn>
              <a:cxn ang="10800000">
                <a:pos x="wd2" y="hd2"/>
              </a:cxn>
              <a:cxn ang="16200000">
                <a:pos x="wd2" y="hd2"/>
              </a:cxn>
            </a:cxnLst>
            <a:rect l="0" t="0" r="r" b="b"/>
            <a:pathLst>
              <a:path w="21600" h="21600" extrusionOk="0">
                <a:moveTo>
                  <a:pt x="2162" y="0"/>
                </a:moveTo>
                <a:lnTo>
                  <a:pt x="19438" y="0"/>
                </a:lnTo>
                <a:cubicBezTo>
                  <a:pt x="19436" y="3604"/>
                  <a:pt x="19618" y="7201"/>
                  <a:pt x="19978" y="10800"/>
                </a:cubicBezTo>
                <a:cubicBezTo>
                  <a:pt x="20338" y="14391"/>
                  <a:pt x="20884" y="17988"/>
                  <a:pt x="21600" y="21600"/>
                </a:cubicBezTo>
                <a:lnTo>
                  <a:pt x="0" y="21600"/>
                </a:lnTo>
                <a:cubicBezTo>
                  <a:pt x="716" y="17988"/>
                  <a:pt x="1262" y="14391"/>
                  <a:pt x="1622" y="10800"/>
                </a:cubicBezTo>
                <a:cubicBezTo>
                  <a:pt x="1982" y="7201"/>
                  <a:pt x="2164" y="3604"/>
                  <a:pt x="2162" y="0"/>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24" name="Shape"/>
          <p:cNvSpPr/>
          <p:nvPr/>
        </p:nvSpPr>
        <p:spPr>
          <a:xfrm>
            <a:off x="8361581" y="2478314"/>
            <a:ext cx="654717" cy="6038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400" y="7696"/>
                </a:lnTo>
                <a:lnTo>
                  <a:pt x="7155" y="7696"/>
                </a:lnTo>
                <a:lnTo>
                  <a:pt x="2690" y="14059"/>
                </a:lnTo>
                <a:lnTo>
                  <a:pt x="4452" y="14059"/>
                </a:lnTo>
                <a:lnTo>
                  <a:pt x="0" y="20405"/>
                </a:lnTo>
                <a:lnTo>
                  <a:pt x="9189" y="21600"/>
                </a:lnTo>
                <a:lnTo>
                  <a:pt x="21600" y="20405"/>
                </a:lnTo>
                <a:lnTo>
                  <a:pt x="17148" y="14059"/>
                </a:lnTo>
                <a:lnTo>
                  <a:pt x="18913" y="14059"/>
                </a:lnTo>
                <a:lnTo>
                  <a:pt x="14448" y="7696"/>
                </a:lnTo>
                <a:lnTo>
                  <a:pt x="16200" y="7696"/>
                </a:lnTo>
                <a:lnTo>
                  <a:pt x="10800" y="0"/>
                </a:lnTo>
                <a:close/>
              </a:path>
            </a:pathLst>
          </a:custGeom>
          <a:solidFill>
            <a:srgbClr val="72B1D7"/>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25" name="Shape"/>
          <p:cNvSpPr/>
          <p:nvPr/>
        </p:nvSpPr>
        <p:spPr>
          <a:xfrm>
            <a:off x="8361581" y="2478314"/>
            <a:ext cx="368688" cy="603853"/>
          </a:xfrm>
          <a:custGeom>
            <a:avLst/>
            <a:gdLst/>
            <a:ahLst/>
            <a:cxnLst>
              <a:cxn ang="0">
                <a:pos x="wd2" y="hd2"/>
              </a:cxn>
              <a:cxn ang="5400000">
                <a:pos x="wd2" y="hd2"/>
              </a:cxn>
              <a:cxn ang="10800000">
                <a:pos x="wd2" y="hd2"/>
              </a:cxn>
              <a:cxn ang="16200000">
                <a:pos x="wd2" y="hd2"/>
              </a:cxn>
            </a:cxnLst>
            <a:rect l="0" t="0" r="r" b="b"/>
            <a:pathLst>
              <a:path w="21600" h="21600" extrusionOk="0">
                <a:moveTo>
                  <a:pt x="19161" y="0"/>
                </a:moveTo>
                <a:lnTo>
                  <a:pt x="9589" y="7681"/>
                </a:lnTo>
                <a:lnTo>
                  <a:pt x="12706" y="7681"/>
                </a:lnTo>
                <a:lnTo>
                  <a:pt x="4777" y="14044"/>
                </a:lnTo>
                <a:lnTo>
                  <a:pt x="7905" y="14044"/>
                </a:lnTo>
                <a:lnTo>
                  <a:pt x="0" y="20390"/>
                </a:lnTo>
                <a:lnTo>
                  <a:pt x="16525" y="21600"/>
                </a:lnTo>
                <a:lnTo>
                  <a:pt x="15811" y="14554"/>
                </a:lnTo>
                <a:lnTo>
                  <a:pt x="20425" y="15061"/>
                </a:lnTo>
                <a:lnTo>
                  <a:pt x="17231" y="8038"/>
                </a:lnTo>
                <a:lnTo>
                  <a:pt x="21600" y="8682"/>
                </a:lnTo>
                <a:lnTo>
                  <a:pt x="19161" y="0"/>
                </a:lnTo>
                <a:close/>
              </a:path>
            </a:pathLst>
          </a:custGeom>
          <a:solidFill>
            <a:srgbClr val="649BBD"/>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584200">
              <a:defRPr sz="2000" cap="all" spc="199">
                <a:solidFill>
                  <a:srgbClr val="53585F"/>
                </a:solidFill>
                <a:latin typeface="Avenir Next Medium"/>
                <a:ea typeface="Avenir Next Medium"/>
                <a:cs typeface="Avenir Next Medium"/>
                <a:sym typeface="Avenir Next Medium"/>
              </a:defRPr>
            </a:pPr>
            <a:endParaRPr/>
          </a:p>
        </p:txBody>
      </p:sp>
      <p:sp>
        <p:nvSpPr>
          <p:cNvPr id="1726" name="Rectangle"/>
          <p:cNvSpPr/>
          <p:nvPr/>
        </p:nvSpPr>
        <p:spPr>
          <a:xfrm>
            <a:off x="-8286" y="610643"/>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727" name="Rounded Rectangle"/>
          <p:cNvSpPr/>
          <p:nvPr/>
        </p:nvSpPr>
        <p:spPr>
          <a:xfrm rot="18900000">
            <a:off x="577995" y="795507"/>
            <a:ext cx="675889" cy="675890"/>
          </a:xfrm>
          <a:prstGeom prst="roundRect">
            <a:avLst>
              <a:gd name="adj" fmla="val 15000"/>
            </a:avLst>
          </a:prstGeom>
          <a:solidFill>
            <a:srgbClr val="3484C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28" name="sustainability"/>
          <p:cNvSpPr txBox="1"/>
          <p:nvPr/>
        </p:nvSpPr>
        <p:spPr>
          <a:xfrm>
            <a:off x="436590" y="1069952"/>
            <a:ext cx="958698"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700" b="1" cap="all">
                <a:solidFill>
                  <a:srgbClr val="FFFFFF"/>
                </a:solidFill>
                <a:latin typeface="Helvetica Neue"/>
                <a:ea typeface="Helvetica Neue"/>
                <a:cs typeface="Helvetica Neue"/>
                <a:sym typeface="Helvetica Neue"/>
              </a:defRPr>
            </a:lvl1pPr>
          </a:lstStyle>
          <a:p>
            <a:r>
              <a:t>sustainability</a:t>
            </a:r>
          </a:p>
        </p:txBody>
      </p:sp>
      <p:sp>
        <p:nvSpPr>
          <p:cNvPr id="1729" name="Circle"/>
          <p:cNvSpPr/>
          <p:nvPr/>
        </p:nvSpPr>
        <p:spPr>
          <a:xfrm rot="1200000">
            <a:off x="2804116" y="2681853"/>
            <a:ext cx="1559975" cy="1559977"/>
          </a:xfrm>
          <a:prstGeom prst="ellipse">
            <a:avLst/>
          </a:prstGeom>
          <a:solidFill>
            <a:srgbClr val="3484C9"/>
          </a:solidFill>
          <a:ln w="12700">
            <a:miter lim="400000"/>
          </a:ln>
          <a:effectLst>
            <a:outerShdw blurRad="63500" dist="25400" dir="5400000" rotWithShape="0">
              <a:srgbClr val="000000">
                <a:alpha val="50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30" name="Circle"/>
          <p:cNvSpPr/>
          <p:nvPr/>
        </p:nvSpPr>
        <p:spPr>
          <a:xfrm rot="1200000">
            <a:off x="4421523" y="1951333"/>
            <a:ext cx="1051921" cy="1051921"/>
          </a:xfrm>
          <a:prstGeom prst="ellipse">
            <a:avLst/>
          </a:prstGeom>
          <a:solidFill>
            <a:srgbClr val="3198E1"/>
          </a:solidFill>
          <a:ln w="12700">
            <a:miter lim="400000"/>
          </a:ln>
          <a:effectLst>
            <a:outerShdw blurRad="63500" dist="25400" dir="5400000" rotWithShape="0">
              <a:srgbClr val="000000">
                <a:alpha val="50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31" name="Circle"/>
          <p:cNvSpPr/>
          <p:nvPr/>
        </p:nvSpPr>
        <p:spPr>
          <a:xfrm rot="1200000">
            <a:off x="5776545" y="1802114"/>
            <a:ext cx="821715" cy="821715"/>
          </a:xfrm>
          <a:prstGeom prst="ellipse">
            <a:avLst/>
          </a:prstGeom>
          <a:solidFill>
            <a:srgbClr val="37A8FA"/>
          </a:solidFill>
          <a:ln w="12700">
            <a:miter lim="400000"/>
          </a:ln>
          <a:effectLst>
            <a:outerShdw blurRad="63500" dist="25400" dir="5400000" rotWithShape="0">
              <a:srgbClr val="000000">
                <a:alpha val="50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32" name="Circle"/>
          <p:cNvSpPr/>
          <p:nvPr/>
        </p:nvSpPr>
        <p:spPr>
          <a:xfrm>
            <a:off x="6151664" y="3537763"/>
            <a:ext cx="22185" cy="22185"/>
          </a:xfrm>
          <a:prstGeom prst="ellipse">
            <a:avLst/>
          </a:prstGeom>
          <a:solidFill>
            <a:srgbClr val="7F7F7F"/>
          </a:solidFill>
          <a:ln w="12700">
            <a:miter lim="400000"/>
          </a:ln>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33" name="Circle"/>
          <p:cNvSpPr/>
          <p:nvPr/>
        </p:nvSpPr>
        <p:spPr>
          <a:xfrm>
            <a:off x="6230439" y="3237393"/>
            <a:ext cx="46471" cy="46473"/>
          </a:xfrm>
          <a:prstGeom prst="ellipse">
            <a:avLst/>
          </a:prstGeom>
          <a:solidFill>
            <a:srgbClr val="999999"/>
          </a:solidFill>
          <a:ln w="12700">
            <a:miter lim="400000"/>
          </a:ln>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34" name="community events &amp; environmental outcomes"/>
          <p:cNvSpPr txBox="1"/>
          <p:nvPr/>
        </p:nvSpPr>
        <p:spPr>
          <a:xfrm>
            <a:off x="2848970" y="3083051"/>
            <a:ext cx="1470269" cy="75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Light"/>
                <a:ea typeface="Helvetica Neue Light"/>
                <a:cs typeface="Helvetica Neue Light"/>
                <a:sym typeface="Helvetica Neue Light"/>
              </a:defRPr>
            </a:lvl1pPr>
          </a:lstStyle>
          <a:p>
            <a:r>
              <a:t>community events &amp; environmental outcomes</a:t>
            </a:r>
          </a:p>
        </p:txBody>
      </p:sp>
      <p:sp>
        <p:nvSpPr>
          <p:cNvPr id="1735" name="Lets share our unique sustainability stories with customers and build community trust."/>
          <p:cNvSpPr txBox="1"/>
          <p:nvPr/>
        </p:nvSpPr>
        <p:spPr>
          <a:xfrm>
            <a:off x="647394" y="2609481"/>
            <a:ext cx="1979309" cy="453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
              </a:spcBef>
              <a:defRPr sz="1000">
                <a:latin typeface="Helvetica Neue Light"/>
                <a:ea typeface="Helvetica Neue Light"/>
                <a:cs typeface="Helvetica Neue Light"/>
                <a:sym typeface="Helvetica Neue Light"/>
              </a:defRPr>
            </a:lvl1pPr>
          </a:lstStyle>
          <a:p>
            <a:r>
              <a:t>Lets share our unique sustainability stories with customers and build community trust.</a:t>
            </a:r>
          </a:p>
        </p:txBody>
      </p:sp>
      <p:sp>
        <p:nvSpPr>
          <p:cNvPr id="1736" name="Social media is a great platform for this, as we can post videos, photos, collateral, or, “above the line” marketing pieces. Facebook, Twitter and LinkedIn should be considered."/>
          <p:cNvSpPr txBox="1"/>
          <p:nvPr/>
        </p:nvSpPr>
        <p:spPr>
          <a:xfrm>
            <a:off x="1622219" y="1706789"/>
            <a:ext cx="2571842" cy="605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
              </a:spcBef>
              <a:defRPr sz="1000">
                <a:latin typeface="Helvetica Neue Light"/>
                <a:ea typeface="Helvetica Neue Light"/>
                <a:cs typeface="Helvetica Neue Light"/>
                <a:sym typeface="Helvetica Neue Light"/>
              </a:defRPr>
            </a:lvl1pPr>
          </a:lstStyle>
          <a:p>
            <a:r>
              <a:t>Social media is a great platform for this, as we can post videos, photos, collateral, or, “above the line” marketing pieces. Facebook, Twitter and LinkedIn should be considered.</a:t>
            </a:r>
          </a:p>
        </p:txBody>
      </p:sp>
      <p:sp>
        <p:nvSpPr>
          <p:cNvPr id="1737" name="Social Media"/>
          <p:cNvSpPr txBox="1"/>
          <p:nvPr/>
        </p:nvSpPr>
        <p:spPr>
          <a:xfrm>
            <a:off x="4468135" y="2289003"/>
            <a:ext cx="958698" cy="37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1200" cap="all">
                <a:solidFill>
                  <a:srgbClr val="FFFFFF"/>
                </a:solidFill>
                <a:latin typeface="Helvetica Neue Light"/>
                <a:ea typeface="Helvetica Neue Light"/>
                <a:cs typeface="Helvetica Neue Light"/>
                <a:sym typeface="Helvetica Neue Light"/>
              </a:defRPr>
            </a:lvl1pPr>
          </a:lstStyle>
          <a:p>
            <a:r>
              <a:t>Social Media</a:t>
            </a:r>
          </a:p>
        </p:txBody>
      </p:sp>
      <p:sp>
        <p:nvSpPr>
          <p:cNvPr id="1738" name="Marketing automation"/>
          <p:cNvSpPr txBox="1"/>
          <p:nvPr/>
        </p:nvSpPr>
        <p:spPr>
          <a:xfrm>
            <a:off x="5708053" y="2074930"/>
            <a:ext cx="958698"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900" cap="all">
                <a:solidFill>
                  <a:srgbClr val="FFFFFF"/>
                </a:solidFill>
                <a:latin typeface="Helvetica Neue Light"/>
                <a:ea typeface="Helvetica Neue Light"/>
                <a:cs typeface="Helvetica Neue Light"/>
                <a:sym typeface="Helvetica Neue Light"/>
              </a:defRPr>
            </a:lvl1pPr>
          </a:lstStyle>
          <a:p>
            <a:r>
              <a:t>Marketing automation</a:t>
            </a:r>
          </a:p>
        </p:txBody>
      </p:sp>
      <p:sp>
        <p:nvSpPr>
          <p:cNvPr id="1739" name="Marketing automation will enable us to create customer groups and automatically supply them with personalised communication threads about water efficiency, projects, or events they’re passionate about."/>
          <p:cNvSpPr txBox="1"/>
          <p:nvPr/>
        </p:nvSpPr>
        <p:spPr>
          <a:xfrm>
            <a:off x="6901235" y="753727"/>
            <a:ext cx="1741728" cy="1215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
              </a:spcBef>
              <a:defRPr sz="1000">
                <a:latin typeface="Helvetica Neue Light"/>
                <a:ea typeface="Helvetica Neue Light"/>
                <a:cs typeface="Helvetica Neue Light"/>
                <a:sym typeface="Helvetica Neue Light"/>
              </a:defRPr>
            </a:lvl1pPr>
          </a:lstStyle>
          <a:p>
            <a:r>
              <a:t>Marketing automation will enable us to create customer groups and automatically supply them with personalised communication threads about water efficiency, projects, or events they’re passionate about.</a:t>
            </a:r>
          </a:p>
        </p:txBody>
      </p:sp>
      <p:sp>
        <p:nvSpPr>
          <p:cNvPr id="1740" name="Rounded Rectangle"/>
          <p:cNvSpPr/>
          <p:nvPr/>
        </p:nvSpPr>
        <p:spPr>
          <a:xfrm>
            <a:off x="2147374" y="762605"/>
            <a:ext cx="3061496" cy="778566"/>
          </a:xfrm>
          <a:prstGeom prst="roundRect">
            <a:avLst>
              <a:gd name="adj" fmla="val 24468"/>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741" name="Circle"/>
          <p:cNvSpPr/>
          <p:nvPr/>
        </p:nvSpPr>
        <p:spPr>
          <a:xfrm>
            <a:off x="1729127" y="740606"/>
            <a:ext cx="785695" cy="785695"/>
          </a:xfrm>
          <a:prstGeom prst="ellipse">
            <a:avLst/>
          </a:prstGeom>
          <a:solidFill>
            <a:srgbClr val="FFFFFF"/>
          </a:solidFill>
          <a:ln w="12700">
            <a:solidFill>
              <a:srgbClr val="B9B9B9"/>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742" name="Customer Expectation"/>
          <p:cNvSpPr txBox="1"/>
          <p:nvPr/>
        </p:nvSpPr>
        <p:spPr>
          <a:xfrm>
            <a:off x="1757359" y="995410"/>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483C9"/>
                </a:solidFill>
                <a:latin typeface="Helvetica Neue"/>
                <a:ea typeface="Helvetica Neue"/>
                <a:cs typeface="Helvetica Neue"/>
                <a:sym typeface="Helvetica Neue"/>
              </a:defRPr>
            </a:lvl1pPr>
          </a:lstStyle>
          <a:p>
            <a:r>
              <a:t>Customer Expectation</a:t>
            </a:r>
          </a:p>
        </p:txBody>
      </p:sp>
      <p:sp>
        <p:nvSpPr>
          <p:cNvPr id="1743" name="Enable the communities we serve to trust your water services;…"/>
          <p:cNvSpPr txBox="1"/>
          <p:nvPr/>
        </p:nvSpPr>
        <p:spPr>
          <a:xfrm>
            <a:off x="2609544" y="795547"/>
            <a:ext cx="2571843" cy="720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88900" indent="-88900" defTabSz="457200">
              <a:spcBef>
                <a:spcPts val="100"/>
              </a:spcBef>
              <a:buSzPct val="100000"/>
              <a:buChar char="•"/>
              <a:defRPr sz="900" b="1">
                <a:solidFill>
                  <a:srgbClr val="3483C9"/>
                </a:solidFill>
                <a:latin typeface="Helvetica Neue"/>
                <a:ea typeface="Helvetica Neue"/>
                <a:cs typeface="Helvetica Neue"/>
                <a:sym typeface="Helvetica Neue"/>
              </a:defRPr>
            </a:pPr>
            <a:r>
              <a:t>Enable the communities we serve to trust your water services;</a:t>
            </a:r>
          </a:p>
          <a:p>
            <a:pPr marL="88900" indent="-88900" defTabSz="457200">
              <a:spcBef>
                <a:spcPts val="100"/>
              </a:spcBef>
              <a:buSzPct val="100000"/>
              <a:buChar char="•"/>
              <a:defRPr sz="900" b="1">
                <a:solidFill>
                  <a:srgbClr val="3483C9"/>
                </a:solidFill>
                <a:latin typeface="Helvetica Neue"/>
                <a:ea typeface="Helvetica Neue"/>
                <a:cs typeface="Helvetica Neue"/>
                <a:sym typeface="Helvetica Neue"/>
              </a:defRPr>
            </a:pPr>
            <a:r>
              <a:t>Protect our environment as you complete infrastructure projects;</a:t>
            </a:r>
          </a:p>
          <a:p>
            <a:pPr marL="88900" indent="-88900" defTabSz="457200">
              <a:spcBef>
                <a:spcPts val="100"/>
              </a:spcBef>
              <a:buSzPct val="100000"/>
              <a:buChar char="•"/>
              <a:defRPr sz="900" b="1">
                <a:solidFill>
                  <a:srgbClr val="3483C9"/>
                </a:solidFill>
                <a:latin typeface="Helvetica Neue"/>
                <a:ea typeface="Helvetica Neue"/>
                <a:cs typeface="Helvetica Neue"/>
                <a:sym typeface="Helvetica Neue"/>
              </a:defRPr>
            </a:pPr>
            <a:r>
              <a:t>Educate us about water efficiency.</a:t>
            </a:r>
          </a:p>
        </p:txBody>
      </p:sp>
      <p:sp>
        <p:nvSpPr>
          <p:cNvPr id="1744" name="Customers are people, just like us. Lets reassure them that we’re as passionate about the environment as they are."/>
          <p:cNvSpPr txBox="1">
            <a:spLocks noGrp="1"/>
          </p:cNvSpPr>
          <p:nvPr>
            <p:ph type="title"/>
          </p:nvPr>
        </p:nvSpPr>
        <p:spPr>
          <a:xfrm>
            <a:off x="246583" y="33079"/>
            <a:ext cx="8650834" cy="527037"/>
          </a:xfrm>
          <a:prstGeom prst="rect">
            <a:avLst/>
          </a:prstGeom>
        </p:spPr>
        <p:txBody>
          <a:bodyPr/>
          <a:lstStyle>
            <a:lvl1pPr algn="l">
              <a:defRPr sz="1100" b="0">
                <a:latin typeface="Arial Rounded MT Bold"/>
                <a:ea typeface="Arial Rounded MT Bold"/>
                <a:cs typeface="Arial Rounded MT Bold"/>
                <a:sym typeface="Arial Rounded MT Bold"/>
              </a:defRPr>
            </a:lvl1pPr>
          </a:lstStyle>
          <a:p>
            <a:r>
              <a:t>Customers are people, just like us. Lets engage and reassure them that we’re as passionate about the environment as they are!</a:t>
            </a:r>
          </a:p>
        </p:txBody>
      </p:sp>
      <p:sp>
        <p:nvSpPr>
          <p:cNvPr id="1745" name="Slide Number"/>
          <p:cNvSpPr txBox="1">
            <a:spLocks noGrp="1"/>
          </p:cNvSpPr>
          <p:nvPr>
            <p:ph type="sldNum" sz="quarter" idx="2"/>
          </p:nvPr>
        </p:nvSpPr>
        <p:spPr>
          <a:xfrm>
            <a:off x="8850825" y="6192890"/>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35</a:t>
            </a:fld>
            <a:endParaRPr/>
          </a:p>
        </p:txBody>
      </p:sp>
      <p:sp>
        <p:nvSpPr>
          <p:cNvPr id="1746" name="Objective"/>
          <p:cNvSpPr txBox="1"/>
          <p:nvPr/>
        </p:nvSpPr>
        <p:spPr>
          <a:xfrm>
            <a:off x="551322" y="1646487"/>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 name="Slide Number"/>
          <p:cNvSpPr txBox="1">
            <a:spLocks noGrp="1"/>
          </p:cNvSpPr>
          <p:nvPr>
            <p:ph type="sldNum" sz="quarter" idx="2"/>
          </p:nvPr>
        </p:nvSpPr>
        <p:spPr>
          <a:xfrm>
            <a:off x="8772676" y="6129823"/>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36</a:t>
            </a:fld>
            <a:endParaRPr/>
          </a:p>
        </p:txBody>
      </p:sp>
      <p:sp>
        <p:nvSpPr>
          <p:cNvPr id="1749" name="Rectangle"/>
          <p:cNvSpPr/>
          <p:nvPr/>
        </p:nvSpPr>
        <p:spPr>
          <a:xfrm>
            <a:off x="-8286" y="610643"/>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750"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751" name="Shape"/>
          <p:cNvSpPr/>
          <p:nvPr/>
        </p:nvSpPr>
        <p:spPr>
          <a:xfrm rot="271260" flipH="1">
            <a:off x="1934126" y="4443527"/>
            <a:ext cx="256843" cy="258295"/>
          </a:xfrm>
          <a:custGeom>
            <a:avLst/>
            <a:gdLst/>
            <a:ahLst/>
            <a:cxnLst>
              <a:cxn ang="0">
                <a:pos x="wd2" y="hd2"/>
              </a:cxn>
              <a:cxn ang="5400000">
                <a:pos x="wd2" y="hd2"/>
              </a:cxn>
              <a:cxn ang="10800000">
                <a:pos x="wd2" y="hd2"/>
              </a:cxn>
              <a:cxn ang="16200000">
                <a:pos x="wd2" y="hd2"/>
              </a:cxn>
            </a:cxnLst>
            <a:rect l="0" t="0" r="r" b="b"/>
            <a:pathLst>
              <a:path w="21600" h="21600" extrusionOk="0">
                <a:moveTo>
                  <a:pt x="15939" y="0"/>
                </a:moveTo>
                <a:cubicBezTo>
                  <a:pt x="16554" y="311"/>
                  <a:pt x="17119" y="710"/>
                  <a:pt x="17617" y="1185"/>
                </a:cubicBezTo>
                <a:cubicBezTo>
                  <a:pt x="18203" y="1745"/>
                  <a:pt x="18687" y="2401"/>
                  <a:pt x="19064" y="3117"/>
                </a:cubicBezTo>
                <a:cubicBezTo>
                  <a:pt x="19441" y="3832"/>
                  <a:pt x="19708" y="4597"/>
                  <a:pt x="19898" y="5381"/>
                </a:cubicBezTo>
                <a:cubicBezTo>
                  <a:pt x="20039" y="5966"/>
                  <a:pt x="20138" y="6561"/>
                  <a:pt x="20248" y="7152"/>
                </a:cubicBezTo>
                <a:cubicBezTo>
                  <a:pt x="20589" y="8978"/>
                  <a:pt x="21040" y="10782"/>
                  <a:pt x="21600" y="12553"/>
                </a:cubicBezTo>
                <a:lnTo>
                  <a:pt x="12798" y="21600"/>
                </a:lnTo>
                <a:cubicBezTo>
                  <a:pt x="10840" y="20304"/>
                  <a:pt x="8863" y="19037"/>
                  <a:pt x="6867" y="17800"/>
                </a:cubicBezTo>
                <a:cubicBezTo>
                  <a:pt x="4602" y="16397"/>
                  <a:pt x="2312" y="15032"/>
                  <a:pt x="0" y="13707"/>
                </a:cubicBezTo>
                <a:cubicBezTo>
                  <a:pt x="725" y="9280"/>
                  <a:pt x="3243" y="5343"/>
                  <a:pt x="6968" y="2814"/>
                </a:cubicBezTo>
                <a:cubicBezTo>
                  <a:pt x="9614" y="1017"/>
                  <a:pt x="12735" y="38"/>
                  <a:pt x="15939" y="0"/>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2" name="Shape"/>
          <p:cNvSpPr/>
          <p:nvPr/>
        </p:nvSpPr>
        <p:spPr>
          <a:xfrm rot="271260" flipH="1">
            <a:off x="1943462" y="4357900"/>
            <a:ext cx="285115" cy="320231"/>
          </a:xfrm>
          <a:custGeom>
            <a:avLst/>
            <a:gdLst/>
            <a:ahLst/>
            <a:cxnLst>
              <a:cxn ang="0">
                <a:pos x="wd2" y="hd2"/>
              </a:cxn>
              <a:cxn ang="5400000">
                <a:pos x="wd2" y="hd2"/>
              </a:cxn>
              <a:cxn ang="10800000">
                <a:pos x="wd2" y="hd2"/>
              </a:cxn>
              <a:cxn ang="16200000">
                <a:pos x="wd2" y="hd2"/>
              </a:cxn>
            </a:cxnLst>
            <a:rect l="0" t="0" r="r" b="b"/>
            <a:pathLst>
              <a:path w="21478" h="21491" extrusionOk="0">
                <a:moveTo>
                  <a:pt x="20252" y="2494"/>
                </a:moveTo>
                <a:lnTo>
                  <a:pt x="17903" y="787"/>
                </a:lnTo>
                <a:cubicBezTo>
                  <a:pt x="17369" y="398"/>
                  <a:pt x="17097" y="201"/>
                  <a:pt x="16734" y="73"/>
                </a:cubicBezTo>
                <a:cubicBezTo>
                  <a:pt x="16325" y="-54"/>
                  <a:pt x="15874" y="-13"/>
                  <a:pt x="15502" y="184"/>
                </a:cubicBezTo>
                <a:cubicBezTo>
                  <a:pt x="15175" y="375"/>
                  <a:pt x="14954" y="617"/>
                  <a:pt x="14511" y="1100"/>
                </a:cubicBezTo>
                <a:lnTo>
                  <a:pt x="883" y="15982"/>
                </a:lnTo>
                <a:cubicBezTo>
                  <a:pt x="447" y="16458"/>
                  <a:pt x="225" y="16700"/>
                  <a:pt x="82" y="17023"/>
                </a:cubicBezTo>
                <a:cubicBezTo>
                  <a:pt x="-61" y="17388"/>
                  <a:pt x="-15" y="17790"/>
                  <a:pt x="207" y="18121"/>
                </a:cubicBezTo>
                <a:cubicBezTo>
                  <a:pt x="420" y="18412"/>
                  <a:pt x="692" y="18610"/>
                  <a:pt x="1235" y="19004"/>
                </a:cubicBezTo>
                <a:lnTo>
                  <a:pt x="3575" y="20705"/>
                </a:lnTo>
                <a:cubicBezTo>
                  <a:pt x="4109" y="21094"/>
                  <a:pt x="4381" y="21291"/>
                  <a:pt x="4744" y="21419"/>
                </a:cubicBezTo>
                <a:cubicBezTo>
                  <a:pt x="5153" y="21546"/>
                  <a:pt x="5604" y="21505"/>
                  <a:pt x="5976" y="21308"/>
                </a:cubicBezTo>
                <a:cubicBezTo>
                  <a:pt x="6303" y="21117"/>
                  <a:pt x="6524" y="20875"/>
                  <a:pt x="6967" y="20392"/>
                </a:cubicBezTo>
                <a:lnTo>
                  <a:pt x="20595" y="5510"/>
                </a:lnTo>
                <a:cubicBezTo>
                  <a:pt x="21031" y="5034"/>
                  <a:pt x="21253" y="4792"/>
                  <a:pt x="21396" y="4469"/>
                </a:cubicBezTo>
                <a:cubicBezTo>
                  <a:pt x="21539" y="4104"/>
                  <a:pt x="21493" y="3702"/>
                  <a:pt x="21271" y="3371"/>
                </a:cubicBezTo>
                <a:cubicBezTo>
                  <a:pt x="21058" y="3080"/>
                  <a:pt x="20786" y="2882"/>
                  <a:pt x="20243" y="2488"/>
                </a:cubicBezTo>
                <a:close/>
              </a:path>
            </a:pathLst>
          </a:custGeom>
          <a:solidFill>
            <a:srgbClr val="99999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3" name="Shape"/>
          <p:cNvSpPr/>
          <p:nvPr/>
        </p:nvSpPr>
        <p:spPr>
          <a:xfrm rot="271260" flipH="1">
            <a:off x="1964743" y="4402763"/>
            <a:ext cx="273071" cy="226605"/>
          </a:xfrm>
          <a:custGeom>
            <a:avLst/>
            <a:gdLst/>
            <a:ahLst/>
            <a:cxnLst>
              <a:cxn ang="0">
                <a:pos x="wd2" y="hd2"/>
              </a:cxn>
              <a:cxn ang="5400000">
                <a:pos x="wd2" y="hd2"/>
              </a:cxn>
              <a:cxn ang="10800000">
                <a:pos x="wd2" y="hd2"/>
              </a:cxn>
              <a:cxn ang="16200000">
                <a:pos x="wd2" y="hd2"/>
              </a:cxn>
            </a:cxnLst>
            <a:rect l="0" t="0" r="r" b="b"/>
            <a:pathLst>
              <a:path w="21161" h="21073" extrusionOk="0">
                <a:moveTo>
                  <a:pt x="14756" y="478"/>
                </a:moveTo>
                <a:lnTo>
                  <a:pt x="20565" y="6372"/>
                </a:lnTo>
                <a:cubicBezTo>
                  <a:pt x="21276" y="7094"/>
                  <a:pt x="21364" y="8371"/>
                  <a:pt x="20763" y="9224"/>
                </a:cubicBezTo>
                <a:cubicBezTo>
                  <a:pt x="20162" y="10078"/>
                  <a:pt x="19097" y="10184"/>
                  <a:pt x="18386" y="9462"/>
                </a:cubicBezTo>
                <a:lnTo>
                  <a:pt x="12577" y="3568"/>
                </a:lnTo>
                <a:cubicBezTo>
                  <a:pt x="11866" y="2847"/>
                  <a:pt x="11778" y="1569"/>
                  <a:pt x="12379" y="716"/>
                </a:cubicBezTo>
                <a:cubicBezTo>
                  <a:pt x="12980" y="-137"/>
                  <a:pt x="14045" y="-243"/>
                  <a:pt x="14756" y="478"/>
                </a:cubicBezTo>
                <a:close/>
                <a:moveTo>
                  <a:pt x="13061" y="4320"/>
                </a:moveTo>
                <a:cubicBezTo>
                  <a:pt x="14068" y="5082"/>
                  <a:pt x="14370" y="6678"/>
                  <a:pt x="13736" y="7887"/>
                </a:cubicBezTo>
                <a:cubicBezTo>
                  <a:pt x="13101" y="9097"/>
                  <a:pt x="11771" y="9459"/>
                  <a:pt x="10763" y="8697"/>
                </a:cubicBezTo>
                <a:lnTo>
                  <a:pt x="7053" y="5893"/>
                </a:lnTo>
                <a:cubicBezTo>
                  <a:pt x="6045" y="5131"/>
                  <a:pt x="5743" y="3535"/>
                  <a:pt x="6378" y="2325"/>
                </a:cubicBezTo>
                <a:cubicBezTo>
                  <a:pt x="7013" y="1116"/>
                  <a:pt x="8343" y="754"/>
                  <a:pt x="9351" y="1515"/>
                </a:cubicBezTo>
                <a:lnTo>
                  <a:pt x="13061" y="4320"/>
                </a:lnTo>
                <a:close/>
                <a:moveTo>
                  <a:pt x="9766" y="8277"/>
                </a:moveTo>
                <a:cubicBezTo>
                  <a:pt x="10774" y="9039"/>
                  <a:pt x="11076" y="10635"/>
                  <a:pt x="10441" y="11845"/>
                </a:cubicBezTo>
                <a:cubicBezTo>
                  <a:pt x="9806" y="13054"/>
                  <a:pt x="8476" y="13416"/>
                  <a:pt x="7468" y="12655"/>
                </a:cubicBezTo>
                <a:lnTo>
                  <a:pt x="3765" y="9855"/>
                </a:lnTo>
                <a:cubicBezTo>
                  <a:pt x="2757" y="9093"/>
                  <a:pt x="2455" y="7497"/>
                  <a:pt x="3090" y="6288"/>
                </a:cubicBezTo>
                <a:cubicBezTo>
                  <a:pt x="3725" y="5078"/>
                  <a:pt x="5055" y="4716"/>
                  <a:pt x="6063" y="5478"/>
                </a:cubicBezTo>
                <a:lnTo>
                  <a:pt x="9766" y="8277"/>
                </a:lnTo>
                <a:close/>
                <a:moveTo>
                  <a:pt x="7542" y="13044"/>
                </a:moveTo>
                <a:cubicBezTo>
                  <a:pt x="8440" y="13723"/>
                  <a:pt x="8705" y="15152"/>
                  <a:pt x="8139" y="16229"/>
                </a:cubicBezTo>
                <a:cubicBezTo>
                  <a:pt x="7574" y="17307"/>
                  <a:pt x="6389" y="17629"/>
                  <a:pt x="5491" y="16951"/>
                </a:cubicBezTo>
                <a:lnTo>
                  <a:pt x="1856" y="14203"/>
                </a:lnTo>
                <a:cubicBezTo>
                  <a:pt x="959" y="13524"/>
                  <a:pt x="690" y="12102"/>
                  <a:pt x="1255" y="11025"/>
                </a:cubicBezTo>
                <a:cubicBezTo>
                  <a:pt x="1821" y="9948"/>
                  <a:pt x="3009" y="9618"/>
                  <a:pt x="3907" y="10296"/>
                </a:cubicBezTo>
                <a:lnTo>
                  <a:pt x="7542" y="13044"/>
                </a:lnTo>
                <a:close/>
                <a:moveTo>
                  <a:pt x="5565" y="17340"/>
                </a:moveTo>
                <a:cubicBezTo>
                  <a:pt x="6353" y="17936"/>
                  <a:pt x="6589" y="19183"/>
                  <a:pt x="6092" y="20129"/>
                </a:cubicBezTo>
                <a:cubicBezTo>
                  <a:pt x="5596" y="21074"/>
                  <a:pt x="4557" y="21357"/>
                  <a:pt x="3769" y="20762"/>
                </a:cubicBezTo>
                <a:lnTo>
                  <a:pt x="788" y="18508"/>
                </a:lnTo>
                <a:cubicBezTo>
                  <a:pt x="0" y="17912"/>
                  <a:pt x="-236" y="16665"/>
                  <a:pt x="260" y="15720"/>
                </a:cubicBezTo>
                <a:cubicBezTo>
                  <a:pt x="756" y="14774"/>
                  <a:pt x="1796" y="14491"/>
                  <a:pt x="2584" y="15087"/>
                </a:cubicBezTo>
                <a:lnTo>
                  <a:pt x="5565" y="17340"/>
                </a:lnTo>
                <a:close/>
              </a:path>
            </a:pathLst>
          </a:custGeom>
          <a:solidFill>
            <a:srgbClr val="E5E5E5"/>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4" name="Circle"/>
          <p:cNvSpPr/>
          <p:nvPr/>
        </p:nvSpPr>
        <p:spPr>
          <a:xfrm rot="271260" flipH="1">
            <a:off x="2229485" y="3954248"/>
            <a:ext cx="169630" cy="169631"/>
          </a:xfrm>
          <a:prstGeom prst="ellipse">
            <a:avLst/>
          </a:pr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5" name="Shape"/>
          <p:cNvSpPr/>
          <p:nvPr/>
        </p:nvSpPr>
        <p:spPr>
          <a:xfrm rot="271260" flipH="1">
            <a:off x="1813606" y="3851143"/>
            <a:ext cx="629871" cy="592478"/>
          </a:xfrm>
          <a:custGeom>
            <a:avLst/>
            <a:gdLst/>
            <a:ahLst/>
            <a:cxnLst>
              <a:cxn ang="0">
                <a:pos x="wd2" y="hd2"/>
              </a:cxn>
              <a:cxn ang="5400000">
                <a:pos x="wd2" y="hd2"/>
              </a:cxn>
              <a:cxn ang="10800000">
                <a:pos x="wd2" y="hd2"/>
              </a:cxn>
              <a:cxn ang="16200000">
                <a:pos x="wd2" y="hd2"/>
              </a:cxn>
            </a:cxnLst>
            <a:rect l="0" t="0" r="r" b="b"/>
            <a:pathLst>
              <a:path w="21402" h="21424" extrusionOk="0">
                <a:moveTo>
                  <a:pt x="10801" y="0"/>
                </a:moveTo>
                <a:cubicBezTo>
                  <a:pt x="11248" y="2650"/>
                  <a:pt x="12009" y="5227"/>
                  <a:pt x="13066" y="7673"/>
                </a:cubicBezTo>
                <a:cubicBezTo>
                  <a:pt x="13997" y="9827"/>
                  <a:pt x="15181" y="11939"/>
                  <a:pt x="16913" y="13449"/>
                </a:cubicBezTo>
                <a:cubicBezTo>
                  <a:pt x="18318" y="14674"/>
                  <a:pt x="20035" y="15457"/>
                  <a:pt x="20951" y="17159"/>
                </a:cubicBezTo>
                <a:cubicBezTo>
                  <a:pt x="21553" y="18278"/>
                  <a:pt x="21600" y="19685"/>
                  <a:pt x="20803" y="20616"/>
                </a:cubicBezTo>
                <a:cubicBezTo>
                  <a:pt x="20071" y="21472"/>
                  <a:pt x="18882" y="21600"/>
                  <a:pt x="17833" y="21226"/>
                </a:cubicBezTo>
                <a:cubicBezTo>
                  <a:pt x="16090" y="20604"/>
                  <a:pt x="15019" y="18973"/>
                  <a:pt x="13608" y="17761"/>
                </a:cubicBezTo>
                <a:cubicBezTo>
                  <a:pt x="11866" y="16264"/>
                  <a:pt x="9687" y="15450"/>
                  <a:pt x="7518" y="14910"/>
                </a:cubicBezTo>
                <a:cubicBezTo>
                  <a:pt x="5054" y="14296"/>
                  <a:pt x="2529" y="14021"/>
                  <a:pt x="0" y="14089"/>
                </a:cubicBezTo>
                <a:lnTo>
                  <a:pt x="4806" y="7820"/>
                </a:lnTo>
                <a:lnTo>
                  <a:pt x="5218" y="7283"/>
                </a:lnTo>
                <a:lnTo>
                  <a:pt x="5583" y="6807"/>
                </a:lnTo>
                <a:lnTo>
                  <a:pt x="5995" y="6269"/>
                </a:lnTo>
                <a:lnTo>
                  <a:pt x="10801" y="0"/>
                </a:ln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6" name="Shape"/>
          <p:cNvSpPr/>
          <p:nvPr/>
        </p:nvSpPr>
        <p:spPr>
          <a:xfrm rot="271260" flipH="1">
            <a:off x="2113409" y="3838367"/>
            <a:ext cx="360235" cy="430148"/>
          </a:xfrm>
          <a:custGeom>
            <a:avLst/>
            <a:gdLst/>
            <a:ahLst/>
            <a:cxnLst>
              <a:cxn ang="0">
                <a:pos x="wd2" y="hd2"/>
              </a:cxn>
              <a:cxn ang="5400000">
                <a:pos x="wd2" y="hd2"/>
              </a:cxn>
              <a:cxn ang="10800000">
                <a:pos x="wd2" y="hd2"/>
              </a:cxn>
              <a:cxn ang="16200000">
                <a:pos x="wd2" y="hd2"/>
              </a:cxn>
            </a:cxnLst>
            <a:rect l="0" t="0" r="r" b="b"/>
            <a:pathLst>
              <a:path w="21231" h="21290" extrusionOk="0">
                <a:moveTo>
                  <a:pt x="20683" y="282"/>
                </a:moveTo>
                <a:cubicBezTo>
                  <a:pt x="20683" y="282"/>
                  <a:pt x="20683" y="282"/>
                  <a:pt x="20683" y="282"/>
                </a:cubicBezTo>
                <a:cubicBezTo>
                  <a:pt x="20046" y="-155"/>
                  <a:pt x="19108" y="-75"/>
                  <a:pt x="18588" y="460"/>
                </a:cubicBezTo>
                <a:cubicBezTo>
                  <a:pt x="18588" y="460"/>
                  <a:pt x="18588" y="460"/>
                  <a:pt x="18588" y="460"/>
                </a:cubicBezTo>
                <a:lnTo>
                  <a:pt x="335" y="19249"/>
                </a:lnTo>
                <a:cubicBezTo>
                  <a:pt x="335" y="19249"/>
                  <a:pt x="335" y="19249"/>
                  <a:pt x="335" y="19249"/>
                </a:cubicBezTo>
                <a:cubicBezTo>
                  <a:pt x="-185" y="19784"/>
                  <a:pt x="-90" y="20572"/>
                  <a:pt x="547" y="21008"/>
                </a:cubicBezTo>
                <a:cubicBezTo>
                  <a:pt x="547" y="21008"/>
                  <a:pt x="547" y="21008"/>
                  <a:pt x="547" y="21008"/>
                </a:cubicBezTo>
                <a:cubicBezTo>
                  <a:pt x="547" y="21008"/>
                  <a:pt x="547" y="21008"/>
                  <a:pt x="547" y="21008"/>
                </a:cubicBezTo>
                <a:cubicBezTo>
                  <a:pt x="1184" y="21445"/>
                  <a:pt x="2122" y="21365"/>
                  <a:pt x="2642" y="20830"/>
                </a:cubicBezTo>
                <a:cubicBezTo>
                  <a:pt x="2642" y="20830"/>
                  <a:pt x="2642" y="20830"/>
                  <a:pt x="2642" y="20830"/>
                </a:cubicBezTo>
                <a:lnTo>
                  <a:pt x="20895" y="2041"/>
                </a:lnTo>
                <a:cubicBezTo>
                  <a:pt x="20895" y="2041"/>
                  <a:pt x="20895" y="2041"/>
                  <a:pt x="20895" y="2041"/>
                </a:cubicBezTo>
                <a:cubicBezTo>
                  <a:pt x="21415" y="1506"/>
                  <a:pt x="21320" y="718"/>
                  <a:pt x="20683" y="282"/>
                </a:cubicBezTo>
                <a:cubicBezTo>
                  <a:pt x="20683" y="282"/>
                  <a:pt x="20683" y="282"/>
                  <a:pt x="20683" y="282"/>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7" name="Shape"/>
          <p:cNvSpPr/>
          <p:nvPr/>
        </p:nvSpPr>
        <p:spPr>
          <a:xfrm rot="271260" flipH="1">
            <a:off x="1819503" y="4183276"/>
            <a:ext cx="237138" cy="248787"/>
          </a:xfrm>
          <a:custGeom>
            <a:avLst/>
            <a:gdLst/>
            <a:ahLst/>
            <a:cxnLst>
              <a:cxn ang="0">
                <a:pos x="wd2" y="hd2"/>
              </a:cxn>
              <a:cxn ang="5400000">
                <a:pos x="wd2" y="hd2"/>
              </a:cxn>
              <a:cxn ang="10800000">
                <a:pos x="wd2" y="hd2"/>
              </a:cxn>
              <a:cxn ang="16200000">
                <a:pos x="wd2" y="hd2"/>
              </a:cxn>
            </a:cxnLst>
            <a:rect l="0" t="0" r="r" b="b"/>
            <a:pathLst>
              <a:path w="21356" h="21367" extrusionOk="0">
                <a:moveTo>
                  <a:pt x="18896" y="4126"/>
                </a:moveTo>
                <a:lnTo>
                  <a:pt x="15764" y="1688"/>
                </a:lnTo>
                <a:cubicBezTo>
                  <a:pt x="14692" y="854"/>
                  <a:pt x="14147" y="431"/>
                  <a:pt x="13420" y="156"/>
                </a:cubicBezTo>
                <a:cubicBezTo>
                  <a:pt x="12599" y="-117"/>
                  <a:pt x="11694" y="-29"/>
                  <a:pt x="10948" y="395"/>
                </a:cubicBezTo>
                <a:cubicBezTo>
                  <a:pt x="10293" y="804"/>
                  <a:pt x="9848" y="1323"/>
                  <a:pt x="8960" y="2361"/>
                </a:cubicBezTo>
                <a:lnTo>
                  <a:pt x="1771" y="10765"/>
                </a:lnTo>
                <a:cubicBezTo>
                  <a:pt x="896" y="11787"/>
                  <a:pt x="452" y="12306"/>
                  <a:pt x="164" y="13000"/>
                </a:cubicBezTo>
                <a:cubicBezTo>
                  <a:pt x="-122" y="13783"/>
                  <a:pt x="-30" y="14646"/>
                  <a:pt x="415" y="15358"/>
                </a:cubicBezTo>
                <a:cubicBezTo>
                  <a:pt x="843" y="15983"/>
                  <a:pt x="1388" y="16406"/>
                  <a:pt x="2476" y="17253"/>
                </a:cubicBezTo>
                <a:lnTo>
                  <a:pt x="5592" y="19678"/>
                </a:lnTo>
                <a:cubicBezTo>
                  <a:pt x="6664" y="20512"/>
                  <a:pt x="7209" y="20935"/>
                  <a:pt x="7936" y="21210"/>
                </a:cubicBezTo>
                <a:cubicBezTo>
                  <a:pt x="8757" y="21483"/>
                  <a:pt x="9662" y="21395"/>
                  <a:pt x="10408" y="20971"/>
                </a:cubicBezTo>
                <a:cubicBezTo>
                  <a:pt x="11063" y="20562"/>
                  <a:pt x="11508" y="20043"/>
                  <a:pt x="12396" y="19005"/>
                </a:cubicBezTo>
                <a:lnTo>
                  <a:pt x="19585" y="10601"/>
                </a:lnTo>
                <a:cubicBezTo>
                  <a:pt x="20460" y="9579"/>
                  <a:pt x="20904" y="9060"/>
                  <a:pt x="21192" y="8366"/>
                </a:cubicBezTo>
                <a:cubicBezTo>
                  <a:pt x="21478" y="7583"/>
                  <a:pt x="21386" y="6720"/>
                  <a:pt x="20941" y="6008"/>
                </a:cubicBezTo>
                <a:cubicBezTo>
                  <a:pt x="20513" y="5383"/>
                  <a:pt x="19968" y="4960"/>
                  <a:pt x="18880" y="4113"/>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8" name="Shape"/>
          <p:cNvSpPr/>
          <p:nvPr/>
        </p:nvSpPr>
        <p:spPr>
          <a:xfrm>
            <a:off x="1138889" y="4008040"/>
            <a:ext cx="556114" cy="521248"/>
          </a:xfrm>
          <a:custGeom>
            <a:avLst/>
            <a:gdLst/>
            <a:ahLst/>
            <a:cxnLst>
              <a:cxn ang="0">
                <a:pos x="wd2" y="hd2"/>
              </a:cxn>
              <a:cxn ang="5400000">
                <a:pos x="wd2" y="hd2"/>
              </a:cxn>
              <a:cxn ang="10800000">
                <a:pos x="wd2" y="hd2"/>
              </a:cxn>
              <a:cxn ang="16200000">
                <a:pos x="wd2" y="hd2"/>
              </a:cxn>
            </a:cxnLst>
            <a:rect l="0" t="0" r="r" b="b"/>
            <a:pathLst>
              <a:path w="20689" h="21519" extrusionOk="0">
                <a:moveTo>
                  <a:pt x="14387" y="40"/>
                </a:moveTo>
                <a:cubicBezTo>
                  <a:pt x="14131" y="2"/>
                  <a:pt x="13872" y="0"/>
                  <a:pt x="13614" y="0"/>
                </a:cubicBezTo>
                <a:cubicBezTo>
                  <a:pt x="11170" y="-4"/>
                  <a:pt x="8709" y="218"/>
                  <a:pt x="6398" y="1108"/>
                </a:cubicBezTo>
                <a:cubicBezTo>
                  <a:pt x="2218" y="2718"/>
                  <a:pt x="-826" y="6761"/>
                  <a:pt x="200" y="11156"/>
                </a:cubicBezTo>
                <a:cubicBezTo>
                  <a:pt x="642" y="13047"/>
                  <a:pt x="1602" y="14692"/>
                  <a:pt x="2792" y="16131"/>
                </a:cubicBezTo>
                <a:cubicBezTo>
                  <a:pt x="4410" y="18087"/>
                  <a:pt x="6272" y="19776"/>
                  <a:pt x="8513" y="20596"/>
                </a:cubicBezTo>
                <a:cubicBezTo>
                  <a:pt x="9611" y="20998"/>
                  <a:pt x="10757" y="21170"/>
                  <a:pt x="11910" y="21320"/>
                </a:cubicBezTo>
                <a:cubicBezTo>
                  <a:pt x="13052" y="21468"/>
                  <a:pt x="14210" y="21596"/>
                  <a:pt x="15358" y="21461"/>
                </a:cubicBezTo>
                <a:cubicBezTo>
                  <a:pt x="16348" y="21345"/>
                  <a:pt x="17346" y="21010"/>
                  <a:pt x="17968" y="20152"/>
                </a:cubicBezTo>
                <a:cubicBezTo>
                  <a:pt x="18737" y="19091"/>
                  <a:pt x="18683" y="17633"/>
                  <a:pt x="18379" y="16301"/>
                </a:cubicBezTo>
                <a:cubicBezTo>
                  <a:pt x="18212" y="15571"/>
                  <a:pt x="18047" y="14751"/>
                  <a:pt x="18543" y="14273"/>
                </a:cubicBezTo>
                <a:cubicBezTo>
                  <a:pt x="18686" y="14136"/>
                  <a:pt x="18868" y="14061"/>
                  <a:pt x="19053" y="14017"/>
                </a:cubicBezTo>
                <a:cubicBezTo>
                  <a:pt x="19579" y="13890"/>
                  <a:pt x="20203" y="13952"/>
                  <a:pt x="20529" y="13455"/>
                </a:cubicBezTo>
                <a:cubicBezTo>
                  <a:pt x="20774" y="13083"/>
                  <a:pt x="20706" y="12586"/>
                  <a:pt x="20538" y="12156"/>
                </a:cubicBezTo>
                <a:cubicBezTo>
                  <a:pt x="19989" y="10754"/>
                  <a:pt x="18622" y="9991"/>
                  <a:pt x="17978" y="8646"/>
                </a:cubicBezTo>
                <a:cubicBezTo>
                  <a:pt x="17214" y="7049"/>
                  <a:pt x="17653" y="5100"/>
                  <a:pt x="17110" y="3407"/>
                </a:cubicBezTo>
                <a:cubicBezTo>
                  <a:pt x="16916" y="2800"/>
                  <a:pt x="16596" y="2245"/>
                  <a:pt x="16282" y="1697"/>
                </a:cubicBezTo>
                <a:cubicBezTo>
                  <a:pt x="15968" y="1151"/>
                  <a:pt x="15640" y="589"/>
                  <a:pt x="15123" y="285"/>
                </a:cubicBezTo>
                <a:cubicBezTo>
                  <a:pt x="14894" y="151"/>
                  <a:pt x="14643" y="78"/>
                  <a:pt x="14387" y="40"/>
                </a:cubicBez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59" name="Shape"/>
          <p:cNvSpPr/>
          <p:nvPr/>
        </p:nvSpPr>
        <p:spPr>
          <a:xfrm>
            <a:off x="1122414" y="3885862"/>
            <a:ext cx="466887" cy="507993"/>
          </a:xfrm>
          <a:custGeom>
            <a:avLst/>
            <a:gdLst/>
            <a:ahLst/>
            <a:cxnLst>
              <a:cxn ang="0">
                <a:pos x="wd2" y="hd2"/>
              </a:cxn>
              <a:cxn ang="5400000">
                <a:pos x="wd2" y="hd2"/>
              </a:cxn>
              <a:cxn ang="10800000">
                <a:pos x="wd2" y="hd2"/>
              </a:cxn>
              <a:cxn ang="16200000">
                <a:pos x="wd2" y="hd2"/>
              </a:cxn>
            </a:cxnLst>
            <a:rect l="0" t="0" r="r" b="b"/>
            <a:pathLst>
              <a:path w="21365" h="21600" extrusionOk="0">
                <a:moveTo>
                  <a:pt x="16641" y="2461"/>
                </a:moveTo>
                <a:cubicBezTo>
                  <a:pt x="16734" y="2170"/>
                  <a:pt x="16783" y="1874"/>
                  <a:pt x="16784" y="1573"/>
                </a:cubicBezTo>
                <a:cubicBezTo>
                  <a:pt x="16787" y="1021"/>
                  <a:pt x="16632" y="479"/>
                  <a:pt x="16337" y="0"/>
                </a:cubicBezTo>
                <a:cubicBezTo>
                  <a:pt x="15673" y="992"/>
                  <a:pt x="14723" y="1798"/>
                  <a:pt x="13599" y="2327"/>
                </a:cubicBezTo>
                <a:cubicBezTo>
                  <a:pt x="12069" y="3046"/>
                  <a:pt x="10328" y="3204"/>
                  <a:pt x="8634" y="3474"/>
                </a:cubicBezTo>
                <a:cubicBezTo>
                  <a:pt x="6929" y="3745"/>
                  <a:pt x="5219" y="4156"/>
                  <a:pt x="3767" y="4985"/>
                </a:cubicBezTo>
                <a:cubicBezTo>
                  <a:pt x="2517" y="5698"/>
                  <a:pt x="1501" y="6696"/>
                  <a:pt x="866" y="7932"/>
                </a:cubicBezTo>
                <a:cubicBezTo>
                  <a:pt x="427" y="8788"/>
                  <a:pt x="200" y="9720"/>
                  <a:pt x="86" y="10662"/>
                </a:cubicBezTo>
                <a:cubicBezTo>
                  <a:pt x="-162" y="12725"/>
                  <a:pt x="135" y="14779"/>
                  <a:pt x="858" y="16684"/>
                </a:cubicBezTo>
                <a:cubicBezTo>
                  <a:pt x="1542" y="18488"/>
                  <a:pt x="2612" y="20162"/>
                  <a:pt x="4024" y="21600"/>
                </a:cubicBezTo>
                <a:cubicBezTo>
                  <a:pt x="3561" y="20596"/>
                  <a:pt x="3205" y="19553"/>
                  <a:pt x="2962" y="18484"/>
                </a:cubicBezTo>
                <a:cubicBezTo>
                  <a:pt x="2787" y="17718"/>
                  <a:pt x="2677" y="16940"/>
                  <a:pt x="2540" y="16168"/>
                </a:cubicBezTo>
                <a:cubicBezTo>
                  <a:pt x="2270" y="14658"/>
                  <a:pt x="2456" y="13010"/>
                  <a:pt x="3912" y="12846"/>
                </a:cubicBezTo>
                <a:cubicBezTo>
                  <a:pt x="4417" y="12789"/>
                  <a:pt x="4887" y="13005"/>
                  <a:pt x="5255" y="13295"/>
                </a:cubicBezTo>
                <a:cubicBezTo>
                  <a:pt x="5699" y="13645"/>
                  <a:pt x="6106" y="14125"/>
                  <a:pt x="6700" y="14034"/>
                </a:cubicBezTo>
                <a:cubicBezTo>
                  <a:pt x="7951" y="13842"/>
                  <a:pt x="7414" y="12357"/>
                  <a:pt x="7241" y="11101"/>
                </a:cubicBezTo>
                <a:cubicBezTo>
                  <a:pt x="7069" y="9853"/>
                  <a:pt x="8008" y="8776"/>
                  <a:pt x="9163" y="8030"/>
                </a:cubicBezTo>
                <a:cubicBezTo>
                  <a:pt x="9692" y="7689"/>
                  <a:pt x="10263" y="7402"/>
                  <a:pt x="10845" y="7142"/>
                </a:cubicBezTo>
                <a:cubicBezTo>
                  <a:pt x="13337" y="6031"/>
                  <a:pt x="16141" y="5360"/>
                  <a:pt x="18734" y="6209"/>
                </a:cubicBezTo>
                <a:cubicBezTo>
                  <a:pt x="19590" y="6490"/>
                  <a:pt x="20378" y="6922"/>
                  <a:pt x="21054" y="7486"/>
                </a:cubicBezTo>
                <a:cubicBezTo>
                  <a:pt x="21356" y="6172"/>
                  <a:pt x="21438" y="4857"/>
                  <a:pt x="21301" y="3563"/>
                </a:cubicBezTo>
                <a:cubicBezTo>
                  <a:pt x="21207" y="2680"/>
                  <a:pt x="21011" y="1808"/>
                  <a:pt x="20709" y="949"/>
                </a:cubicBezTo>
                <a:cubicBezTo>
                  <a:pt x="20601" y="1429"/>
                  <a:pt x="20340" y="1882"/>
                  <a:pt x="19951" y="2262"/>
                </a:cubicBezTo>
                <a:cubicBezTo>
                  <a:pt x="19720" y="2489"/>
                  <a:pt x="19446" y="2686"/>
                  <a:pt x="19142" y="2846"/>
                </a:cubicBezTo>
                <a:cubicBezTo>
                  <a:pt x="19126" y="2519"/>
                  <a:pt x="19088" y="2194"/>
                  <a:pt x="19027" y="1873"/>
                </a:cubicBezTo>
                <a:cubicBezTo>
                  <a:pt x="18914" y="1275"/>
                  <a:pt x="18726" y="691"/>
                  <a:pt x="18465" y="135"/>
                </a:cubicBezTo>
                <a:cubicBezTo>
                  <a:pt x="18341" y="647"/>
                  <a:pt x="18084" y="1136"/>
                  <a:pt x="17710" y="1570"/>
                </a:cubicBezTo>
                <a:cubicBezTo>
                  <a:pt x="17416" y="1912"/>
                  <a:pt x="17054" y="2213"/>
                  <a:pt x="16641" y="2461"/>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0" name="Shape"/>
          <p:cNvSpPr/>
          <p:nvPr/>
        </p:nvSpPr>
        <p:spPr>
          <a:xfrm>
            <a:off x="702336" y="4541878"/>
            <a:ext cx="1358380" cy="1144381"/>
          </a:xfrm>
          <a:custGeom>
            <a:avLst/>
            <a:gdLst/>
            <a:ahLst/>
            <a:cxnLst>
              <a:cxn ang="0">
                <a:pos x="wd2" y="hd2"/>
              </a:cxn>
              <a:cxn ang="5400000">
                <a:pos x="wd2" y="hd2"/>
              </a:cxn>
              <a:cxn ang="10800000">
                <a:pos x="wd2" y="hd2"/>
              </a:cxn>
              <a:cxn ang="16200000">
                <a:pos x="wd2" y="hd2"/>
              </a:cxn>
            </a:cxnLst>
            <a:rect l="0" t="0" r="r" b="b"/>
            <a:pathLst>
              <a:path w="21449" h="21600" extrusionOk="0">
                <a:moveTo>
                  <a:pt x="10605" y="0"/>
                </a:moveTo>
                <a:cubicBezTo>
                  <a:pt x="9568" y="0"/>
                  <a:pt x="8532" y="150"/>
                  <a:pt x="7523" y="450"/>
                </a:cubicBezTo>
                <a:cubicBezTo>
                  <a:pt x="7255" y="530"/>
                  <a:pt x="6990" y="620"/>
                  <a:pt x="6728" y="724"/>
                </a:cubicBezTo>
                <a:cubicBezTo>
                  <a:pt x="6412" y="850"/>
                  <a:pt x="6101" y="996"/>
                  <a:pt x="5797" y="1161"/>
                </a:cubicBezTo>
                <a:cubicBezTo>
                  <a:pt x="4511" y="1858"/>
                  <a:pt x="3351" y="2896"/>
                  <a:pt x="2651" y="4361"/>
                </a:cubicBezTo>
                <a:cubicBezTo>
                  <a:pt x="2375" y="4938"/>
                  <a:pt x="2182" y="5563"/>
                  <a:pt x="2006" y="6193"/>
                </a:cubicBezTo>
                <a:cubicBezTo>
                  <a:pt x="1377" y="8436"/>
                  <a:pt x="946" y="10747"/>
                  <a:pt x="438" y="13033"/>
                </a:cubicBezTo>
                <a:cubicBezTo>
                  <a:pt x="157" y="14296"/>
                  <a:pt x="-151" y="15593"/>
                  <a:pt x="83" y="16873"/>
                </a:cubicBezTo>
                <a:cubicBezTo>
                  <a:pt x="157" y="17275"/>
                  <a:pt x="283" y="17659"/>
                  <a:pt x="403" y="18044"/>
                </a:cubicBezTo>
                <a:cubicBezTo>
                  <a:pt x="763" y="19206"/>
                  <a:pt x="1054" y="20397"/>
                  <a:pt x="1301" y="21600"/>
                </a:cubicBezTo>
                <a:lnTo>
                  <a:pt x="3954" y="21600"/>
                </a:lnTo>
                <a:lnTo>
                  <a:pt x="3247" y="15823"/>
                </a:lnTo>
                <a:lnTo>
                  <a:pt x="4705" y="11938"/>
                </a:lnTo>
                <a:cubicBezTo>
                  <a:pt x="5042" y="12911"/>
                  <a:pt x="5346" y="13899"/>
                  <a:pt x="5614" y="14902"/>
                </a:cubicBezTo>
                <a:cubicBezTo>
                  <a:pt x="5791" y="15562"/>
                  <a:pt x="5951" y="16227"/>
                  <a:pt x="6096" y="16894"/>
                </a:cubicBezTo>
                <a:cubicBezTo>
                  <a:pt x="5971" y="17748"/>
                  <a:pt x="5859" y="18604"/>
                  <a:pt x="5762" y="19463"/>
                </a:cubicBezTo>
                <a:cubicBezTo>
                  <a:pt x="5681" y="20174"/>
                  <a:pt x="5610" y="20886"/>
                  <a:pt x="5548" y="21600"/>
                </a:cubicBezTo>
                <a:lnTo>
                  <a:pt x="15273" y="21600"/>
                </a:lnTo>
                <a:lnTo>
                  <a:pt x="14650" y="11430"/>
                </a:lnTo>
                <a:lnTo>
                  <a:pt x="14684" y="6418"/>
                </a:lnTo>
                <a:cubicBezTo>
                  <a:pt x="15303" y="6875"/>
                  <a:pt x="15942" y="7298"/>
                  <a:pt x="16596" y="7680"/>
                </a:cubicBezTo>
                <a:cubicBezTo>
                  <a:pt x="17017" y="7926"/>
                  <a:pt x="17455" y="8157"/>
                  <a:pt x="17924" y="8162"/>
                </a:cubicBezTo>
                <a:cubicBezTo>
                  <a:pt x="18179" y="8164"/>
                  <a:pt x="18432" y="8097"/>
                  <a:pt x="18655" y="7948"/>
                </a:cubicBezTo>
                <a:cubicBezTo>
                  <a:pt x="19048" y="7687"/>
                  <a:pt x="19296" y="7218"/>
                  <a:pt x="19531" y="6761"/>
                </a:cubicBezTo>
                <a:cubicBezTo>
                  <a:pt x="20172" y="5519"/>
                  <a:pt x="20812" y="4275"/>
                  <a:pt x="21449" y="3029"/>
                </a:cubicBezTo>
                <a:lnTo>
                  <a:pt x="19302" y="421"/>
                </a:lnTo>
                <a:lnTo>
                  <a:pt x="17726" y="3527"/>
                </a:lnTo>
                <a:cubicBezTo>
                  <a:pt x="16836" y="2970"/>
                  <a:pt x="15954" y="2394"/>
                  <a:pt x="15081" y="1800"/>
                </a:cubicBezTo>
                <a:cubicBezTo>
                  <a:pt x="14500" y="1405"/>
                  <a:pt x="13921" y="1000"/>
                  <a:pt x="13308" y="681"/>
                </a:cubicBezTo>
                <a:cubicBezTo>
                  <a:pt x="12772" y="402"/>
                  <a:pt x="12214" y="191"/>
                  <a:pt x="11642" y="50"/>
                </a:cubicBezTo>
                <a:cubicBezTo>
                  <a:pt x="11298" y="17"/>
                  <a:pt x="10952" y="0"/>
                  <a:pt x="10605" y="0"/>
                </a:cubicBezTo>
                <a:close/>
              </a:path>
            </a:pathLst>
          </a:custGeom>
          <a:solidFill>
            <a:srgbClr val="3484C9"/>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lvl1pPr>
          </a:lstStyle>
          <a:p>
            <a:r>
              <a:t> </a:t>
            </a:r>
          </a:p>
        </p:txBody>
      </p:sp>
      <p:sp>
        <p:nvSpPr>
          <p:cNvPr id="1761" name="Shape"/>
          <p:cNvSpPr/>
          <p:nvPr/>
        </p:nvSpPr>
        <p:spPr>
          <a:xfrm>
            <a:off x="1198289" y="4556659"/>
            <a:ext cx="322664" cy="1129600"/>
          </a:xfrm>
          <a:custGeom>
            <a:avLst/>
            <a:gdLst/>
            <a:ahLst/>
            <a:cxnLst>
              <a:cxn ang="0">
                <a:pos x="wd2" y="hd2"/>
              </a:cxn>
              <a:cxn ang="5400000">
                <a:pos x="wd2" y="hd2"/>
              </a:cxn>
              <a:cxn ang="10800000">
                <a:pos x="wd2" y="hd2"/>
              </a:cxn>
              <a:cxn ang="16200000">
                <a:pos x="wd2" y="hd2"/>
              </a:cxn>
            </a:cxnLst>
            <a:rect l="0" t="0" r="r" b="b"/>
            <a:pathLst>
              <a:path w="21600" h="21600" extrusionOk="0">
                <a:moveTo>
                  <a:pt x="1904" y="0"/>
                </a:moveTo>
                <a:cubicBezTo>
                  <a:pt x="3775" y="4715"/>
                  <a:pt x="5957" y="9419"/>
                  <a:pt x="8448" y="14110"/>
                </a:cubicBezTo>
                <a:cubicBezTo>
                  <a:pt x="8951" y="15058"/>
                  <a:pt x="9473" y="16010"/>
                  <a:pt x="8961" y="16963"/>
                </a:cubicBezTo>
                <a:cubicBezTo>
                  <a:pt x="8789" y="17284"/>
                  <a:pt x="8498" y="17598"/>
                  <a:pt x="8149" y="17907"/>
                </a:cubicBezTo>
                <a:cubicBezTo>
                  <a:pt x="6555" y="19318"/>
                  <a:pt x="3747" y="20586"/>
                  <a:pt x="0" y="21600"/>
                </a:cubicBezTo>
                <a:lnTo>
                  <a:pt x="21600" y="21600"/>
                </a:lnTo>
                <a:lnTo>
                  <a:pt x="18109" y="1779"/>
                </a:lnTo>
                <a:cubicBezTo>
                  <a:pt x="16893" y="2019"/>
                  <a:pt x="15563" y="2196"/>
                  <a:pt x="14178" y="2308"/>
                </a:cubicBezTo>
                <a:cubicBezTo>
                  <a:pt x="12680" y="2429"/>
                  <a:pt x="11091" y="2476"/>
                  <a:pt x="9511" y="2399"/>
                </a:cubicBezTo>
                <a:cubicBezTo>
                  <a:pt x="5342" y="2197"/>
                  <a:pt x="2199" y="1205"/>
                  <a:pt x="1904" y="0"/>
                </a:cubicBezTo>
                <a:close/>
              </a:path>
            </a:pathLst>
          </a:cu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2" name="Shape"/>
          <p:cNvSpPr/>
          <p:nvPr/>
        </p:nvSpPr>
        <p:spPr>
          <a:xfrm>
            <a:off x="1214185" y="4392957"/>
            <a:ext cx="256770" cy="2925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51" y="1824"/>
                  <a:pt x="695" y="3683"/>
                  <a:pt x="727" y="5549"/>
                </a:cubicBezTo>
                <a:cubicBezTo>
                  <a:pt x="745" y="6583"/>
                  <a:pt x="698" y="7617"/>
                  <a:pt x="586" y="8647"/>
                </a:cubicBezTo>
                <a:cubicBezTo>
                  <a:pt x="569" y="8659"/>
                  <a:pt x="551" y="8671"/>
                  <a:pt x="533" y="8683"/>
                </a:cubicBezTo>
                <a:cubicBezTo>
                  <a:pt x="516" y="8695"/>
                  <a:pt x="498" y="8707"/>
                  <a:pt x="481" y="8719"/>
                </a:cubicBezTo>
                <a:lnTo>
                  <a:pt x="12864" y="21600"/>
                </a:lnTo>
                <a:cubicBezTo>
                  <a:pt x="14362" y="21509"/>
                  <a:pt x="15844" y="21268"/>
                  <a:pt x="17280" y="20883"/>
                </a:cubicBezTo>
                <a:cubicBezTo>
                  <a:pt x="18791" y="20477"/>
                  <a:pt x="20242" y="19913"/>
                  <a:pt x="21600" y="19204"/>
                </a:cubicBezTo>
                <a:cubicBezTo>
                  <a:pt x="20591" y="17902"/>
                  <a:pt x="19824" y="16465"/>
                  <a:pt x="19343" y="14947"/>
                </a:cubicBezTo>
                <a:cubicBezTo>
                  <a:pt x="19000" y="13866"/>
                  <a:pt x="18812" y="12752"/>
                  <a:pt x="18756" y="11633"/>
                </a:cubicBezTo>
                <a:cubicBezTo>
                  <a:pt x="18744" y="11540"/>
                  <a:pt x="18733" y="11448"/>
                  <a:pt x="18723" y="11355"/>
                </a:cubicBezTo>
                <a:cubicBezTo>
                  <a:pt x="18713" y="11262"/>
                  <a:pt x="18705" y="11170"/>
                  <a:pt x="18698" y="11077"/>
                </a:cubicBezTo>
                <a:cubicBezTo>
                  <a:pt x="18696" y="11056"/>
                  <a:pt x="18694" y="11035"/>
                  <a:pt x="18692" y="11015"/>
                </a:cubicBezTo>
                <a:cubicBezTo>
                  <a:pt x="18690" y="10994"/>
                  <a:pt x="18688" y="10974"/>
                  <a:pt x="18686" y="10953"/>
                </a:cubicBezTo>
                <a:lnTo>
                  <a:pt x="18698" y="10953"/>
                </a:lnTo>
                <a:cubicBezTo>
                  <a:pt x="18678" y="10713"/>
                  <a:pt x="18657" y="10471"/>
                  <a:pt x="18649" y="10230"/>
                </a:cubicBezTo>
                <a:cubicBezTo>
                  <a:pt x="18641" y="9987"/>
                  <a:pt x="18636" y="9745"/>
                  <a:pt x="18651" y="9502"/>
                </a:cubicBezTo>
                <a:cubicBezTo>
                  <a:pt x="15451" y="8999"/>
                  <a:pt x="12367" y="8063"/>
                  <a:pt x="9513" y="6743"/>
                </a:cubicBezTo>
                <a:cubicBezTo>
                  <a:pt x="5873" y="5059"/>
                  <a:pt x="2641" y="2769"/>
                  <a:pt x="0" y="0"/>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3" name="Shape"/>
          <p:cNvSpPr/>
          <p:nvPr/>
        </p:nvSpPr>
        <p:spPr>
          <a:xfrm>
            <a:off x="1149477" y="4509438"/>
            <a:ext cx="218808" cy="309888"/>
          </a:xfrm>
          <a:custGeom>
            <a:avLst/>
            <a:gdLst/>
            <a:ahLst/>
            <a:cxnLst>
              <a:cxn ang="0">
                <a:pos x="wd2" y="hd2"/>
              </a:cxn>
              <a:cxn ang="5400000">
                <a:pos x="wd2" y="hd2"/>
              </a:cxn>
              <a:cxn ang="10800000">
                <a:pos x="wd2" y="hd2"/>
              </a:cxn>
              <a:cxn ang="16200000">
                <a:pos x="wd2" y="hd2"/>
              </a:cxn>
            </a:cxnLst>
            <a:rect l="0" t="0" r="r" b="b"/>
            <a:pathLst>
              <a:path w="21600" h="21600" extrusionOk="0">
                <a:moveTo>
                  <a:pt x="6819" y="0"/>
                </a:moveTo>
                <a:lnTo>
                  <a:pt x="21600" y="12070"/>
                </a:lnTo>
                <a:lnTo>
                  <a:pt x="10660" y="21600"/>
                </a:lnTo>
                <a:lnTo>
                  <a:pt x="0" y="4210"/>
                </a:lnTo>
                <a:lnTo>
                  <a:pt x="6819" y="0"/>
                </a:ln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4" name="Shape"/>
          <p:cNvSpPr/>
          <p:nvPr/>
        </p:nvSpPr>
        <p:spPr>
          <a:xfrm flipH="1">
            <a:off x="1436304" y="4541376"/>
            <a:ext cx="165133" cy="1373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33" y="2873"/>
                  <a:pt x="21188" y="5726"/>
                  <a:pt x="20574" y="8503"/>
                </a:cubicBezTo>
                <a:cubicBezTo>
                  <a:pt x="19894" y="11576"/>
                  <a:pt x="18889" y="14532"/>
                  <a:pt x="17584" y="17297"/>
                </a:cubicBezTo>
                <a:lnTo>
                  <a:pt x="0" y="21600"/>
                </a:lnTo>
                <a:lnTo>
                  <a:pt x="21600" y="0"/>
                </a:ln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5" name="Shape"/>
          <p:cNvSpPr/>
          <p:nvPr/>
        </p:nvSpPr>
        <p:spPr>
          <a:xfrm>
            <a:off x="1585371" y="2705825"/>
            <a:ext cx="892466" cy="1039706"/>
          </a:xfrm>
          <a:custGeom>
            <a:avLst/>
            <a:gdLst/>
            <a:ahLst/>
            <a:cxnLst>
              <a:cxn ang="0">
                <a:pos x="wd2" y="hd2"/>
              </a:cxn>
              <a:cxn ang="5400000">
                <a:pos x="wd2" y="hd2"/>
              </a:cxn>
              <a:cxn ang="10800000">
                <a:pos x="wd2" y="hd2"/>
              </a:cxn>
              <a:cxn ang="16200000">
                <a:pos x="wd2" y="hd2"/>
              </a:cxn>
            </a:cxnLst>
            <a:rect l="0" t="0" r="r" b="b"/>
            <a:pathLst>
              <a:path w="19315" h="20446" extrusionOk="0">
                <a:moveTo>
                  <a:pt x="651" y="11936"/>
                </a:moveTo>
                <a:cubicBezTo>
                  <a:pt x="2326" y="15875"/>
                  <a:pt x="6788" y="18089"/>
                  <a:pt x="11200" y="17437"/>
                </a:cubicBezTo>
                <a:lnTo>
                  <a:pt x="14621" y="20446"/>
                </a:lnTo>
                <a:lnTo>
                  <a:pt x="14985" y="16091"/>
                </a:lnTo>
                <a:cubicBezTo>
                  <a:pt x="18691" y="13868"/>
                  <a:pt x="20330" y="9532"/>
                  <a:pt x="18665" y="5614"/>
                </a:cubicBezTo>
                <a:cubicBezTo>
                  <a:pt x="16743" y="1094"/>
                  <a:pt x="11155" y="-1154"/>
                  <a:pt x="6181" y="592"/>
                </a:cubicBezTo>
                <a:cubicBezTo>
                  <a:pt x="1206" y="2338"/>
                  <a:pt x="-1270" y="7416"/>
                  <a:pt x="651" y="11936"/>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6" name="I love Watercare"/>
          <p:cNvSpPr txBox="1"/>
          <p:nvPr/>
        </p:nvSpPr>
        <p:spPr>
          <a:xfrm>
            <a:off x="1696949" y="2955238"/>
            <a:ext cx="669310" cy="471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584200">
              <a:lnSpc>
                <a:spcPct val="120000"/>
              </a:lnSpc>
              <a:spcBef>
                <a:spcPts val="1000"/>
              </a:spcBef>
              <a:defRPr sz="1200">
                <a:solidFill>
                  <a:srgbClr val="FFFFFF"/>
                </a:solidFill>
                <a:latin typeface="Helvetica Neue Light"/>
                <a:ea typeface="Helvetica Neue Light"/>
                <a:cs typeface="Helvetica Neue Light"/>
                <a:sym typeface="Helvetica Neue Light"/>
              </a:defRPr>
            </a:lvl1pPr>
          </a:lstStyle>
          <a:p>
            <a:pPr>
              <a:defRPr sz="1600"/>
            </a:pPr>
            <a:r>
              <a:rPr sz="1200"/>
              <a:t>I love Watercare</a:t>
            </a:r>
          </a:p>
        </p:txBody>
      </p:sp>
      <p:sp>
        <p:nvSpPr>
          <p:cNvPr id="1767" name="Shape"/>
          <p:cNvSpPr/>
          <p:nvPr/>
        </p:nvSpPr>
        <p:spPr>
          <a:xfrm>
            <a:off x="2631939" y="3093950"/>
            <a:ext cx="967899" cy="892262"/>
          </a:xfrm>
          <a:custGeom>
            <a:avLst/>
            <a:gdLst/>
            <a:ahLst/>
            <a:cxnLst>
              <a:cxn ang="0">
                <a:pos x="wd2" y="hd2"/>
              </a:cxn>
              <a:cxn ang="5400000">
                <a:pos x="wd2" y="hd2"/>
              </a:cxn>
              <a:cxn ang="10800000">
                <a:pos x="wd2" y="hd2"/>
              </a:cxn>
              <a:cxn ang="16200000">
                <a:pos x="wd2" y="hd2"/>
              </a:cxn>
            </a:cxnLst>
            <a:rect l="0" t="0" r="r" b="b"/>
            <a:pathLst>
              <a:path w="20326" h="19371" extrusionOk="0">
                <a:moveTo>
                  <a:pt x="5595" y="1743"/>
                </a:moveTo>
                <a:cubicBezTo>
                  <a:pt x="1897" y="4411"/>
                  <a:pt x="634" y="9341"/>
                  <a:pt x="2330" y="13467"/>
                </a:cubicBezTo>
                <a:lnTo>
                  <a:pt x="0" y="17591"/>
                </a:lnTo>
                <a:lnTo>
                  <a:pt x="4601" y="16800"/>
                </a:lnTo>
                <a:cubicBezTo>
                  <a:pt x="7764" y="19826"/>
                  <a:pt x="12639" y="20282"/>
                  <a:pt x="16317" y="17629"/>
                </a:cubicBezTo>
                <a:cubicBezTo>
                  <a:pt x="20561" y="14568"/>
                  <a:pt x="21600" y="8532"/>
                  <a:pt x="18639" y="4145"/>
                </a:cubicBezTo>
                <a:cubicBezTo>
                  <a:pt x="15678" y="-242"/>
                  <a:pt x="9839" y="-1318"/>
                  <a:pt x="5595" y="1743"/>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8" name="Shape"/>
          <p:cNvSpPr/>
          <p:nvPr/>
        </p:nvSpPr>
        <p:spPr>
          <a:xfrm>
            <a:off x="2772087" y="4225320"/>
            <a:ext cx="1022388" cy="892450"/>
          </a:xfrm>
          <a:custGeom>
            <a:avLst/>
            <a:gdLst/>
            <a:ahLst/>
            <a:cxnLst>
              <a:cxn ang="0">
                <a:pos x="wd2" y="hd2"/>
              </a:cxn>
              <a:cxn ang="5400000">
                <a:pos x="wd2" y="hd2"/>
              </a:cxn>
              <a:cxn ang="10800000">
                <a:pos x="wd2" y="hd2"/>
              </a:cxn>
              <a:cxn ang="16200000">
                <a:pos x="wd2" y="hd2"/>
              </a:cxn>
            </a:cxnLst>
            <a:rect l="0" t="0" r="r" b="b"/>
            <a:pathLst>
              <a:path w="20360" h="19208" extrusionOk="0">
                <a:moveTo>
                  <a:pt x="15243" y="908"/>
                </a:moveTo>
                <a:cubicBezTo>
                  <a:pt x="11370" y="-1052"/>
                  <a:pt x="6855" y="270"/>
                  <a:pt x="4381" y="3821"/>
                </a:cubicBezTo>
                <a:lnTo>
                  <a:pt x="0" y="3797"/>
                </a:lnTo>
                <a:lnTo>
                  <a:pt x="2810" y="7489"/>
                </a:lnTo>
                <a:cubicBezTo>
                  <a:pt x="1906" y="11796"/>
                  <a:pt x="3855" y="16349"/>
                  <a:pt x="7707" y="18299"/>
                </a:cubicBezTo>
                <a:cubicBezTo>
                  <a:pt x="12151" y="20548"/>
                  <a:pt x="17438" y="18479"/>
                  <a:pt x="19519" y="13676"/>
                </a:cubicBezTo>
                <a:cubicBezTo>
                  <a:pt x="21600" y="8874"/>
                  <a:pt x="19686" y="3157"/>
                  <a:pt x="15243" y="908"/>
                </a:cubicBezTo>
                <a:close/>
              </a:path>
            </a:pathLst>
          </a:cu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69" name="Line"/>
          <p:cNvSpPr/>
          <p:nvPr/>
        </p:nvSpPr>
        <p:spPr>
          <a:xfrm flipV="1">
            <a:off x="4572000" y="2110176"/>
            <a:ext cx="0" cy="3985712"/>
          </a:xfrm>
          <a:prstGeom prst="line">
            <a:avLst/>
          </a:prstGeom>
          <a:ln w="25400">
            <a:solidFill>
              <a:srgbClr val="000000"/>
            </a:solidFill>
            <a:prstDash val="sysDot"/>
            <a:miter lim="400000"/>
          </a:ln>
        </p:spPr>
        <p:txBody>
          <a:bodyPr lIns="45718" tIns="45718" rIns="45718" bIns="45718"/>
          <a:lstStyle/>
          <a:p>
            <a:endParaRPr/>
          </a:p>
        </p:txBody>
      </p:sp>
      <p:sp>
        <p:nvSpPr>
          <p:cNvPr id="1770" name="Line"/>
          <p:cNvSpPr/>
          <p:nvPr/>
        </p:nvSpPr>
        <p:spPr>
          <a:xfrm>
            <a:off x="11718" y="2120665"/>
            <a:ext cx="9144004" cy="1"/>
          </a:xfrm>
          <a:prstGeom prst="line">
            <a:avLst/>
          </a:prstGeom>
          <a:ln w="25400">
            <a:solidFill>
              <a:srgbClr val="000000"/>
            </a:solidFill>
            <a:prstDash val="sysDot"/>
            <a:miter lim="400000"/>
          </a:ln>
        </p:spPr>
        <p:txBody>
          <a:bodyPr lIns="45718" tIns="45718" rIns="45718" bIns="45718"/>
          <a:lstStyle/>
          <a:p>
            <a:endParaRPr/>
          </a:p>
        </p:txBody>
      </p:sp>
      <p:sp>
        <p:nvSpPr>
          <p:cNvPr id="1771" name="Rectangle"/>
          <p:cNvSpPr/>
          <p:nvPr/>
        </p:nvSpPr>
        <p:spPr>
          <a:xfrm>
            <a:off x="5867662" y="2701857"/>
            <a:ext cx="2840613" cy="2045370"/>
          </a:xfrm>
          <a:prstGeom prst="rect">
            <a:avLst/>
          </a:prstGeom>
          <a:solidFill>
            <a:srgbClr val="FFFFFF"/>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2" name="Rectangle"/>
          <p:cNvSpPr/>
          <p:nvPr/>
        </p:nvSpPr>
        <p:spPr>
          <a:xfrm>
            <a:off x="4585658" y="5410207"/>
            <a:ext cx="4568659" cy="446091"/>
          </a:xfrm>
          <a:prstGeom prst="rect">
            <a:avLst/>
          </a:prstGeom>
          <a:solidFill>
            <a:srgbClr val="B9B9B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3" name="Shape"/>
          <p:cNvSpPr/>
          <p:nvPr/>
        </p:nvSpPr>
        <p:spPr>
          <a:xfrm>
            <a:off x="6447496" y="4733843"/>
            <a:ext cx="203447" cy="273219"/>
          </a:xfrm>
          <a:custGeom>
            <a:avLst/>
            <a:gdLst/>
            <a:ahLst/>
            <a:cxnLst>
              <a:cxn ang="0">
                <a:pos x="wd2" y="hd2"/>
              </a:cxn>
              <a:cxn ang="5400000">
                <a:pos x="wd2" y="hd2"/>
              </a:cxn>
              <a:cxn ang="10800000">
                <a:pos x="wd2" y="hd2"/>
              </a:cxn>
              <a:cxn ang="16200000">
                <a:pos x="wd2" y="hd2"/>
              </a:cxn>
            </a:cxnLst>
            <a:rect l="0" t="0" r="r" b="b"/>
            <a:pathLst>
              <a:path w="21600" h="21600" extrusionOk="0">
                <a:moveTo>
                  <a:pt x="820" y="0"/>
                </a:moveTo>
                <a:lnTo>
                  <a:pt x="20780" y="0"/>
                </a:lnTo>
                <a:lnTo>
                  <a:pt x="21600" y="21600"/>
                </a:lnTo>
                <a:lnTo>
                  <a:pt x="0" y="21600"/>
                </a:lnTo>
                <a:lnTo>
                  <a:pt x="820" y="0"/>
                </a:lnTo>
                <a:close/>
              </a:path>
            </a:pathLst>
          </a:custGeom>
          <a:solidFill>
            <a:srgbClr val="E5E5E5"/>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4" name="Shape"/>
          <p:cNvSpPr/>
          <p:nvPr/>
        </p:nvSpPr>
        <p:spPr>
          <a:xfrm>
            <a:off x="6346838" y="4362092"/>
            <a:ext cx="404763" cy="471016"/>
          </a:xfrm>
          <a:custGeom>
            <a:avLst/>
            <a:gdLst/>
            <a:ahLst/>
            <a:cxnLst>
              <a:cxn ang="0">
                <a:pos x="wd2" y="hd2"/>
              </a:cxn>
              <a:cxn ang="5400000">
                <a:pos x="wd2" y="hd2"/>
              </a:cxn>
              <a:cxn ang="10800000">
                <a:pos x="wd2" y="hd2"/>
              </a:cxn>
              <a:cxn ang="16200000">
                <a:pos x="wd2" y="hd2"/>
              </a:cxn>
            </a:cxnLst>
            <a:rect l="0" t="0" r="r" b="b"/>
            <a:pathLst>
              <a:path w="21026" h="21427" extrusionOk="0">
                <a:moveTo>
                  <a:pt x="6460" y="519"/>
                </a:moveTo>
                <a:cubicBezTo>
                  <a:pt x="4972" y="907"/>
                  <a:pt x="3564" y="1513"/>
                  <a:pt x="2491" y="2467"/>
                </a:cubicBezTo>
                <a:cubicBezTo>
                  <a:pt x="1131" y="3676"/>
                  <a:pt x="437" y="5304"/>
                  <a:pt x="155" y="6990"/>
                </a:cubicBezTo>
                <a:cubicBezTo>
                  <a:pt x="-287" y="9630"/>
                  <a:pt x="264" y="12295"/>
                  <a:pt x="1210" y="14828"/>
                </a:cubicBezTo>
                <a:cubicBezTo>
                  <a:pt x="1548" y="15732"/>
                  <a:pt x="1943" y="16628"/>
                  <a:pt x="2491" y="17441"/>
                </a:cubicBezTo>
                <a:cubicBezTo>
                  <a:pt x="3266" y="18591"/>
                  <a:pt x="4355" y="19570"/>
                  <a:pt x="5672" y="20288"/>
                </a:cubicBezTo>
                <a:cubicBezTo>
                  <a:pt x="7143" y="21034"/>
                  <a:pt x="8813" y="21427"/>
                  <a:pt x="10513" y="21427"/>
                </a:cubicBezTo>
                <a:cubicBezTo>
                  <a:pt x="12213" y="21427"/>
                  <a:pt x="13883" y="21034"/>
                  <a:pt x="15354" y="20288"/>
                </a:cubicBezTo>
                <a:cubicBezTo>
                  <a:pt x="16671" y="19570"/>
                  <a:pt x="17760" y="18591"/>
                  <a:pt x="18535" y="17441"/>
                </a:cubicBezTo>
                <a:cubicBezTo>
                  <a:pt x="19083" y="16628"/>
                  <a:pt x="19478" y="15732"/>
                  <a:pt x="19816" y="14828"/>
                </a:cubicBezTo>
                <a:cubicBezTo>
                  <a:pt x="20762" y="12295"/>
                  <a:pt x="21313" y="9630"/>
                  <a:pt x="20871" y="6990"/>
                </a:cubicBezTo>
                <a:cubicBezTo>
                  <a:pt x="20589" y="5304"/>
                  <a:pt x="19895" y="3676"/>
                  <a:pt x="18535" y="2467"/>
                </a:cubicBezTo>
                <a:cubicBezTo>
                  <a:pt x="17462" y="1513"/>
                  <a:pt x="16054" y="907"/>
                  <a:pt x="14566" y="519"/>
                </a:cubicBezTo>
                <a:cubicBezTo>
                  <a:pt x="11910" y="-173"/>
                  <a:pt x="9116" y="-173"/>
                  <a:pt x="6460" y="519"/>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5" name="Shape"/>
          <p:cNvSpPr/>
          <p:nvPr/>
        </p:nvSpPr>
        <p:spPr>
          <a:xfrm>
            <a:off x="6148724" y="4870438"/>
            <a:ext cx="801077" cy="985860"/>
          </a:xfrm>
          <a:custGeom>
            <a:avLst/>
            <a:gdLst/>
            <a:ahLst/>
            <a:cxnLst>
              <a:cxn ang="0">
                <a:pos x="wd2" y="hd2"/>
              </a:cxn>
              <a:cxn ang="5400000">
                <a:pos x="wd2" y="hd2"/>
              </a:cxn>
              <a:cxn ang="10800000">
                <a:pos x="wd2" y="hd2"/>
              </a:cxn>
              <a:cxn ang="16200000">
                <a:pos x="wd2" y="hd2"/>
              </a:cxn>
            </a:cxnLst>
            <a:rect l="0" t="0" r="r" b="b"/>
            <a:pathLst>
              <a:path w="21415" h="21600" extrusionOk="0">
                <a:moveTo>
                  <a:pt x="10702" y="0"/>
                </a:moveTo>
                <a:cubicBezTo>
                  <a:pt x="9627" y="0"/>
                  <a:pt x="8559" y="114"/>
                  <a:pt x="7520" y="339"/>
                </a:cubicBezTo>
                <a:lnTo>
                  <a:pt x="7285" y="1329"/>
                </a:lnTo>
                <a:cubicBezTo>
                  <a:pt x="6215" y="1399"/>
                  <a:pt x="5168" y="1530"/>
                  <a:pt x="4136" y="1720"/>
                </a:cubicBezTo>
                <a:cubicBezTo>
                  <a:pt x="2889" y="1948"/>
                  <a:pt x="1620" y="2291"/>
                  <a:pt x="834" y="3115"/>
                </a:cubicBezTo>
                <a:cubicBezTo>
                  <a:pt x="-96" y="4091"/>
                  <a:pt x="-62" y="5270"/>
                  <a:pt x="67" y="6478"/>
                </a:cubicBezTo>
                <a:cubicBezTo>
                  <a:pt x="199" y="7722"/>
                  <a:pt x="388" y="9056"/>
                  <a:pt x="517" y="10330"/>
                </a:cubicBezTo>
                <a:cubicBezTo>
                  <a:pt x="590" y="11038"/>
                  <a:pt x="635" y="11760"/>
                  <a:pt x="1021" y="12397"/>
                </a:cubicBezTo>
                <a:cubicBezTo>
                  <a:pt x="1448" y="13104"/>
                  <a:pt x="2236" y="13617"/>
                  <a:pt x="3171" y="13802"/>
                </a:cubicBezTo>
                <a:lnTo>
                  <a:pt x="1781" y="21600"/>
                </a:lnTo>
                <a:lnTo>
                  <a:pt x="19627" y="21600"/>
                </a:lnTo>
                <a:lnTo>
                  <a:pt x="18245" y="13802"/>
                </a:lnTo>
                <a:cubicBezTo>
                  <a:pt x="19181" y="13619"/>
                  <a:pt x="19966" y="13105"/>
                  <a:pt x="20391" y="12397"/>
                </a:cubicBezTo>
                <a:cubicBezTo>
                  <a:pt x="20774" y="11760"/>
                  <a:pt x="20818" y="11038"/>
                  <a:pt x="20891" y="10330"/>
                </a:cubicBezTo>
                <a:cubicBezTo>
                  <a:pt x="21020" y="9056"/>
                  <a:pt x="21216" y="7722"/>
                  <a:pt x="21349" y="6478"/>
                </a:cubicBezTo>
                <a:cubicBezTo>
                  <a:pt x="21478" y="5270"/>
                  <a:pt x="21504" y="4091"/>
                  <a:pt x="20574" y="3115"/>
                </a:cubicBezTo>
                <a:cubicBezTo>
                  <a:pt x="19788" y="2291"/>
                  <a:pt x="18522" y="1948"/>
                  <a:pt x="17276" y="1720"/>
                </a:cubicBezTo>
                <a:cubicBezTo>
                  <a:pt x="16243" y="1531"/>
                  <a:pt x="15189" y="1399"/>
                  <a:pt x="14119" y="1329"/>
                </a:cubicBezTo>
                <a:lnTo>
                  <a:pt x="13888" y="339"/>
                </a:lnTo>
                <a:cubicBezTo>
                  <a:pt x="12849" y="114"/>
                  <a:pt x="11777" y="0"/>
                  <a:pt x="10702" y="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6" name="Shape"/>
          <p:cNvSpPr/>
          <p:nvPr/>
        </p:nvSpPr>
        <p:spPr>
          <a:xfrm>
            <a:off x="7352956" y="4733843"/>
            <a:ext cx="203447" cy="273219"/>
          </a:xfrm>
          <a:custGeom>
            <a:avLst/>
            <a:gdLst/>
            <a:ahLst/>
            <a:cxnLst>
              <a:cxn ang="0">
                <a:pos x="wd2" y="hd2"/>
              </a:cxn>
              <a:cxn ang="5400000">
                <a:pos x="wd2" y="hd2"/>
              </a:cxn>
              <a:cxn ang="10800000">
                <a:pos x="wd2" y="hd2"/>
              </a:cxn>
              <a:cxn ang="16200000">
                <a:pos x="wd2" y="hd2"/>
              </a:cxn>
            </a:cxnLst>
            <a:rect l="0" t="0" r="r" b="b"/>
            <a:pathLst>
              <a:path w="21600" h="21600" extrusionOk="0">
                <a:moveTo>
                  <a:pt x="820" y="0"/>
                </a:moveTo>
                <a:lnTo>
                  <a:pt x="20780" y="0"/>
                </a:lnTo>
                <a:lnTo>
                  <a:pt x="21600" y="21600"/>
                </a:lnTo>
                <a:lnTo>
                  <a:pt x="0" y="21600"/>
                </a:lnTo>
                <a:lnTo>
                  <a:pt x="820" y="0"/>
                </a:lnTo>
                <a:close/>
              </a:path>
            </a:pathLst>
          </a:custGeom>
          <a:solidFill>
            <a:srgbClr val="E5E5E5"/>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7" name="Shape"/>
          <p:cNvSpPr/>
          <p:nvPr/>
        </p:nvSpPr>
        <p:spPr>
          <a:xfrm>
            <a:off x="7240554" y="4362092"/>
            <a:ext cx="428252" cy="525914"/>
          </a:xfrm>
          <a:custGeom>
            <a:avLst/>
            <a:gdLst/>
            <a:ahLst/>
            <a:cxnLst>
              <a:cxn ang="0">
                <a:pos x="wd2" y="hd2"/>
              </a:cxn>
              <a:cxn ang="5400000">
                <a:pos x="wd2" y="hd2"/>
              </a:cxn>
              <a:cxn ang="10800000">
                <a:pos x="wd2" y="hd2"/>
              </a:cxn>
              <a:cxn ang="16200000">
                <a:pos x="wd2" y="hd2"/>
              </a:cxn>
            </a:cxnLst>
            <a:rect l="0" t="0" r="r" b="b"/>
            <a:pathLst>
              <a:path w="20609" h="21443" extrusionOk="0">
                <a:moveTo>
                  <a:pt x="6562" y="455"/>
                </a:moveTo>
                <a:cubicBezTo>
                  <a:pt x="5179" y="794"/>
                  <a:pt x="3863" y="1329"/>
                  <a:pt x="2885" y="2200"/>
                </a:cubicBezTo>
                <a:cubicBezTo>
                  <a:pt x="1653" y="3296"/>
                  <a:pt x="1102" y="4774"/>
                  <a:pt x="721" y="6254"/>
                </a:cubicBezTo>
                <a:cubicBezTo>
                  <a:pt x="-489" y="10943"/>
                  <a:pt x="-175" y="15824"/>
                  <a:pt x="1663" y="20364"/>
                </a:cubicBezTo>
                <a:cubicBezTo>
                  <a:pt x="4463" y="21085"/>
                  <a:pt x="7374" y="21449"/>
                  <a:pt x="10300" y="21443"/>
                </a:cubicBezTo>
                <a:cubicBezTo>
                  <a:pt x="13213" y="21438"/>
                  <a:pt x="16109" y="21066"/>
                  <a:pt x="18893" y="20340"/>
                </a:cubicBezTo>
                <a:cubicBezTo>
                  <a:pt x="20758" y="15814"/>
                  <a:pt x="21111" y="10939"/>
                  <a:pt x="19912" y="6254"/>
                </a:cubicBezTo>
                <a:cubicBezTo>
                  <a:pt x="19534" y="4774"/>
                  <a:pt x="18980" y="3296"/>
                  <a:pt x="17748" y="2200"/>
                </a:cubicBezTo>
                <a:cubicBezTo>
                  <a:pt x="16769" y="1329"/>
                  <a:pt x="15454" y="795"/>
                  <a:pt x="14071" y="455"/>
                </a:cubicBezTo>
                <a:cubicBezTo>
                  <a:pt x="11608" y="-151"/>
                  <a:pt x="9025" y="-151"/>
                  <a:pt x="6562" y="455"/>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8" name="Shape"/>
          <p:cNvSpPr/>
          <p:nvPr/>
        </p:nvSpPr>
        <p:spPr>
          <a:xfrm>
            <a:off x="6985589" y="4897204"/>
            <a:ext cx="938184" cy="959094"/>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9872" y="0"/>
                  <a:pt x="8950" y="117"/>
                  <a:pt x="8056" y="348"/>
                </a:cubicBezTo>
                <a:lnTo>
                  <a:pt x="7854" y="763"/>
                </a:lnTo>
                <a:cubicBezTo>
                  <a:pt x="6999" y="812"/>
                  <a:pt x="6163" y="947"/>
                  <a:pt x="5347" y="1165"/>
                </a:cubicBezTo>
                <a:cubicBezTo>
                  <a:pt x="4353" y="1430"/>
                  <a:pt x="3376" y="1832"/>
                  <a:pt x="2709" y="2600"/>
                </a:cubicBezTo>
                <a:cubicBezTo>
                  <a:pt x="1873" y="3562"/>
                  <a:pt x="1690" y="4850"/>
                  <a:pt x="1541" y="6100"/>
                </a:cubicBezTo>
                <a:cubicBezTo>
                  <a:pt x="1072" y="10012"/>
                  <a:pt x="807" y="14064"/>
                  <a:pt x="376" y="17861"/>
                </a:cubicBezTo>
                <a:cubicBezTo>
                  <a:pt x="229" y="19151"/>
                  <a:pt x="101" y="20413"/>
                  <a:pt x="0" y="21600"/>
                </a:cubicBezTo>
                <a:lnTo>
                  <a:pt x="3900" y="21600"/>
                </a:lnTo>
                <a:lnTo>
                  <a:pt x="5167" y="12775"/>
                </a:lnTo>
                <a:lnTo>
                  <a:pt x="4570" y="21600"/>
                </a:lnTo>
                <a:lnTo>
                  <a:pt x="10800" y="21600"/>
                </a:lnTo>
                <a:lnTo>
                  <a:pt x="17030" y="21600"/>
                </a:lnTo>
                <a:lnTo>
                  <a:pt x="16433" y="12775"/>
                </a:lnTo>
                <a:lnTo>
                  <a:pt x="17700" y="21600"/>
                </a:lnTo>
                <a:lnTo>
                  <a:pt x="21600" y="21600"/>
                </a:lnTo>
                <a:cubicBezTo>
                  <a:pt x="21499" y="20413"/>
                  <a:pt x="21371" y="19151"/>
                  <a:pt x="21224" y="17861"/>
                </a:cubicBezTo>
                <a:cubicBezTo>
                  <a:pt x="20793" y="14064"/>
                  <a:pt x="20528" y="10012"/>
                  <a:pt x="20059" y="6100"/>
                </a:cubicBezTo>
                <a:cubicBezTo>
                  <a:pt x="19910" y="4850"/>
                  <a:pt x="19727" y="3562"/>
                  <a:pt x="18891" y="2600"/>
                </a:cubicBezTo>
                <a:cubicBezTo>
                  <a:pt x="18224" y="1832"/>
                  <a:pt x="17247" y="1430"/>
                  <a:pt x="16253" y="1165"/>
                </a:cubicBezTo>
                <a:cubicBezTo>
                  <a:pt x="15437" y="947"/>
                  <a:pt x="14601" y="812"/>
                  <a:pt x="13746" y="763"/>
                </a:cubicBezTo>
                <a:lnTo>
                  <a:pt x="13544" y="348"/>
                </a:lnTo>
                <a:cubicBezTo>
                  <a:pt x="12650" y="117"/>
                  <a:pt x="11728" y="0"/>
                  <a:pt x="10803" y="0"/>
                </a:cubicBezTo>
                <a:cubicBezTo>
                  <a:pt x="10802" y="0"/>
                  <a:pt x="10801" y="0"/>
                  <a:pt x="10800" y="0"/>
                </a:cubicBezTo>
                <a:cubicBezTo>
                  <a:pt x="10799" y="0"/>
                  <a:pt x="10798" y="0"/>
                  <a:pt x="10797" y="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79" name="Shape"/>
          <p:cNvSpPr/>
          <p:nvPr/>
        </p:nvSpPr>
        <p:spPr>
          <a:xfrm>
            <a:off x="8326928" y="4733844"/>
            <a:ext cx="203447" cy="273218"/>
          </a:xfrm>
          <a:custGeom>
            <a:avLst/>
            <a:gdLst/>
            <a:ahLst/>
            <a:cxnLst>
              <a:cxn ang="0">
                <a:pos x="wd2" y="hd2"/>
              </a:cxn>
              <a:cxn ang="5400000">
                <a:pos x="wd2" y="hd2"/>
              </a:cxn>
              <a:cxn ang="10800000">
                <a:pos x="wd2" y="hd2"/>
              </a:cxn>
              <a:cxn ang="16200000">
                <a:pos x="wd2" y="hd2"/>
              </a:cxn>
            </a:cxnLst>
            <a:rect l="0" t="0" r="r" b="b"/>
            <a:pathLst>
              <a:path w="21600" h="21600" extrusionOk="0">
                <a:moveTo>
                  <a:pt x="820" y="0"/>
                </a:moveTo>
                <a:lnTo>
                  <a:pt x="20780" y="0"/>
                </a:lnTo>
                <a:lnTo>
                  <a:pt x="21600" y="21600"/>
                </a:lnTo>
                <a:lnTo>
                  <a:pt x="0" y="21600"/>
                </a:lnTo>
                <a:lnTo>
                  <a:pt x="820" y="0"/>
                </a:lnTo>
                <a:close/>
              </a:path>
            </a:pathLst>
          </a:custGeom>
          <a:solidFill>
            <a:srgbClr val="E5E5E5"/>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0" name="Shape"/>
          <p:cNvSpPr/>
          <p:nvPr/>
        </p:nvSpPr>
        <p:spPr>
          <a:xfrm>
            <a:off x="7959561" y="4861517"/>
            <a:ext cx="938184" cy="994781"/>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9872" y="0"/>
                  <a:pt x="8950" y="113"/>
                  <a:pt x="8056" y="336"/>
                </a:cubicBezTo>
                <a:lnTo>
                  <a:pt x="7854" y="1510"/>
                </a:lnTo>
                <a:cubicBezTo>
                  <a:pt x="6999" y="1557"/>
                  <a:pt x="6163" y="1688"/>
                  <a:pt x="5347" y="1898"/>
                </a:cubicBezTo>
                <a:cubicBezTo>
                  <a:pt x="4353" y="2154"/>
                  <a:pt x="3376" y="2541"/>
                  <a:pt x="2709" y="3281"/>
                </a:cubicBezTo>
                <a:cubicBezTo>
                  <a:pt x="1873" y="4209"/>
                  <a:pt x="1690" y="5451"/>
                  <a:pt x="1541" y="6656"/>
                </a:cubicBezTo>
                <a:cubicBezTo>
                  <a:pt x="1072" y="10427"/>
                  <a:pt x="807" y="14334"/>
                  <a:pt x="376" y="17995"/>
                </a:cubicBezTo>
                <a:cubicBezTo>
                  <a:pt x="229" y="19239"/>
                  <a:pt x="101" y="20456"/>
                  <a:pt x="0" y="21600"/>
                </a:cubicBezTo>
                <a:lnTo>
                  <a:pt x="3900" y="21600"/>
                </a:lnTo>
                <a:lnTo>
                  <a:pt x="5167" y="13091"/>
                </a:lnTo>
                <a:lnTo>
                  <a:pt x="4570" y="21600"/>
                </a:lnTo>
                <a:lnTo>
                  <a:pt x="10800" y="21600"/>
                </a:lnTo>
                <a:lnTo>
                  <a:pt x="17030" y="21600"/>
                </a:lnTo>
                <a:lnTo>
                  <a:pt x="16433" y="13091"/>
                </a:lnTo>
                <a:lnTo>
                  <a:pt x="17700" y="21600"/>
                </a:lnTo>
                <a:lnTo>
                  <a:pt x="21600" y="21600"/>
                </a:lnTo>
                <a:cubicBezTo>
                  <a:pt x="21499" y="20456"/>
                  <a:pt x="21371" y="19239"/>
                  <a:pt x="21224" y="17995"/>
                </a:cubicBezTo>
                <a:cubicBezTo>
                  <a:pt x="20793" y="14334"/>
                  <a:pt x="20528" y="10427"/>
                  <a:pt x="20059" y="6656"/>
                </a:cubicBezTo>
                <a:cubicBezTo>
                  <a:pt x="19910" y="5451"/>
                  <a:pt x="19727" y="4209"/>
                  <a:pt x="18891" y="3281"/>
                </a:cubicBezTo>
                <a:cubicBezTo>
                  <a:pt x="18224" y="2541"/>
                  <a:pt x="17247" y="2154"/>
                  <a:pt x="16253" y="1898"/>
                </a:cubicBezTo>
                <a:cubicBezTo>
                  <a:pt x="15437" y="1688"/>
                  <a:pt x="14601" y="1557"/>
                  <a:pt x="13746" y="1510"/>
                </a:cubicBezTo>
                <a:lnTo>
                  <a:pt x="13544" y="336"/>
                </a:lnTo>
                <a:cubicBezTo>
                  <a:pt x="12650" y="113"/>
                  <a:pt x="11728" y="0"/>
                  <a:pt x="10803" y="0"/>
                </a:cubicBezTo>
                <a:lnTo>
                  <a:pt x="10800" y="0"/>
                </a:lnTo>
                <a:lnTo>
                  <a:pt x="10797" y="0"/>
                </a:lnTo>
                <a:close/>
              </a:path>
            </a:pathLst>
          </a:custGeom>
          <a:solidFill>
            <a:srgbClr val="3197E0"/>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1" name="Shape"/>
          <p:cNvSpPr/>
          <p:nvPr/>
        </p:nvSpPr>
        <p:spPr>
          <a:xfrm>
            <a:off x="8226270" y="4353446"/>
            <a:ext cx="404764" cy="471016"/>
          </a:xfrm>
          <a:custGeom>
            <a:avLst/>
            <a:gdLst/>
            <a:ahLst/>
            <a:cxnLst>
              <a:cxn ang="0">
                <a:pos x="wd2" y="hd2"/>
              </a:cxn>
              <a:cxn ang="5400000">
                <a:pos x="wd2" y="hd2"/>
              </a:cxn>
              <a:cxn ang="10800000">
                <a:pos x="wd2" y="hd2"/>
              </a:cxn>
              <a:cxn ang="16200000">
                <a:pos x="wd2" y="hd2"/>
              </a:cxn>
            </a:cxnLst>
            <a:rect l="0" t="0" r="r" b="b"/>
            <a:pathLst>
              <a:path w="21026" h="21427" extrusionOk="0">
                <a:moveTo>
                  <a:pt x="6460" y="519"/>
                </a:moveTo>
                <a:cubicBezTo>
                  <a:pt x="4972" y="907"/>
                  <a:pt x="3564" y="1513"/>
                  <a:pt x="2491" y="2467"/>
                </a:cubicBezTo>
                <a:cubicBezTo>
                  <a:pt x="1131" y="3676"/>
                  <a:pt x="437" y="5304"/>
                  <a:pt x="155" y="6990"/>
                </a:cubicBezTo>
                <a:cubicBezTo>
                  <a:pt x="-287" y="9630"/>
                  <a:pt x="264" y="12295"/>
                  <a:pt x="1210" y="14828"/>
                </a:cubicBezTo>
                <a:cubicBezTo>
                  <a:pt x="1548" y="15732"/>
                  <a:pt x="1943" y="16628"/>
                  <a:pt x="2491" y="17441"/>
                </a:cubicBezTo>
                <a:cubicBezTo>
                  <a:pt x="3266" y="18591"/>
                  <a:pt x="4355" y="19570"/>
                  <a:pt x="5672" y="20288"/>
                </a:cubicBezTo>
                <a:cubicBezTo>
                  <a:pt x="7143" y="21034"/>
                  <a:pt x="8813" y="21427"/>
                  <a:pt x="10513" y="21427"/>
                </a:cubicBezTo>
                <a:cubicBezTo>
                  <a:pt x="12213" y="21427"/>
                  <a:pt x="13883" y="21034"/>
                  <a:pt x="15354" y="20288"/>
                </a:cubicBezTo>
                <a:cubicBezTo>
                  <a:pt x="16671" y="19570"/>
                  <a:pt x="17760" y="18591"/>
                  <a:pt x="18535" y="17441"/>
                </a:cubicBezTo>
                <a:cubicBezTo>
                  <a:pt x="19083" y="16628"/>
                  <a:pt x="19478" y="15732"/>
                  <a:pt x="19816" y="14828"/>
                </a:cubicBezTo>
                <a:cubicBezTo>
                  <a:pt x="20762" y="12295"/>
                  <a:pt x="21313" y="9630"/>
                  <a:pt x="20871" y="6990"/>
                </a:cubicBezTo>
                <a:cubicBezTo>
                  <a:pt x="20589" y="5304"/>
                  <a:pt x="19895" y="3676"/>
                  <a:pt x="18535" y="2467"/>
                </a:cubicBezTo>
                <a:cubicBezTo>
                  <a:pt x="17462" y="1513"/>
                  <a:pt x="16054" y="907"/>
                  <a:pt x="14566" y="519"/>
                </a:cubicBezTo>
                <a:cubicBezTo>
                  <a:pt x="11910" y="-173"/>
                  <a:pt x="9116" y="-173"/>
                  <a:pt x="6460" y="519"/>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2" name="Shape"/>
          <p:cNvSpPr/>
          <p:nvPr/>
        </p:nvSpPr>
        <p:spPr>
          <a:xfrm flipH="1">
            <a:off x="5314200" y="5426897"/>
            <a:ext cx="225626" cy="183581"/>
          </a:xfrm>
          <a:custGeom>
            <a:avLst/>
            <a:gdLst/>
            <a:ahLst/>
            <a:cxnLst>
              <a:cxn ang="0">
                <a:pos x="wd2" y="hd2"/>
              </a:cxn>
              <a:cxn ang="5400000">
                <a:pos x="wd2" y="hd2"/>
              </a:cxn>
              <a:cxn ang="10800000">
                <a:pos x="wd2" y="hd2"/>
              </a:cxn>
              <a:cxn ang="16200000">
                <a:pos x="wd2" y="hd2"/>
              </a:cxn>
            </a:cxnLst>
            <a:rect l="0" t="0" r="r" b="b"/>
            <a:pathLst>
              <a:path w="21059" h="21597" extrusionOk="0">
                <a:moveTo>
                  <a:pt x="6905" y="1864"/>
                </a:moveTo>
                <a:cubicBezTo>
                  <a:pt x="6056" y="4270"/>
                  <a:pt x="4974" y="6532"/>
                  <a:pt x="3684" y="8603"/>
                </a:cubicBezTo>
                <a:cubicBezTo>
                  <a:pt x="2700" y="10182"/>
                  <a:pt x="1608" y="11821"/>
                  <a:pt x="836" y="13488"/>
                </a:cubicBezTo>
                <a:cubicBezTo>
                  <a:pt x="188" y="14888"/>
                  <a:pt x="-223" y="16311"/>
                  <a:pt x="130" y="17913"/>
                </a:cubicBezTo>
                <a:cubicBezTo>
                  <a:pt x="680" y="20409"/>
                  <a:pt x="2520" y="21600"/>
                  <a:pt x="4610" y="21597"/>
                </a:cubicBezTo>
                <a:cubicBezTo>
                  <a:pt x="6892" y="21594"/>
                  <a:pt x="9354" y="20209"/>
                  <a:pt x="11680" y="18383"/>
                </a:cubicBezTo>
                <a:cubicBezTo>
                  <a:pt x="14124" y="16465"/>
                  <a:pt x="16612" y="14519"/>
                  <a:pt x="18394" y="11661"/>
                </a:cubicBezTo>
                <a:cubicBezTo>
                  <a:pt x="20452" y="8363"/>
                  <a:pt x="21377" y="4162"/>
                  <a:pt x="20962" y="0"/>
                </a:cubicBezTo>
                <a:lnTo>
                  <a:pt x="6905" y="1864"/>
                </a:ln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3" name="Shape"/>
          <p:cNvSpPr/>
          <p:nvPr/>
        </p:nvSpPr>
        <p:spPr>
          <a:xfrm flipH="1">
            <a:off x="5553036" y="5471383"/>
            <a:ext cx="294690" cy="170792"/>
          </a:xfrm>
          <a:custGeom>
            <a:avLst/>
            <a:gdLst/>
            <a:ahLst/>
            <a:cxnLst>
              <a:cxn ang="0">
                <a:pos x="wd2" y="hd2"/>
              </a:cxn>
              <a:cxn ang="5400000">
                <a:pos x="wd2" y="hd2"/>
              </a:cxn>
              <a:cxn ang="10800000">
                <a:pos x="wd2" y="hd2"/>
              </a:cxn>
              <a:cxn ang="16200000">
                <a:pos x="wd2" y="hd2"/>
              </a:cxn>
            </a:cxnLst>
            <a:rect l="0" t="0" r="r" b="b"/>
            <a:pathLst>
              <a:path w="21239" h="21543" extrusionOk="0">
                <a:moveTo>
                  <a:pt x="9489" y="1511"/>
                </a:moveTo>
                <a:cubicBezTo>
                  <a:pt x="7800" y="4277"/>
                  <a:pt x="5935" y="6681"/>
                  <a:pt x="3934" y="8678"/>
                </a:cubicBezTo>
                <a:cubicBezTo>
                  <a:pt x="1871" y="10737"/>
                  <a:pt x="-361" y="13297"/>
                  <a:pt x="49" y="17162"/>
                </a:cubicBezTo>
                <a:cubicBezTo>
                  <a:pt x="334" y="19848"/>
                  <a:pt x="1853" y="21441"/>
                  <a:pt x="3467" y="21538"/>
                </a:cubicBezTo>
                <a:cubicBezTo>
                  <a:pt x="4502" y="21600"/>
                  <a:pt x="5508" y="21089"/>
                  <a:pt x="6504" y="20603"/>
                </a:cubicBezTo>
                <a:cubicBezTo>
                  <a:pt x="9137" y="19321"/>
                  <a:pt x="11817" y="18187"/>
                  <a:pt x="14224" y="15911"/>
                </a:cubicBezTo>
                <a:cubicBezTo>
                  <a:pt x="14837" y="15331"/>
                  <a:pt x="15435" y="14676"/>
                  <a:pt x="16108" y="14352"/>
                </a:cubicBezTo>
                <a:cubicBezTo>
                  <a:pt x="17685" y="13592"/>
                  <a:pt x="19637" y="14568"/>
                  <a:pt x="20701" y="12268"/>
                </a:cubicBezTo>
                <a:cubicBezTo>
                  <a:pt x="21134" y="11331"/>
                  <a:pt x="21239" y="10209"/>
                  <a:pt x="21239" y="9029"/>
                </a:cubicBezTo>
                <a:cubicBezTo>
                  <a:pt x="21239" y="7744"/>
                  <a:pt x="21129" y="6361"/>
                  <a:pt x="21011" y="5028"/>
                </a:cubicBezTo>
                <a:cubicBezTo>
                  <a:pt x="20863" y="3358"/>
                  <a:pt x="20741" y="1681"/>
                  <a:pt x="20642" y="0"/>
                </a:cubicBezTo>
                <a:lnTo>
                  <a:pt x="9489" y="1511"/>
                </a:ln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4" name="Shape"/>
          <p:cNvSpPr/>
          <p:nvPr/>
        </p:nvSpPr>
        <p:spPr>
          <a:xfrm flipH="1">
            <a:off x="5950544" y="3291040"/>
            <a:ext cx="142179" cy="273027"/>
          </a:xfrm>
          <a:custGeom>
            <a:avLst/>
            <a:gdLst/>
            <a:ahLst/>
            <a:cxnLst>
              <a:cxn ang="0">
                <a:pos x="wd2" y="hd2"/>
              </a:cxn>
              <a:cxn ang="5400000">
                <a:pos x="wd2" y="hd2"/>
              </a:cxn>
              <a:cxn ang="10800000">
                <a:pos x="wd2" y="hd2"/>
              </a:cxn>
              <a:cxn ang="16200000">
                <a:pos x="wd2" y="hd2"/>
              </a:cxn>
            </a:cxnLst>
            <a:rect l="0" t="0" r="r" b="b"/>
            <a:pathLst>
              <a:path w="21374" h="21518" extrusionOk="0">
                <a:moveTo>
                  <a:pt x="17631" y="9436"/>
                </a:moveTo>
                <a:cubicBezTo>
                  <a:pt x="18133" y="9649"/>
                  <a:pt x="18845" y="9613"/>
                  <a:pt x="19429" y="9749"/>
                </a:cubicBezTo>
                <a:cubicBezTo>
                  <a:pt x="20802" y="10068"/>
                  <a:pt x="20893" y="10962"/>
                  <a:pt x="21007" y="11741"/>
                </a:cubicBezTo>
                <a:cubicBezTo>
                  <a:pt x="21140" y="12646"/>
                  <a:pt x="21546" y="13550"/>
                  <a:pt x="21292" y="14451"/>
                </a:cubicBezTo>
                <a:cubicBezTo>
                  <a:pt x="21074" y="15222"/>
                  <a:pt x="20387" y="15935"/>
                  <a:pt x="19333" y="16484"/>
                </a:cubicBezTo>
                <a:lnTo>
                  <a:pt x="20853" y="19906"/>
                </a:lnTo>
                <a:lnTo>
                  <a:pt x="7848" y="21518"/>
                </a:lnTo>
                <a:cubicBezTo>
                  <a:pt x="7669" y="21006"/>
                  <a:pt x="7590" y="20495"/>
                  <a:pt x="7601" y="19988"/>
                </a:cubicBezTo>
                <a:cubicBezTo>
                  <a:pt x="7614" y="19360"/>
                  <a:pt x="7772" y="18675"/>
                  <a:pt x="7048" y="18121"/>
                </a:cubicBezTo>
                <a:cubicBezTo>
                  <a:pt x="6559" y="17746"/>
                  <a:pt x="5736" y="17546"/>
                  <a:pt x="5096" y="17243"/>
                </a:cubicBezTo>
                <a:cubicBezTo>
                  <a:pt x="4345" y="16889"/>
                  <a:pt x="3864" y="16414"/>
                  <a:pt x="3361" y="15955"/>
                </a:cubicBezTo>
                <a:cubicBezTo>
                  <a:pt x="2732" y="15381"/>
                  <a:pt x="2052" y="14820"/>
                  <a:pt x="1519" y="14219"/>
                </a:cubicBezTo>
                <a:cubicBezTo>
                  <a:pt x="1099" y="13744"/>
                  <a:pt x="775" y="13236"/>
                  <a:pt x="481" y="12760"/>
                </a:cubicBezTo>
                <a:cubicBezTo>
                  <a:pt x="296" y="12460"/>
                  <a:pt x="133" y="12168"/>
                  <a:pt x="46" y="11852"/>
                </a:cubicBezTo>
                <a:cubicBezTo>
                  <a:pt x="-54" y="11489"/>
                  <a:pt x="-20" y="11117"/>
                  <a:pt x="440" y="10855"/>
                </a:cubicBezTo>
                <a:cubicBezTo>
                  <a:pt x="856" y="10618"/>
                  <a:pt x="1527" y="10559"/>
                  <a:pt x="2077" y="10405"/>
                </a:cubicBezTo>
                <a:cubicBezTo>
                  <a:pt x="2948" y="10162"/>
                  <a:pt x="3498" y="9681"/>
                  <a:pt x="4397" y="9465"/>
                </a:cubicBezTo>
                <a:cubicBezTo>
                  <a:pt x="4986" y="9323"/>
                  <a:pt x="5660" y="9314"/>
                  <a:pt x="6257" y="9182"/>
                </a:cubicBezTo>
                <a:cubicBezTo>
                  <a:pt x="7349" y="8940"/>
                  <a:pt x="8102" y="8314"/>
                  <a:pt x="9315" y="8299"/>
                </a:cubicBezTo>
                <a:cubicBezTo>
                  <a:pt x="9987" y="8291"/>
                  <a:pt x="10585" y="8491"/>
                  <a:pt x="11235" y="8572"/>
                </a:cubicBezTo>
                <a:cubicBezTo>
                  <a:pt x="11552" y="8612"/>
                  <a:pt x="11879" y="8623"/>
                  <a:pt x="12203" y="8605"/>
                </a:cubicBezTo>
                <a:cubicBezTo>
                  <a:pt x="12296" y="6347"/>
                  <a:pt x="12270" y="4087"/>
                  <a:pt x="12125" y="1830"/>
                </a:cubicBezTo>
                <a:cubicBezTo>
                  <a:pt x="12082" y="1148"/>
                  <a:pt x="12182" y="396"/>
                  <a:pt x="13301" y="97"/>
                </a:cubicBezTo>
                <a:cubicBezTo>
                  <a:pt x="13972" y="-82"/>
                  <a:pt x="14775" y="-2"/>
                  <a:pt x="15368" y="247"/>
                </a:cubicBezTo>
                <a:cubicBezTo>
                  <a:pt x="16419" y="690"/>
                  <a:pt x="16533" y="1455"/>
                  <a:pt x="16574" y="2166"/>
                </a:cubicBezTo>
                <a:cubicBezTo>
                  <a:pt x="16696" y="4266"/>
                  <a:pt x="16827" y="6365"/>
                  <a:pt x="17003" y="8463"/>
                </a:cubicBezTo>
                <a:cubicBezTo>
                  <a:pt x="17034" y="8824"/>
                  <a:pt x="17100" y="9210"/>
                  <a:pt x="17631" y="9436"/>
                </a:cubicBez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5" name="Shape"/>
          <p:cNvSpPr/>
          <p:nvPr/>
        </p:nvSpPr>
        <p:spPr>
          <a:xfrm flipH="1">
            <a:off x="5214019" y="4243802"/>
            <a:ext cx="45375" cy="133889"/>
          </a:xfrm>
          <a:custGeom>
            <a:avLst/>
            <a:gdLst/>
            <a:ahLst/>
            <a:cxnLst>
              <a:cxn ang="0">
                <a:pos x="wd2" y="hd2"/>
              </a:cxn>
              <a:cxn ang="5400000">
                <a:pos x="wd2" y="hd2"/>
              </a:cxn>
              <a:cxn ang="10800000">
                <a:pos x="wd2" y="hd2"/>
              </a:cxn>
              <a:cxn ang="16200000">
                <a:pos x="wd2" y="hd2"/>
              </a:cxn>
            </a:cxnLst>
            <a:rect l="0" t="0" r="r" b="b"/>
            <a:pathLst>
              <a:path w="21600" h="21600" extrusionOk="0">
                <a:moveTo>
                  <a:pt x="6787" y="0"/>
                </a:moveTo>
                <a:lnTo>
                  <a:pt x="0" y="2323"/>
                </a:lnTo>
                <a:lnTo>
                  <a:pt x="3216" y="21600"/>
                </a:lnTo>
                <a:lnTo>
                  <a:pt x="21600" y="13279"/>
                </a:lnTo>
                <a:lnTo>
                  <a:pt x="6787" y="0"/>
                </a:ln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6" name="Shape"/>
          <p:cNvSpPr/>
          <p:nvPr/>
        </p:nvSpPr>
        <p:spPr>
          <a:xfrm>
            <a:off x="5032554" y="3445900"/>
            <a:ext cx="1017414" cy="915647"/>
          </a:xfrm>
          <a:custGeom>
            <a:avLst/>
            <a:gdLst/>
            <a:ahLst/>
            <a:cxnLst>
              <a:cxn ang="0">
                <a:pos x="wd2" y="hd2"/>
              </a:cxn>
              <a:cxn ang="5400000">
                <a:pos x="wd2" y="hd2"/>
              </a:cxn>
              <a:cxn ang="10800000">
                <a:pos x="wd2" y="hd2"/>
              </a:cxn>
              <a:cxn ang="16200000">
                <a:pos x="wd2" y="hd2"/>
              </a:cxn>
            </a:cxnLst>
            <a:rect l="0" t="0" r="r" b="b"/>
            <a:pathLst>
              <a:path w="21473" h="21600" extrusionOk="0">
                <a:moveTo>
                  <a:pt x="10602" y="0"/>
                </a:moveTo>
                <a:cubicBezTo>
                  <a:pt x="11193" y="273"/>
                  <a:pt x="11792" y="524"/>
                  <a:pt x="12398" y="753"/>
                </a:cubicBezTo>
                <a:cubicBezTo>
                  <a:pt x="13140" y="1033"/>
                  <a:pt x="13901" y="1285"/>
                  <a:pt x="14550" y="1778"/>
                </a:cubicBezTo>
                <a:cubicBezTo>
                  <a:pt x="15441" y="2453"/>
                  <a:pt x="16020" y="3488"/>
                  <a:pt x="16562" y="4508"/>
                </a:cubicBezTo>
                <a:cubicBezTo>
                  <a:pt x="16992" y="5317"/>
                  <a:pt x="17411" y="6137"/>
                  <a:pt x="17820" y="6967"/>
                </a:cubicBezTo>
                <a:lnTo>
                  <a:pt x="18820" y="2187"/>
                </a:lnTo>
                <a:lnTo>
                  <a:pt x="21473" y="2829"/>
                </a:lnTo>
                <a:cubicBezTo>
                  <a:pt x="21186" y="4242"/>
                  <a:pt x="20908" y="5665"/>
                  <a:pt x="20641" y="7083"/>
                </a:cubicBezTo>
                <a:cubicBezTo>
                  <a:pt x="20437" y="8164"/>
                  <a:pt x="20191" y="9254"/>
                  <a:pt x="19773" y="10233"/>
                </a:cubicBezTo>
                <a:cubicBezTo>
                  <a:pt x="19563" y="10723"/>
                  <a:pt x="19306" y="11214"/>
                  <a:pt x="18863" y="11433"/>
                </a:cubicBezTo>
                <a:cubicBezTo>
                  <a:pt x="18516" y="11604"/>
                  <a:pt x="18125" y="11568"/>
                  <a:pt x="17761" y="11448"/>
                </a:cubicBezTo>
                <a:cubicBezTo>
                  <a:pt x="17199" y="11261"/>
                  <a:pt x="16708" y="10885"/>
                  <a:pt x="16277" y="10442"/>
                </a:cubicBezTo>
                <a:cubicBezTo>
                  <a:pt x="15438" y="9579"/>
                  <a:pt x="14811" y="8493"/>
                  <a:pt x="14445" y="7286"/>
                </a:cubicBezTo>
                <a:lnTo>
                  <a:pt x="14525" y="11969"/>
                </a:lnTo>
                <a:lnTo>
                  <a:pt x="15169" y="17809"/>
                </a:lnTo>
                <a:lnTo>
                  <a:pt x="4910" y="17911"/>
                </a:lnTo>
                <a:cubicBezTo>
                  <a:pt x="4994" y="17276"/>
                  <a:pt x="5062" y="16639"/>
                  <a:pt x="5113" y="16000"/>
                </a:cubicBezTo>
                <a:cubicBezTo>
                  <a:pt x="5170" y="15289"/>
                  <a:pt x="5207" y="14577"/>
                  <a:pt x="5223" y="13864"/>
                </a:cubicBezTo>
                <a:cubicBezTo>
                  <a:pt x="5078" y="13313"/>
                  <a:pt x="4935" y="12761"/>
                  <a:pt x="4794" y="12209"/>
                </a:cubicBezTo>
                <a:cubicBezTo>
                  <a:pt x="4584" y="11389"/>
                  <a:pt x="4378" y="10567"/>
                  <a:pt x="4175" y="9745"/>
                </a:cubicBezTo>
                <a:lnTo>
                  <a:pt x="2880" y="12975"/>
                </a:lnTo>
                <a:lnTo>
                  <a:pt x="4671" y="18527"/>
                </a:lnTo>
                <a:cubicBezTo>
                  <a:pt x="4521" y="19120"/>
                  <a:pt x="4378" y="19716"/>
                  <a:pt x="4242" y="20313"/>
                </a:cubicBezTo>
                <a:cubicBezTo>
                  <a:pt x="4144" y="20741"/>
                  <a:pt x="4050" y="21170"/>
                  <a:pt x="3960" y="21600"/>
                </a:cubicBezTo>
                <a:cubicBezTo>
                  <a:pt x="3256" y="20488"/>
                  <a:pt x="2585" y="19351"/>
                  <a:pt x="1947" y="18191"/>
                </a:cubicBezTo>
                <a:cubicBezTo>
                  <a:pt x="1351" y="17107"/>
                  <a:pt x="782" y="16000"/>
                  <a:pt x="352" y="14821"/>
                </a:cubicBezTo>
                <a:cubicBezTo>
                  <a:pt x="236" y="14504"/>
                  <a:pt x="130" y="14182"/>
                  <a:pt x="69" y="13847"/>
                </a:cubicBezTo>
                <a:cubicBezTo>
                  <a:pt x="-127" y="12782"/>
                  <a:pt x="131" y="11705"/>
                  <a:pt x="383" y="10657"/>
                </a:cubicBezTo>
                <a:cubicBezTo>
                  <a:pt x="701" y="9333"/>
                  <a:pt x="1026" y="7981"/>
                  <a:pt x="1343" y="6659"/>
                </a:cubicBezTo>
                <a:cubicBezTo>
                  <a:pt x="1479" y="6090"/>
                  <a:pt x="1617" y="5521"/>
                  <a:pt x="1776" y="4971"/>
                </a:cubicBezTo>
                <a:cubicBezTo>
                  <a:pt x="1928" y="4446"/>
                  <a:pt x="2103" y="3928"/>
                  <a:pt x="2349" y="3450"/>
                </a:cubicBezTo>
                <a:cubicBezTo>
                  <a:pt x="2974" y="2234"/>
                  <a:pt x="4000" y="1364"/>
                  <a:pt x="5145" y="789"/>
                </a:cubicBezTo>
                <a:cubicBezTo>
                  <a:pt x="5415" y="653"/>
                  <a:pt x="5692" y="534"/>
                  <a:pt x="5972" y="427"/>
                </a:cubicBezTo>
                <a:cubicBezTo>
                  <a:pt x="6205" y="338"/>
                  <a:pt x="6440" y="258"/>
                  <a:pt x="6680" y="199"/>
                </a:cubicBezTo>
                <a:cubicBezTo>
                  <a:pt x="7347" y="37"/>
                  <a:pt x="8033" y="47"/>
                  <a:pt x="8712" y="43"/>
                </a:cubicBezTo>
                <a:cubicBezTo>
                  <a:pt x="9341" y="41"/>
                  <a:pt x="9971" y="26"/>
                  <a:pt x="10602" y="0"/>
                </a:cubicBezTo>
                <a:close/>
              </a:path>
            </a:pathLst>
          </a:custGeom>
          <a:solidFill>
            <a:srgbClr val="3484C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7" name="Shape"/>
          <p:cNvSpPr/>
          <p:nvPr/>
        </p:nvSpPr>
        <p:spPr>
          <a:xfrm>
            <a:off x="5249999" y="4193821"/>
            <a:ext cx="538703" cy="1296602"/>
          </a:xfrm>
          <a:custGeom>
            <a:avLst/>
            <a:gdLst/>
            <a:ahLst/>
            <a:cxnLst>
              <a:cxn ang="0">
                <a:pos x="wd2" y="hd2"/>
              </a:cxn>
              <a:cxn ang="5400000">
                <a:pos x="wd2" y="hd2"/>
              </a:cxn>
              <a:cxn ang="10800000">
                <a:pos x="wd2" y="hd2"/>
              </a:cxn>
              <a:cxn ang="16200000">
                <a:pos x="wd2" y="hd2"/>
              </a:cxn>
            </a:cxnLst>
            <a:rect l="0" t="0" r="r" b="b"/>
            <a:pathLst>
              <a:path w="21483" h="21600" extrusionOk="0">
                <a:moveTo>
                  <a:pt x="19961" y="68"/>
                </a:moveTo>
                <a:cubicBezTo>
                  <a:pt x="20426" y="1199"/>
                  <a:pt x="20771" y="2338"/>
                  <a:pt x="20996" y="3482"/>
                </a:cubicBezTo>
                <a:cubicBezTo>
                  <a:pt x="21355" y="5301"/>
                  <a:pt x="21409" y="7127"/>
                  <a:pt x="21460" y="8952"/>
                </a:cubicBezTo>
                <a:cubicBezTo>
                  <a:pt x="21480" y="9701"/>
                  <a:pt x="21501" y="10450"/>
                  <a:pt x="21458" y="11199"/>
                </a:cubicBezTo>
                <a:cubicBezTo>
                  <a:pt x="21322" y="13583"/>
                  <a:pt x="20547" y="15944"/>
                  <a:pt x="19912" y="18308"/>
                </a:cubicBezTo>
                <a:cubicBezTo>
                  <a:pt x="19618" y="19404"/>
                  <a:pt x="19353" y="20501"/>
                  <a:pt x="19118" y="21600"/>
                </a:cubicBezTo>
                <a:lnTo>
                  <a:pt x="12211" y="21290"/>
                </a:lnTo>
                <a:lnTo>
                  <a:pt x="13315" y="14514"/>
                </a:lnTo>
                <a:cubicBezTo>
                  <a:pt x="13518" y="13400"/>
                  <a:pt x="13479" y="12285"/>
                  <a:pt x="13203" y="11182"/>
                </a:cubicBezTo>
                <a:cubicBezTo>
                  <a:pt x="12926" y="10071"/>
                  <a:pt x="12407" y="8970"/>
                  <a:pt x="11744" y="7879"/>
                </a:cubicBezTo>
                <a:cubicBezTo>
                  <a:pt x="11203" y="6990"/>
                  <a:pt x="10568" y="6111"/>
                  <a:pt x="9841" y="5246"/>
                </a:cubicBezTo>
                <a:cubicBezTo>
                  <a:pt x="9638" y="6705"/>
                  <a:pt x="9333" y="8162"/>
                  <a:pt x="8928" y="9614"/>
                </a:cubicBezTo>
                <a:cubicBezTo>
                  <a:pt x="8603" y="10778"/>
                  <a:pt x="8213" y="11938"/>
                  <a:pt x="8034" y="13107"/>
                </a:cubicBezTo>
                <a:cubicBezTo>
                  <a:pt x="7823" y="14486"/>
                  <a:pt x="7907" y="15869"/>
                  <a:pt x="8283" y="17241"/>
                </a:cubicBezTo>
                <a:lnTo>
                  <a:pt x="8797" y="20823"/>
                </a:lnTo>
                <a:lnTo>
                  <a:pt x="2186" y="20685"/>
                </a:lnTo>
                <a:cubicBezTo>
                  <a:pt x="1897" y="19030"/>
                  <a:pt x="909" y="17380"/>
                  <a:pt x="882" y="15721"/>
                </a:cubicBezTo>
                <a:cubicBezTo>
                  <a:pt x="859" y="14296"/>
                  <a:pt x="477" y="12876"/>
                  <a:pt x="332" y="11453"/>
                </a:cubicBezTo>
                <a:cubicBezTo>
                  <a:pt x="188" y="10033"/>
                  <a:pt x="301" y="8610"/>
                  <a:pt x="220" y="7189"/>
                </a:cubicBezTo>
                <a:cubicBezTo>
                  <a:pt x="133" y="5657"/>
                  <a:pt x="-99" y="4128"/>
                  <a:pt x="47" y="2600"/>
                </a:cubicBezTo>
                <a:cubicBezTo>
                  <a:pt x="131" y="1729"/>
                  <a:pt x="337" y="861"/>
                  <a:pt x="664" y="0"/>
                </a:cubicBezTo>
                <a:lnTo>
                  <a:pt x="19961" y="68"/>
                </a:lnTo>
                <a:close/>
              </a:path>
            </a:pathLst>
          </a:custGeom>
          <a:solidFill>
            <a:srgbClr val="3484C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8" name="Shape"/>
          <p:cNvSpPr/>
          <p:nvPr/>
        </p:nvSpPr>
        <p:spPr>
          <a:xfrm flipH="1">
            <a:off x="5342445" y="3438873"/>
            <a:ext cx="236166" cy="766685"/>
          </a:xfrm>
          <a:custGeom>
            <a:avLst/>
            <a:gdLst/>
            <a:ahLst/>
            <a:cxnLst>
              <a:cxn ang="0">
                <a:pos x="wd2" y="hd2"/>
              </a:cxn>
              <a:cxn ang="5400000">
                <a:pos x="wd2" y="hd2"/>
              </a:cxn>
              <a:cxn ang="10800000">
                <a:pos x="wd2" y="hd2"/>
              </a:cxn>
              <a:cxn ang="16200000">
                <a:pos x="wd2" y="hd2"/>
              </a:cxn>
            </a:cxnLst>
            <a:rect l="0" t="0" r="r" b="b"/>
            <a:pathLst>
              <a:path w="21600" h="21597" extrusionOk="0">
                <a:moveTo>
                  <a:pt x="4166" y="128"/>
                </a:moveTo>
                <a:lnTo>
                  <a:pt x="0" y="21320"/>
                </a:lnTo>
                <a:cubicBezTo>
                  <a:pt x="3568" y="21507"/>
                  <a:pt x="7181" y="21600"/>
                  <a:pt x="10800" y="21597"/>
                </a:cubicBezTo>
                <a:cubicBezTo>
                  <a:pt x="14421" y="21594"/>
                  <a:pt x="18034" y="21496"/>
                  <a:pt x="21600" y="21303"/>
                </a:cubicBezTo>
                <a:cubicBezTo>
                  <a:pt x="17268" y="20517"/>
                  <a:pt x="14003" y="19275"/>
                  <a:pt x="12406" y="17807"/>
                </a:cubicBezTo>
                <a:cubicBezTo>
                  <a:pt x="12078" y="17505"/>
                  <a:pt x="11824" y="17196"/>
                  <a:pt x="11674" y="16881"/>
                </a:cubicBezTo>
                <a:cubicBezTo>
                  <a:pt x="11227" y="15945"/>
                  <a:pt x="11691" y="15017"/>
                  <a:pt x="12139" y="14087"/>
                </a:cubicBezTo>
                <a:cubicBezTo>
                  <a:pt x="13436" y="11396"/>
                  <a:pt x="14605" y="8696"/>
                  <a:pt x="16561" y="6043"/>
                </a:cubicBezTo>
                <a:cubicBezTo>
                  <a:pt x="17319" y="5015"/>
                  <a:pt x="18195" y="3994"/>
                  <a:pt x="18640" y="2948"/>
                </a:cubicBezTo>
                <a:cubicBezTo>
                  <a:pt x="19056" y="1970"/>
                  <a:pt x="19090" y="981"/>
                  <a:pt x="18741" y="0"/>
                </a:cubicBezTo>
                <a:lnTo>
                  <a:pt x="4166" y="128"/>
                </a:lnTo>
                <a:close/>
              </a:path>
            </a:pathLst>
          </a:cu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89" name="Shape"/>
          <p:cNvSpPr/>
          <p:nvPr/>
        </p:nvSpPr>
        <p:spPr>
          <a:xfrm>
            <a:off x="5373693" y="3432448"/>
            <a:ext cx="160129" cy="496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07"/>
                </a:lnTo>
                <a:lnTo>
                  <a:pt x="1989" y="21600"/>
                </a:lnTo>
                <a:lnTo>
                  <a:pt x="19176" y="19877"/>
                </a:lnTo>
                <a:lnTo>
                  <a:pt x="21600" y="0"/>
                </a:lnTo>
                <a:close/>
              </a:path>
            </a:pathLst>
          </a:custGeom>
          <a:solidFill>
            <a:srgbClr val="99999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0" name="Shape"/>
          <p:cNvSpPr/>
          <p:nvPr/>
        </p:nvSpPr>
        <p:spPr>
          <a:xfrm flipH="1">
            <a:off x="5392020" y="3418734"/>
            <a:ext cx="125080" cy="139924"/>
          </a:xfrm>
          <a:custGeom>
            <a:avLst/>
            <a:gdLst/>
            <a:ahLst/>
            <a:cxnLst>
              <a:cxn ang="0">
                <a:pos x="wd2" y="hd2"/>
              </a:cxn>
              <a:cxn ang="5400000">
                <a:pos x="wd2" y="hd2"/>
              </a:cxn>
              <a:cxn ang="10800000">
                <a:pos x="wd2" y="hd2"/>
              </a:cxn>
              <a:cxn ang="16200000">
                <a:pos x="wd2" y="hd2"/>
              </a:cxn>
            </a:cxnLst>
            <a:rect l="0" t="0" r="r" b="b"/>
            <a:pathLst>
              <a:path w="21600" h="21600" extrusionOk="0">
                <a:moveTo>
                  <a:pt x="2726" y="0"/>
                </a:moveTo>
                <a:cubicBezTo>
                  <a:pt x="2568" y="1299"/>
                  <a:pt x="2341" y="2590"/>
                  <a:pt x="2046" y="3870"/>
                </a:cubicBezTo>
                <a:cubicBezTo>
                  <a:pt x="1552" y="6020"/>
                  <a:pt x="867" y="8131"/>
                  <a:pt x="0" y="10184"/>
                </a:cubicBezTo>
                <a:lnTo>
                  <a:pt x="10993" y="21600"/>
                </a:lnTo>
                <a:lnTo>
                  <a:pt x="21600" y="10184"/>
                </a:lnTo>
                <a:cubicBezTo>
                  <a:pt x="20733" y="8131"/>
                  <a:pt x="20048" y="6020"/>
                  <a:pt x="19554" y="3870"/>
                </a:cubicBezTo>
                <a:cubicBezTo>
                  <a:pt x="19259" y="2590"/>
                  <a:pt x="19032" y="1299"/>
                  <a:pt x="18874" y="0"/>
                </a:cubicBezTo>
                <a:lnTo>
                  <a:pt x="2726" y="0"/>
                </a:lnTo>
                <a:close/>
              </a:path>
            </a:pathLst>
          </a:custGeom>
          <a:solidFill>
            <a:srgbClr val="B9B9B9"/>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1" name="Shape"/>
          <p:cNvSpPr/>
          <p:nvPr/>
        </p:nvSpPr>
        <p:spPr>
          <a:xfrm>
            <a:off x="5347426" y="3433332"/>
            <a:ext cx="214821" cy="163521"/>
          </a:xfrm>
          <a:custGeom>
            <a:avLst/>
            <a:gdLst/>
            <a:ahLst/>
            <a:cxnLst>
              <a:cxn ang="0">
                <a:pos x="wd2" y="hd2"/>
              </a:cxn>
              <a:cxn ang="5400000">
                <a:pos x="wd2" y="hd2"/>
              </a:cxn>
              <a:cxn ang="10800000">
                <a:pos x="wd2" y="hd2"/>
              </a:cxn>
              <a:cxn ang="16200000">
                <a:pos x="wd2" y="hd2"/>
              </a:cxn>
            </a:cxnLst>
            <a:rect l="0" t="0" r="r" b="b"/>
            <a:pathLst>
              <a:path w="21600" h="21600" extrusionOk="0">
                <a:moveTo>
                  <a:pt x="18628" y="0"/>
                </a:moveTo>
                <a:lnTo>
                  <a:pt x="10597" y="16444"/>
                </a:lnTo>
                <a:lnTo>
                  <a:pt x="2691" y="331"/>
                </a:lnTo>
                <a:lnTo>
                  <a:pt x="0" y="4014"/>
                </a:lnTo>
                <a:lnTo>
                  <a:pt x="4976" y="21600"/>
                </a:lnTo>
                <a:lnTo>
                  <a:pt x="10639" y="16573"/>
                </a:lnTo>
                <a:lnTo>
                  <a:pt x="17577" y="21490"/>
                </a:lnTo>
                <a:lnTo>
                  <a:pt x="21600" y="4769"/>
                </a:lnTo>
                <a:lnTo>
                  <a:pt x="18628" y="0"/>
                </a:ln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2" name="Shape"/>
          <p:cNvSpPr/>
          <p:nvPr/>
        </p:nvSpPr>
        <p:spPr>
          <a:xfrm flipH="1">
            <a:off x="5306948" y="3140504"/>
            <a:ext cx="295172" cy="327169"/>
          </a:xfrm>
          <a:custGeom>
            <a:avLst/>
            <a:gdLst/>
            <a:ahLst/>
            <a:cxnLst>
              <a:cxn ang="0">
                <a:pos x="wd2" y="hd2"/>
              </a:cxn>
              <a:cxn ang="5400000">
                <a:pos x="wd2" y="hd2"/>
              </a:cxn>
              <a:cxn ang="10800000">
                <a:pos x="wd2" y="hd2"/>
              </a:cxn>
              <a:cxn ang="16200000">
                <a:pos x="wd2" y="hd2"/>
              </a:cxn>
            </a:cxnLst>
            <a:rect l="0" t="0" r="r" b="b"/>
            <a:pathLst>
              <a:path w="21319" h="21544" extrusionOk="0">
                <a:moveTo>
                  <a:pt x="13300" y="0"/>
                </a:moveTo>
                <a:cubicBezTo>
                  <a:pt x="12956" y="318"/>
                  <a:pt x="12587" y="607"/>
                  <a:pt x="12192" y="871"/>
                </a:cubicBezTo>
                <a:cubicBezTo>
                  <a:pt x="11552" y="1300"/>
                  <a:pt x="10851" y="1648"/>
                  <a:pt x="10112" y="1913"/>
                </a:cubicBezTo>
                <a:cubicBezTo>
                  <a:pt x="10319" y="1723"/>
                  <a:pt x="10459" y="1484"/>
                  <a:pt x="10514" y="1221"/>
                </a:cubicBezTo>
                <a:cubicBezTo>
                  <a:pt x="10558" y="1008"/>
                  <a:pt x="10548" y="786"/>
                  <a:pt x="10478" y="578"/>
                </a:cubicBezTo>
                <a:cubicBezTo>
                  <a:pt x="9313" y="1174"/>
                  <a:pt x="8059" y="1612"/>
                  <a:pt x="6754" y="1872"/>
                </a:cubicBezTo>
                <a:cubicBezTo>
                  <a:pt x="5463" y="2131"/>
                  <a:pt x="4134" y="2217"/>
                  <a:pt x="2816" y="2125"/>
                </a:cubicBezTo>
                <a:cubicBezTo>
                  <a:pt x="2220" y="3390"/>
                  <a:pt x="1861" y="4718"/>
                  <a:pt x="1656" y="6065"/>
                </a:cubicBezTo>
                <a:cubicBezTo>
                  <a:pt x="1642" y="6361"/>
                  <a:pt x="1604" y="6650"/>
                  <a:pt x="1530" y="6928"/>
                </a:cubicBezTo>
                <a:cubicBezTo>
                  <a:pt x="1397" y="8433"/>
                  <a:pt x="1483" y="9954"/>
                  <a:pt x="1843" y="11446"/>
                </a:cubicBezTo>
                <a:cubicBezTo>
                  <a:pt x="1911" y="11727"/>
                  <a:pt x="1990" y="12009"/>
                  <a:pt x="2075" y="12285"/>
                </a:cubicBezTo>
                <a:cubicBezTo>
                  <a:pt x="1592" y="10912"/>
                  <a:pt x="1201" y="9521"/>
                  <a:pt x="861" y="8125"/>
                </a:cubicBezTo>
                <a:cubicBezTo>
                  <a:pt x="719" y="8264"/>
                  <a:pt x="567" y="8397"/>
                  <a:pt x="441" y="8548"/>
                </a:cubicBezTo>
                <a:cubicBezTo>
                  <a:pt x="-143" y="9252"/>
                  <a:pt x="-78" y="10170"/>
                  <a:pt x="236" y="10966"/>
                </a:cubicBezTo>
                <a:cubicBezTo>
                  <a:pt x="568" y="11810"/>
                  <a:pt x="1180" y="12555"/>
                  <a:pt x="2039" y="13083"/>
                </a:cubicBezTo>
                <a:cubicBezTo>
                  <a:pt x="2855" y="15320"/>
                  <a:pt x="4137" y="17291"/>
                  <a:pt x="5745" y="18953"/>
                </a:cubicBezTo>
                <a:cubicBezTo>
                  <a:pt x="7014" y="20263"/>
                  <a:pt x="8613" y="21485"/>
                  <a:pt x="10657" y="21541"/>
                </a:cubicBezTo>
                <a:cubicBezTo>
                  <a:pt x="12760" y="21600"/>
                  <a:pt x="14461" y="20433"/>
                  <a:pt x="15773" y="19124"/>
                </a:cubicBezTo>
                <a:cubicBezTo>
                  <a:pt x="17429" y="17472"/>
                  <a:pt x="18669" y="15428"/>
                  <a:pt x="19274" y="13083"/>
                </a:cubicBezTo>
                <a:cubicBezTo>
                  <a:pt x="20133" y="12555"/>
                  <a:pt x="20754" y="11810"/>
                  <a:pt x="21086" y="10966"/>
                </a:cubicBezTo>
                <a:cubicBezTo>
                  <a:pt x="21400" y="10170"/>
                  <a:pt x="21457" y="9252"/>
                  <a:pt x="20872" y="8548"/>
                </a:cubicBezTo>
                <a:cubicBezTo>
                  <a:pt x="20784" y="8443"/>
                  <a:pt x="20679" y="8350"/>
                  <a:pt x="20577" y="8255"/>
                </a:cubicBezTo>
                <a:cubicBezTo>
                  <a:pt x="20300" y="9250"/>
                  <a:pt x="19967" y="10231"/>
                  <a:pt x="19506" y="11178"/>
                </a:cubicBezTo>
                <a:cubicBezTo>
                  <a:pt x="19685" y="9686"/>
                  <a:pt x="19673" y="8203"/>
                  <a:pt x="19497" y="6749"/>
                </a:cubicBezTo>
                <a:cubicBezTo>
                  <a:pt x="19314" y="5236"/>
                  <a:pt x="18945" y="3701"/>
                  <a:pt x="17943" y="2418"/>
                </a:cubicBezTo>
                <a:cubicBezTo>
                  <a:pt x="16861" y="1032"/>
                  <a:pt x="15158" y="148"/>
                  <a:pt x="13300" y="0"/>
                </a:cubicBezTo>
                <a:close/>
              </a:path>
            </a:pathLst>
          </a:custGeom>
          <a:solidFill>
            <a:srgbClr val="E5E5E5"/>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3" name="Shape"/>
          <p:cNvSpPr/>
          <p:nvPr/>
        </p:nvSpPr>
        <p:spPr>
          <a:xfrm flipH="1">
            <a:off x="5308257" y="3054423"/>
            <a:ext cx="292534" cy="272645"/>
          </a:xfrm>
          <a:custGeom>
            <a:avLst/>
            <a:gdLst/>
            <a:ahLst/>
            <a:cxnLst>
              <a:cxn ang="0">
                <a:pos x="wd2" y="hd2"/>
              </a:cxn>
              <a:cxn ang="5400000">
                <a:pos x="wd2" y="hd2"/>
              </a:cxn>
              <a:cxn ang="10800000">
                <a:pos x="wd2" y="hd2"/>
              </a:cxn>
              <a:cxn ang="16200000">
                <a:pos x="wd2" y="hd2"/>
              </a:cxn>
            </a:cxnLst>
            <a:rect l="0" t="0" r="r" b="b"/>
            <a:pathLst>
              <a:path w="21174" h="19990" extrusionOk="0">
                <a:moveTo>
                  <a:pt x="10403" y="6958"/>
                </a:moveTo>
                <a:cubicBezTo>
                  <a:pt x="9235" y="7621"/>
                  <a:pt x="7977" y="8106"/>
                  <a:pt x="6669" y="8396"/>
                </a:cubicBezTo>
                <a:cubicBezTo>
                  <a:pt x="5375" y="8684"/>
                  <a:pt x="4047" y="8778"/>
                  <a:pt x="2726" y="8675"/>
                </a:cubicBezTo>
                <a:cubicBezTo>
                  <a:pt x="1338" y="11949"/>
                  <a:pt x="997" y="15580"/>
                  <a:pt x="1752" y="19060"/>
                </a:cubicBezTo>
                <a:cubicBezTo>
                  <a:pt x="1819" y="19372"/>
                  <a:pt x="1896" y="19682"/>
                  <a:pt x="1981" y="19990"/>
                </a:cubicBezTo>
                <a:cubicBezTo>
                  <a:pt x="1362" y="18037"/>
                  <a:pt x="861" y="16058"/>
                  <a:pt x="476" y="14065"/>
                </a:cubicBezTo>
                <a:cubicBezTo>
                  <a:pt x="-15" y="11518"/>
                  <a:pt x="-311" y="8872"/>
                  <a:pt x="531" y="6418"/>
                </a:cubicBezTo>
                <a:cubicBezTo>
                  <a:pt x="2421" y="911"/>
                  <a:pt x="8698" y="-1610"/>
                  <a:pt x="13800" y="1089"/>
                </a:cubicBezTo>
                <a:cubicBezTo>
                  <a:pt x="15692" y="966"/>
                  <a:pt x="17519" y="1694"/>
                  <a:pt x="18818" y="3045"/>
                </a:cubicBezTo>
                <a:cubicBezTo>
                  <a:pt x="20470" y="4764"/>
                  <a:pt x="21050" y="7209"/>
                  <a:pt x="21155" y="9649"/>
                </a:cubicBezTo>
                <a:cubicBezTo>
                  <a:pt x="21289" y="12776"/>
                  <a:pt x="20707" y="15889"/>
                  <a:pt x="19448" y="18762"/>
                </a:cubicBezTo>
                <a:cubicBezTo>
                  <a:pt x="19627" y="17100"/>
                  <a:pt x="19622" y="15449"/>
                  <a:pt x="19446" y="13830"/>
                </a:cubicBezTo>
                <a:cubicBezTo>
                  <a:pt x="19263" y="12145"/>
                  <a:pt x="18886" y="10429"/>
                  <a:pt x="17881" y="9000"/>
                </a:cubicBezTo>
                <a:cubicBezTo>
                  <a:pt x="16797" y="7457"/>
                  <a:pt x="15098" y="6473"/>
                  <a:pt x="13235" y="6308"/>
                </a:cubicBezTo>
                <a:cubicBezTo>
                  <a:pt x="12891" y="6662"/>
                  <a:pt x="12519" y="6987"/>
                  <a:pt x="12124" y="7281"/>
                </a:cubicBezTo>
                <a:cubicBezTo>
                  <a:pt x="11482" y="7759"/>
                  <a:pt x="10781" y="8150"/>
                  <a:pt x="10040" y="8446"/>
                </a:cubicBezTo>
                <a:cubicBezTo>
                  <a:pt x="10248" y="8234"/>
                  <a:pt x="10388" y="7965"/>
                  <a:pt x="10443" y="7672"/>
                </a:cubicBezTo>
                <a:cubicBezTo>
                  <a:pt x="10487" y="7434"/>
                  <a:pt x="10473" y="7189"/>
                  <a:pt x="10403" y="6958"/>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4" name="Rounded Rectangle"/>
          <p:cNvSpPr/>
          <p:nvPr/>
        </p:nvSpPr>
        <p:spPr>
          <a:xfrm rot="18900000">
            <a:off x="388964" y="814293"/>
            <a:ext cx="670768" cy="670768"/>
          </a:xfrm>
          <a:prstGeom prst="roundRect">
            <a:avLst>
              <a:gd name="adj" fmla="val 15000"/>
            </a:avLst>
          </a:prstGeom>
          <a:solidFill>
            <a:srgbClr val="99999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795" name="predictability"/>
          <p:cNvSpPr txBox="1"/>
          <p:nvPr/>
        </p:nvSpPr>
        <p:spPr>
          <a:xfrm>
            <a:off x="245000" y="1086177"/>
            <a:ext cx="958698"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700" b="1" cap="all">
                <a:solidFill>
                  <a:srgbClr val="FFFFFF"/>
                </a:solidFill>
                <a:latin typeface="Helvetica Neue"/>
                <a:ea typeface="Helvetica Neue"/>
                <a:cs typeface="Helvetica Neue"/>
                <a:sym typeface="Helvetica Neue"/>
              </a:defRPr>
            </a:lvl1pPr>
          </a:lstStyle>
          <a:p>
            <a:r>
              <a:t>CONNECTABILITY</a:t>
            </a:r>
          </a:p>
        </p:txBody>
      </p:sp>
      <p:sp>
        <p:nvSpPr>
          <p:cNvPr id="1796" name="Objective"/>
          <p:cNvSpPr txBox="1"/>
          <p:nvPr/>
        </p:nvSpPr>
        <p:spPr>
          <a:xfrm>
            <a:off x="359733" y="1683931"/>
            <a:ext cx="729234"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sp>
        <p:nvSpPr>
          <p:cNvPr id="1797" name="Rounded Rectangle"/>
          <p:cNvSpPr/>
          <p:nvPr/>
        </p:nvSpPr>
        <p:spPr>
          <a:xfrm>
            <a:off x="2018021" y="864233"/>
            <a:ext cx="2174778" cy="637638"/>
          </a:xfrm>
          <a:prstGeom prst="roundRect">
            <a:avLst>
              <a:gd name="adj" fmla="val 29876"/>
            </a:avLst>
          </a:prstGeom>
          <a:solidFill>
            <a:srgbClr val="FFFFFF"/>
          </a:solidFill>
          <a:ln w="12700">
            <a:solidFill>
              <a:srgbClr val="3197E0"/>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798" name="Circle"/>
          <p:cNvSpPr/>
          <p:nvPr/>
        </p:nvSpPr>
        <p:spPr>
          <a:xfrm>
            <a:off x="1599774" y="790205"/>
            <a:ext cx="785695" cy="785695"/>
          </a:xfrm>
          <a:prstGeom prst="ellipse">
            <a:avLst/>
          </a:prstGeom>
          <a:solidFill>
            <a:srgbClr val="FFFFFF"/>
          </a:solidFill>
          <a:ln w="12700">
            <a:solidFill>
              <a:srgbClr val="3197E0"/>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1799" name="Customer Expectation"/>
          <p:cNvSpPr txBox="1"/>
          <p:nvPr/>
        </p:nvSpPr>
        <p:spPr>
          <a:xfrm>
            <a:off x="1628005" y="1045009"/>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sp>
        <p:nvSpPr>
          <p:cNvPr id="1800" name="I need assurance that I’m getting the best deal available."/>
          <p:cNvSpPr txBox="1"/>
          <p:nvPr/>
        </p:nvSpPr>
        <p:spPr>
          <a:xfrm>
            <a:off x="2462750" y="1045009"/>
            <a:ext cx="1641062"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b="1">
                <a:solidFill>
                  <a:srgbClr val="3899DC"/>
                </a:solidFill>
                <a:latin typeface="Helvetica Neue"/>
                <a:ea typeface="Helvetica Neue"/>
                <a:cs typeface="Helvetica Neue"/>
                <a:sym typeface="Helvetica Neue"/>
              </a:defRPr>
            </a:lvl1pPr>
          </a:lstStyle>
          <a:p>
            <a:r>
              <a:t>Give me a voice and make me proud of my city.</a:t>
            </a:r>
          </a:p>
        </p:txBody>
      </p:sp>
      <p:sp>
        <p:nvSpPr>
          <p:cNvPr id="1801" name="Rounded Rectangle"/>
          <p:cNvSpPr/>
          <p:nvPr/>
        </p:nvSpPr>
        <p:spPr>
          <a:xfrm>
            <a:off x="4641946" y="710711"/>
            <a:ext cx="4102390" cy="905926"/>
          </a:xfrm>
          <a:prstGeom prst="roundRect">
            <a:avLst>
              <a:gd name="adj" fmla="val 21028"/>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802"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4782322" y="713331"/>
            <a:ext cx="3821637" cy="900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000">
                <a:latin typeface="Helvetica Neue Light"/>
                <a:ea typeface="Helvetica Neue Light"/>
                <a:cs typeface="Helvetica Neue Light"/>
                <a:sym typeface="Helvetica Neue Light"/>
              </a:defRPr>
            </a:lvl1pPr>
          </a:lstStyle>
          <a:p>
            <a:r>
              <a:t>Enable customers to rate and comment on their experiences. Engage and interact with customers to identify and eliminate pain points, enabling Watercare to provide all customers with effortless experiences.</a:t>
            </a:r>
          </a:p>
        </p:txBody>
      </p:sp>
      <p:sp>
        <p:nvSpPr>
          <p:cNvPr id="1803" name="It took you    6 attempts to fix my fault."/>
          <p:cNvSpPr txBox="1"/>
          <p:nvPr/>
        </p:nvSpPr>
        <p:spPr>
          <a:xfrm>
            <a:off x="2779272" y="3265162"/>
            <a:ext cx="757067" cy="617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584200">
              <a:lnSpc>
                <a:spcPct val="120000"/>
              </a:lnSpc>
              <a:spcBef>
                <a:spcPts val="1000"/>
              </a:spcBef>
              <a:defRPr sz="1000">
                <a:solidFill>
                  <a:srgbClr val="FFFFFF"/>
                </a:solidFill>
                <a:latin typeface="Helvetica Neue Light"/>
                <a:ea typeface="Helvetica Neue Light"/>
                <a:cs typeface="Helvetica Neue Light"/>
                <a:sym typeface="Helvetica Neue Light"/>
              </a:defRPr>
            </a:lvl1pPr>
          </a:lstStyle>
          <a:p>
            <a:r>
              <a:t>It took you    6 attempts to fix my fault.</a:t>
            </a:r>
          </a:p>
        </p:txBody>
      </p:sp>
      <p:sp>
        <p:nvSpPr>
          <p:cNvPr id="1804" name="You fixed my fault quickly, but then you overcharged me."/>
          <p:cNvSpPr txBox="1"/>
          <p:nvPr/>
        </p:nvSpPr>
        <p:spPr>
          <a:xfrm>
            <a:off x="2918379" y="4397568"/>
            <a:ext cx="864628" cy="71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ctr" defTabSz="584200">
              <a:lnSpc>
                <a:spcPct val="120000"/>
              </a:lnSpc>
              <a:spcBef>
                <a:spcPts val="1000"/>
              </a:spcBef>
              <a:defRPr sz="800">
                <a:solidFill>
                  <a:srgbClr val="FFFFFF"/>
                </a:solidFill>
                <a:latin typeface="Helvetica Neue Light"/>
                <a:ea typeface="Helvetica Neue Light"/>
                <a:cs typeface="Helvetica Neue Light"/>
                <a:sym typeface="Helvetica Neue Light"/>
              </a:defRPr>
            </a:lvl1pPr>
          </a:lstStyle>
          <a:p>
            <a:r>
              <a:t>You fixed my fault quickly, but then you overcharged me.</a:t>
            </a:r>
          </a:p>
        </p:txBody>
      </p:sp>
      <p:sp>
        <p:nvSpPr>
          <p:cNvPr id="1805" name="Water Leaks"/>
          <p:cNvSpPr txBox="1"/>
          <p:nvPr/>
        </p:nvSpPr>
        <p:spPr>
          <a:xfrm>
            <a:off x="458899" y="2252913"/>
            <a:ext cx="3428505"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Voice of the Customer (VoC) Programme</a:t>
            </a:r>
          </a:p>
        </p:txBody>
      </p:sp>
      <p:sp>
        <p:nvSpPr>
          <p:cNvPr id="1806" name="Water Leaks"/>
          <p:cNvSpPr txBox="1"/>
          <p:nvPr/>
        </p:nvSpPr>
        <p:spPr>
          <a:xfrm>
            <a:off x="6075398" y="2252913"/>
            <a:ext cx="2228339"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Customer Workshops</a:t>
            </a:r>
          </a:p>
        </p:txBody>
      </p:sp>
      <p:grpSp>
        <p:nvGrpSpPr>
          <p:cNvPr id="1868" name="Group"/>
          <p:cNvGrpSpPr/>
          <p:nvPr/>
        </p:nvGrpSpPr>
        <p:grpSpPr>
          <a:xfrm>
            <a:off x="6526167" y="3128450"/>
            <a:ext cx="852593" cy="1313681"/>
            <a:chOff x="0" y="0"/>
            <a:chExt cx="852591" cy="1313679"/>
          </a:xfrm>
        </p:grpSpPr>
        <p:sp>
          <p:nvSpPr>
            <p:cNvPr id="1807" name="Shape"/>
            <p:cNvSpPr/>
            <p:nvPr/>
          </p:nvSpPr>
          <p:spPr>
            <a:xfrm>
              <a:off x="257370" y="1014460"/>
              <a:ext cx="344736" cy="299220"/>
            </a:xfrm>
            <a:custGeom>
              <a:avLst/>
              <a:gdLst/>
              <a:ahLst/>
              <a:cxnLst>
                <a:cxn ang="0">
                  <a:pos x="wd2" y="hd2"/>
                </a:cxn>
                <a:cxn ang="5400000">
                  <a:pos x="wd2" y="hd2"/>
                </a:cxn>
                <a:cxn ang="10800000">
                  <a:pos x="wd2" y="hd2"/>
                </a:cxn>
                <a:cxn ang="16200000">
                  <a:pos x="wd2" y="hd2"/>
                </a:cxn>
              </a:cxnLst>
              <a:rect l="0" t="0" r="r" b="b"/>
              <a:pathLst>
                <a:path w="21600" h="21600" extrusionOk="0">
                  <a:moveTo>
                    <a:pt x="10528" y="0"/>
                  </a:moveTo>
                  <a:cubicBezTo>
                    <a:pt x="10717" y="0"/>
                    <a:pt x="10877" y="0"/>
                    <a:pt x="11065" y="0"/>
                  </a:cubicBezTo>
                  <a:lnTo>
                    <a:pt x="10528" y="0"/>
                  </a:lnTo>
                  <a:close/>
                  <a:moveTo>
                    <a:pt x="1758" y="1492"/>
                  </a:moveTo>
                  <a:cubicBezTo>
                    <a:pt x="785" y="1492"/>
                    <a:pt x="0" y="2391"/>
                    <a:pt x="0" y="3510"/>
                  </a:cubicBezTo>
                  <a:cubicBezTo>
                    <a:pt x="0" y="4629"/>
                    <a:pt x="785" y="5543"/>
                    <a:pt x="1758" y="5543"/>
                  </a:cubicBezTo>
                  <a:lnTo>
                    <a:pt x="19835" y="5543"/>
                  </a:lnTo>
                  <a:cubicBezTo>
                    <a:pt x="20808" y="5543"/>
                    <a:pt x="21600" y="4629"/>
                    <a:pt x="21600" y="3510"/>
                  </a:cubicBezTo>
                  <a:cubicBezTo>
                    <a:pt x="21600" y="2391"/>
                    <a:pt x="20808" y="1492"/>
                    <a:pt x="19835" y="1492"/>
                  </a:cubicBezTo>
                  <a:lnTo>
                    <a:pt x="1758" y="1492"/>
                  </a:lnTo>
                  <a:close/>
                  <a:moveTo>
                    <a:pt x="1758" y="7020"/>
                  </a:moveTo>
                  <a:cubicBezTo>
                    <a:pt x="785" y="7020"/>
                    <a:pt x="0" y="7933"/>
                    <a:pt x="0" y="9053"/>
                  </a:cubicBezTo>
                  <a:cubicBezTo>
                    <a:pt x="0" y="10171"/>
                    <a:pt x="785" y="11078"/>
                    <a:pt x="1758" y="11078"/>
                  </a:cubicBezTo>
                  <a:lnTo>
                    <a:pt x="19835" y="11078"/>
                  </a:lnTo>
                  <a:cubicBezTo>
                    <a:pt x="20808" y="11078"/>
                    <a:pt x="21600" y="10171"/>
                    <a:pt x="21600" y="9053"/>
                  </a:cubicBezTo>
                  <a:cubicBezTo>
                    <a:pt x="21600" y="7933"/>
                    <a:pt x="20808" y="7020"/>
                    <a:pt x="19835" y="7020"/>
                  </a:cubicBezTo>
                  <a:lnTo>
                    <a:pt x="1758" y="7020"/>
                  </a:lnTo>
                  <a:close/>
                  <a:moveTo>
                    <a:pt x="2939" y="12555"/>
                  </a:moveTo>
                  <a:cubicBezTo>
                    <a:pt x="2939" y="17551"/>
                    <a:pt x="6461" y="21600"/>
                    <a:pt x="10803" y="21600"/>
                  </a:cubicBezTo>
                  <a:cubicBezTo>
                    <a:pt x="15145" y="21600"/>
                    <a:pt x="18661" y="17551"/>
                    <a:pt x="18661" y="12555"/>
                  </a:cubicBezTo>
                  <a:lnTo>
                    <a:pt x="2939" y="12555"/>
                  </a:ln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08" name="Shape"/>
            <p:cNvSpPr/>
            <p:nvPr/>
          </p:nvSpPr>
          <p:spPr>
            <a:xfrm>
              <a:off x="-1" y="303674"/>
              <a:ext cx="125442" cy="109810"/>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3197E0"/>
            </a:solidFill>
            <a:ln w="12700" cap="flat">
              <a:noFill/>
              <a:miter lim="400000"/>
            </a:ln>
            <a:effectLst/>
          </p:spPr>
          <p:txBody>
            <a:bodyPr wrap="square" lIns="0" tIns="0" rIns="0" bIns="0" numCol="1" anchor="t">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09" name="Shape"/>
            <p:cNvSpPr/>
            <p:nvPr/>
          </p:nvSpPr>
          <p:spPr>
            <a:xfrm>
              <a:off x="337775" y="455135"/>
              <a:ext cx="74723" cy="89103"/>
            </a:xfrm>
            <a:custGeom>
              <a:avLst/>
              <a:gdLst/>
              <a:ahLst/>
              <a:cxnLst>
                <a:cxn ang="0">
                  <a:pos x="wd2" y="hd2"/>
                </a:cxn>
                <a:cxn ang="5400000">
                  <a:pos x="wd2" y="hd2"/>
                </a:cxn>
                <a:cxn ang="10800000">
                  <a:pos x="wd2" y="hd2"/>
                </a:cxn>
                <a:cxn ang="16200000">
                  <a:pos x="wd2" y="hd2"/>
                </a:cxn>
              </a:cxnLst>
              <a:rect l="0" t="0"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3197E0"/>
            </a:solidFill>
            <a:ln w="12700" cap="flat">
              <a:noFill/>
              <a:miter lim="400000"/>
            </a:ln>
            <a:effectLst/>
          </p:spPr>
          <p:txBody>
            <a:bodyPr wrap="square" lIns="0" tIns="0" rIns="0" bIns="0" numCol="1" anchor="t">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0" name="Shape"/>
            <p:cNvSpPr/>
            <p:nvPr/>
          </p:nvSpPr>
          <p:spPr>
            <a:xfrm>
              <a:off x="517749" y="293682"/>
              <a:ext cx="69053" cy="138105"/>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11" name="Shape"/>
            <p:cNvSpPr/>
            <p:nvPr/>
          </p:nvSpPr>
          <p:spPr>
            <a:xfrm>
              <a:off x="457517" y="473606"/>
              <a:ext cx="133449" cy="100247"/>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12" name="Shape"/>
            <p:cNvSpPr/>
            <p:nvPr/>
          </p:nvSpPr>
          <p:spPr>
            <a:xfrm>
              <a:off x="594590" y="397724"/>
              <a:ext cx="109972" cy="96967"/>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3" name="Shape"/>
            <p:cNvSpPr/>
            <p:nvPr/>
          </p:nvSpPr>
          <p:spPr>
            <a:xfrm>
              <a:off x="109815" y="624169"/>
              <a:ext cx="143536" cy="95409"/>
            </a:xfrm>
            <a:custGeom>
              <a:avLst/>
              <a:gdLst/>
              <a:ahLst/>
              <a:cxnLst>
                <a:cxn ang="0">
                  <a:pos x="wd2" y="hd2"/>
                </a:cxn>
                <a:cxn ang="5400000">
                  <a:pos x="wd2" y="hd2"/>
                </a:cxn>
                <a:cxn ang="10800000">
                  <a:pos x="wd2" y="hd2"/>
                </a:cxn>
                <a:cxn ang="16200000">
                  <a:pos x="wd2" y="hd2"/>
                </a:cxn>
              </a:cxnLst>
              <a:rect l="0" t="0"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197E0"/>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14" name="Shape"/>
            <p:cNvSpPr/>
            <p:nvPr/>
          </p:nvSpPr>
          <p:spPr>
            <a:xfrm>
              <a:off x="346870" y="655602"/>
              <a:ext cx="102618" cy="67133"/>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15" name="Shape"/>
            <p:cNvSpPr/>
            <p:nvPr/>
          </p:nvSpPr>
          <p:spPr>
            <a:xfrm>
              <a:off x="346870" y="562957"/>
              <a:ext cx="70070" cy="70073"/>
            </a:xfrm>
            <a:custGeom>
              <a:avLst/>
              <a:gdLst/>
              <a:ahLst/>
              <a:cxnLst>
                <a:cxn ang="0">
                  <a:pos x="wd2" y="hd2"/>
                </a:cxn>
                <a:cxn ang="5400000">
                  <a:pos x="wd2" y="hd2"/>
                </a:cxn>
                <a:cxn ang="10800000">
                  <a:pos x="wd2" y="hd2"/>
                </a:cxn>
                <a:cxn ang="16200000">
                  <a:pos x="wd2" y="hd2"/>
                </a:cxn>
              </a:cxnLst>
              <a:rect l="0" t="0"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6" name="Shape"/>
            <p:cNvSpPr/>
            <p:nvPr/>
          </p:nvSpPr>
          <p:spPr>
            <a:xfrm>
              <a:off x="151466" y="655134"/>
              <a:ext cx="178853" cy="154080"/>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7" name="Shape"/>
            <p:cNvSpPr/>
            <p:nvPr/>
          </p:nvSpPr>
          <p:spPr>
            <a:xfrm>
              <a:off x="705858" y="132516"/>
              <a:ext cx="79819" cy="11299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8" name="Shape"/>
            <p:cNvSpPr/>
            <p:nvPr/>
          </p:nvSpPr>
          <p:spPr>
            <a:xfrm>
              <a:off x="720324" y="586641"/>
              <a:ext cx="84866" cy="6015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9" name="Shape"/>
            <p:cNvSpPr/>
            <p:nvPr/>
          </p:nvSpPr>
          <p:spPr>
            <a:xfrm>
              <a:off x="607107" y="238917"/>
              <a:ext cx="124757" cy="13810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0" name="Shape"/>
            <p:cNvSpPr/>
            <p:nvPr/>
          </p:nvSpPr>
          <p:spPr>
            <a:xfrm>
              <a:off x="598995" y="641894"/>
              <a:ext cx="128953" cy="15171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1" name="Shape"/>
            <p:cNvSpPr/>
            <p:nvPr/>
          </p:nvSpPr>
          <p:spPr>
            <a:xfrm>
              <a:off x="439674" y="425984"/>
              <a:ext cx="61405" cy="709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2" name="Shape"/>
            <p:cNvSpPr/>
            <p:nvPr/>
          </p:nvSpPr>
          <p:spPr>
            <a:xfrm>
              <a:off x="609649" y="517196"/>
              <a:ext cx="66029" cy="92159"/>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23" name="Shape"/>
            <p:cNvSpPr/>
            <p:nvPr/>
          </p:nvSpPr>
          <p:spPr>
            <a:xfrm>
              <a:off x="264943" y="368352"/>
              <a:ext cx="70331" cy="778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4" name="Shape"/>
            <p:cNvSpPr/>
            <p:nvPr/>
          </p:nvSpPr>
          <p:spPr>
            <a:xfrm>
              <a:off x="232210" y="532665"/>
              <a:ext cx="98109" cy="82375"/>
            </a:xfrm>
            <a:custGeom>
              <a:avLst/>
              <a:gdLst/>
              <a:ahLst/>
              <a:cxnLst>
                <a:cxn ang="0">
                  <a:pos x="wd2" y="hd2"/>
                </a:cxn>
                <a:cxn ang="5400000">
                  <a:pos x="wd2" y="hd2"/>
                </a:cxn>
                <a:cxn ang="10800000">
                  <a:pos x="wd2" y="hd2"/>
                </a:cxn>
                <a:cxn ang="16200000">
                  <a:pos x="wd2" y="hd2"/>
                </a:cxn>
              </a:cxnLst>
              <a:rect l="0" t="0"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25" name="Shape"/>
            <p:cNvSpPr/>
            <p:nvPr/>
          </p:nvSpPr>
          <p:spPr>
            <a:xfrm>
              <a:off x="384304" y="234388"/>
              <a:ext cx="113677" cy="103883"/>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6" name="Shape"/>
            <p:cNvSpPr/>
            <p:nvPr/>
          </p:nvSpPr>
          <p:spPr>
            <a:xfrm>
              <a:off x="150159" y="520855"/>
              <a:ext cx="67583" cy="83292"/>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27" name="Shape"/>
            <p:cNvSpPr/>
            <p:nvPr/>
          </p:nvSpPr>
          <p:spPr>
            <a:xfrm>
              <a:off x="208566" y="424004"/>
              <a:ext cx="70616" cy="112090"/>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8" name="Shape"/>
            <p:cNvSpPr/>
            <p:nvPr/>
          </p:nvSpPr>
          <p:spPr>
            <a:xfrm>
              <a:off x="292719" y="160238"/>
              <a:ext cx="68573" cy="89103"/>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29" name="Shape"/>
            <p:cNvSpPr/>
            <p:nvPr/>
          </p:nvSpPr>
          <p:spPr>
            <a:xfrm>
              <a:off x="145381" y="279645"/>
              <a:ext cx="161913" cy="114767"/>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0" name="Shape"/>
            <p:cNvSpPr/>
            <p:nvPr/>
          </p:nvSpPr>
          <p:spPr>
            <a:xfrm>
              <a:off x="733274" y="305943"/>
              <a:ext cx="113797" cy="9803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1" name="Shape"/>
            <p:cNvSpPr/>
            <p:nvPr/>
          </p:nvSpPr>
          <p:spPr>
            <a:xfrm>
              <a:off x="513473" y="180443"/>
              <a:ext cx="69052" cy="98735"/>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2" name="Shape"/>
            <p:cNvSpPr/>
            <p:nvPr/>
          </p:nvSpPr>
          <p:spPr>
            <a:xfrm>
              <a:off x="464931" y="594459"/>
              <a:ext cx="84551" cy="94870"/>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3" name="Shape"/>
            <p:cNvSpPr/>
            <p:nvPr/>
          </p:nvSpPr>
          <p:spPr>
            <a:xfrm>
              <a:off x="74131" y="226550"/>
              <a:ext cx="102618" cy="67133"/>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34" name="Shape"/>
            <p:cNvSpPr/>
            <p:nvPr/>
          </p:nvSpPr>
          <p:spPr>
            <a:xfrm>
              <a:off x="525303" y="633373"/>
              <a:ext cx="69053" cy="98735"/>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5" name="Shape"/>
            <p:cNvSpPr/>
            <p:nvPr/>
          </p:nvSpPr>
          <p:spPr>
            <a:xfrm>
              <a:off x="169308" y="49355"/>
              <a:ext cx="124781" cy="146806"/>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6" name="Shape"/>
            <p:cNvSpPr/>
            <p:nvPr/>
          </p:nvSpPr>
          <p:spPr>
            <a:xfrm>
              <a:off x="376788" y="112154"/>
              <a:ext cx="93163" cy="93164"/>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7" name="Shape"/>
            <p:cNvSpPr/>
            <p:nvPr/>
          </p:nvSpPr>
          <p:spPr>
            <a:xfrm>
              <a:off x="759752" y="449836"/>
              <a:ext cx="79473" cy="100065"/>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38" name="Shape"/>
            <p:cNvSpPr/>
            <p:nvPr/>
          </p:nvSpPr>
          <p:spPr>
            <a:xfrm>
              <a:off x="691419" y="423851"/>
              <a:ext cx="80072" cy="170050"/>
            </a:xfrm>
            <a:custGeom>
              <a:avLst/>
              <a:gdLst/>
              <a:ahLst/>
              <a:cxnLst>
                <a:cxn ang="0">
                  <a:pos x="wd2" y="hd2"/>
                </a:cxn>
                <a:cxn ang="5400000">
                  <a:pos x="wd2" y="hd2"/>
                </a:cxn>
                <a:cxn ang="10800000">
                  <a:pos x="wd2" y="hd2"/>
                </a:cxn>
                <a:cxn ang="16200000">
                  <a:pos x="wd2" y="hd2"/>
                </a:cxn>
              </a:cxnLst>
              <a:rect l="0" t="0"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9" name="Shape"/>
            <p:cNvSpPr/>
            <p:nvPr/>
          </p:nvSpPr>
          <p:spPr>
            <a:xfrm>
              <a:off x="588982" y="582156"/>
              <a:ext cx="49327" cy="5460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0" name="Shape"/>
            <p:cNvSpPr/>
            <p:nvPr/>
          </p:nvSpPr>
          <p:spPr>
            <a:xfrm>
              <a:off x="469150" y="1007"/>
              <a:ext cx="139140" cy="84589"/>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1" name="Shape"/>
            <p:cNvSpPr/>
            <p:nvPr/>
          </p:nvSpPr>
          <p:spPr>
            <a:xfrm>
              <a:off x="663703" y="81170"/>
              <a:ext cx="67643" cy="70297"/>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2" name="Shape"/>
            <p:cNvSpPr/>
            <p:nvPr/>
          </p:nvSpPr>
          <p:spPr>
            <a:xfrm>
              <a:off x="296776" y="2843"/>
              <a:ext cx="70737" cy="109305"/>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43" name="Shape"/>
            <p:cNvSpPr/>
            <p:nvPr/>
          </p:nvSpPr>
          <p:spPr>
            <a:xfrm>
              <a:off x="357172" y="345967"/>
              <a:ext cx="143073" cy="76652"/>
            </a:xfrm>
            <a:custGeom>
              <a:avLst/>
              <a:gdLst/>
              <a:ahLst/>
              <a:cxnLst>
                <a:cxn ang="0">
                  <a:pos x="wd2" y="hd2"/>
                </a:cxn>
                <a:cxn ang="5400000">
                  <a:pos x="wd2" y="hd2"/>
                </a:cxn>
                <a:cxn ang="10800000">
                  <a:pos x="wd2" y="hd2"/>
                </a:cxn>
                <a:cxn ang="16200000">
                  <a:pos x="wd2" y="hd2"/>
                </a:cxn>
              </a:cxnLst>
              <a:rect l="0" t="0"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44" name="Shape"/>
            <p:cNvSpPr/>
            <p:nvPr/>
          </p:nvSpPr>
          <p:spPr>
            <a:xfrm>
              <a:off x="7393" y="468465"/>
              <a:ext cx="52420" cy="111323"/>
            </a:xfrm>
            <a:custGeom>
              <a:avLst/>
              <a:gdLst/>
              <a:ahLst/>
              <a:cxnLst>
                <a:cxn ang="0">
                  <a:pos x="wd2" y="hd2"/>
                </a:cxn>
                <a:cxn ang="5400000">
                  <a:pos x="wd2" y="hd2"/>
                </a:cxn>
                <a:cxn ang="10800000">
                  <a:pos x="wd2" y="hd2"/>
                </a:cxn>
                <a:cxn ang="16200000">
                  <a:pos x="wd2" y="hd2"/>
                </a:cxn>
              </a:cxnLst>
              <a:rect l="0" t="0" r="r" b="b"/>
              <a:pathLst>
                <a:path w="21600" h="21600" extrusionOk="0">
                  <a:moveTo>
                    <a:pt x="21600" y="20754"/>
                  </a:moveTo>
                  <a:lnTo>
                    <a:pt x="20194" y="19029"/>
                  </a:lnTo>
                  <a:cubicBezTo>
                    <a:pt x="20052" y="19054"/>
                    <a:pt x="18642" y="19310"/>
                    <a:pt x="18642" y="19310"/>
                  </a:cubicBezTo>
                  <a:lnTo>
                    <a:pt x="18509" y="19147"/>
                  </a:lnTo>
                  <a:lnTo>
                    <a:pt x="20060" y="18865"/>
                  </a:lnTo>
                  <a:lnTo>
                    <a:pt x="19445" y="18111"/>
                  </a:lnTo>
                  <a:cubicBezTo>
                    <a:pt x="19309" y="18136"/>
                    <a:pt x="18305" y="18318"/>
                    <a:pt x="18305" y="18318"/>
                  </a:cubicBezTo>
                  <a:lnTo>
                    <a:pt x="18172" y="18155"/>
                  </a:lnTo>
                  <a:lnTo>
                    <a:pt x="19312" y="17947"/>
                  </a:lnTo>
                  <a:lnTo>
                    <a:pt x="18697" y="17193"/>
                  </a:lnTo>
                  <a:cubicBezTo>
                    <a:pt x="18556" y="17219"/>
                    <a:pt x="17145" y="17474"/>
                    <a:pt x="17145" y="17474"/>
                  </a:cubicBezTo>
                  <a:lnTo>
                    <a:pt x="17013" y="17311"/>
                  </a:lnTo>
                  <a:lnTo>
                    <a:pt x="18564" y="17030"/>
                  </a:lnTo>
                  <a:lnTo>
                    <a:pt x="17948" y="16275"/>
                  </a:lnTo>
                  <a:cubicBezTo>
                    <a:pt x="17812" y="16299"/>
                    <a:pt x="16808" y="16482"/>
                    <a:pt x="16808" y="16482"/>
                  </a:cubicBezTo>
                  <a:lnTo>
                    <a:pt x="16675" y="16318"/>
                  </a:lnTo>
                  <a:lnTo>
                    <a:pt x="17815" y="16111"/>
                  </a:lnTo>
                  <a:lnTo>
                    <a:pt x="17200" y="15357"/>
                  </a:lnTo>
                  <a:cubicBezTo>
                    <a:pt x="17059" y="15383"/>
                    <a:pt x="15649" y="15639"/>
                    <a:pt x="15649" y="15639"/>
                  </a:cubicBezTo>
                  <a:lnTo>
                    <a:pt x="15515" y="15475"/>
                  </a:lnTo>
                  <a:lnTo>
                    <a:pt x="17067" y="15193"/>
                  </a:lnTo>
                  <a:lnTo>
                    <a:pt x="16452" y="14439"/>
                  </a:lnTo>
                  <a:cubicBezTo>
                    <a:pt x="16316" y="14464"/>
                    <a:pt x="15312" y="14647"/>
                    <a:pt x="15312" y="14647"/>
                  </a:cubicBezTo>
                  <a:lnTo>
                    <a:pt x="15179" y="14483"/>
                  </a:lnTo>
                  <a:lnTo>
                    <a:pt x="16319" y="14275"/>
                  </a:lnTo>
                  <a:lnTo>
                    <a:pt x="15704" y="13522"/>
                  </a:lnTo>
                  <a:cubicBezTo>
                    <a:pt x="15563" y="13547"/>
                    <a:pt x="14152" y="13802"/>
                    <a:pt x="14152" y="13802"/>
                  </a:cubicBezTo>
                  <a:lnTo>
                    <a:pt x="14018" y="13638"/>
                  </a:lnTo>
                  <a:lnTo>
                    <a:pt x="15571" y="13358"/>
                  </a:lnTo>
                  <a:lnTo>
                    <a:pt x="14955" y="12603"/>
                  </a:lnTo>
                  <a:cubicBezTo>
                    <a:pt x="14819" y="12628"/>
                    <a:pt x="13815" y="12810"/>
                    <a:pt x="13815" y="12810"/>
                  </a:cubicBezTo>
                  <a:lnTo>
                    <a:pt x="13681" y="12646"/>
                  </a:lnTo>
                  <a:lnTo>
                    <a:pt x="14822" y="12439"/>
                  </a:lnTo>
                  <a:lnTo>
                    <a:pt x="14207" y="11685"/>
                  </a:lnTo>
                  <a:cubicBezTo>
                    <a:pt x="14066" y="11711"/>
                    <a:pt x="12656" y="11967"/>
                    <a:pt x="12656" y="11967"/>
                  </a:cubicBezTo>
                  <a:lnTo>
                    <a:pt x="12522" y="11803"/>
                  </a:lnTo>
                  <a:lnTo>
                    <a:pt x="14073" y="11521"/>
                  </a:lnTo>
                  <a:lnTo>
                    <a:pt x="13459" y="10768"/>
                  </a:lnTo>
                  <a:cubicBezTo>
                    <a:pt x="13323" y="10792"/>
                    <a:pt x="12318" y="10974"/>
                    <a:pt x="12318" y="10974"/>
                  </a:cubicBezTo>
                  <a:lnTo>
                    <a:pt x="12185" y="10811"/>
                  </a:lnTo>
                  <a:lnTo>
                    <a:pt x="13325" y="10604"/>
                  </a:lnTo>
                  <a:lnTo>
                    <a:pt x="12710" y="9849"/>
                  </a:lnTo>
                  <a:cubicBezTo>
                    <a:pt x="12569" y="9874"/>
                    <a:pt x="11159" y="10131"/>
                    <a:pt x="11159" y="10131"/>
                  </a:cubicBezTo>
                  <a:lnTo>
                    <a:pt x="11025" y="9967"/>
                  </a:lnTo>
                  <a:lnTo>
                    <a:pt x="12577" y="9686"/>
                  </a:lnTo>
                  <a:lnTo>
                    <a:pt x="11962" y="8931"/>
                  </a:lnTo>
                  <a:cubicBezTo>
                    <a:pt x="11826" y="8956"/>
                    <a:pt x="10822" y="9139"/>
                    <a:pt x="10822" y="9139"/>
                  </a:cubicBezTo>
                  <a:lnTo>
                    <a:pt x="10688" y="8975"/>
                  </a:lnTo>
                  <a:lnTo>
                    <a:pt x="11828" y="8767"/>
                  </a:lnTo>
                  <a:lnTo>
                    <a:pt x="11214" y="8014"/>
                  </a:lnTo>
                  <a:cubicBezTo>
                    <a:pt x="11073" y="8039"/>
                    <a:pt x="9663" y="8295"/>
                    <a:pt x="9663" y="8295"/>
                  </a:cubicBezTo>
                  <a:lnTo>
                    <a:pt x="9529" y="8131"/>
                  </a:lnTo>
                  <a:lnTo>
                    <a:pt x="11080" y="7850"/>
                  </a:lnTo>
                  <a:lnTo>
                    <a:pt x="10465" y="7095"/>
                  </a:lnTo>
                  <a:cubicBezTo>
                    <a:pt x="10329" y="7120"/>
                    <a:pt x="9325" y="7302"/>
                    <a:pt x="9325" y="7302"/>
                  </a:cubicBezTo>
                  <a:lnTo>
                    <a:pt x="9191" y="7138"/>
                  </a:lnTo>
                  <a:lnTo>
                    <a:pt x="10332" y="6932"/>
                  </a:lnTo>
                  <a:lnTo>
                    <a:pt x="9717" y="6177"/>
                  </a:lnTo>
                  <a:cubicBezTo>
                    <a:pt x="9576" y="6203"/>
                    <a:pt x="8165" y="6459"/>
                    <a:pt x="8165" y="6459"/>
                  </a:cubicBezTo>
                  <a:lnTo>
                    <a:pt x="8032" y="6295"/>
                  </a:lnTo>
                  <a:lnTo>
                    <a:pt x="9583" y="6013"/>
                  </a:lnTo>
                  <a:lnTo>
                    <a:pt x="8969" y="5260"/>
                  </a:lnTo>
                  <a:cubicBezTo>
                    <a:pt x="8832" y="5284"/>
                    <a:pt x="7829" y="5467"/>
                    <a:pt x="7829" y="5467"/>
                  </a:cubicBezTo>
                  <a:lnTo>
                    <a:pt x="7695" y="5303"/>
                  </a:lnTo>
                  <a:lnTo>
                    <a:pt x="8835" y="5096"/>
                  </a:lnTo>
                  <a:lnTo>
                    <a:pt x="8221" y="4342"/>
                  </a:lnTo>
                  <a:cubicBezTo>
                    <a:pt x="8079" y="4367"/>
                    <a:pt x="6669" y="4624"/>
                    <a:pt x="6669" y="4624"/>
                  </a:cubicBezTo>
                  <a:lnTo>
                    <a:pt x="6536" y="4460"/>
                  </a:lnTo>
                  <a:lnTo>
                    <a:pt x="8087" y="4178"/>
                  </a:lnTo>
                  <a:lnTo>
                    <a:pt x="7472" y="3423"/>
                  </a:lnTo>
                  <a:cubicBezTo>
                    <a:pt x="7335" y="3448"/>
                    <a:pt x="6331" y="3630"/>
                    <a:pt x="6331" y="3630"/>
                  </a:cubicBezTo>
                  <a:lnTo>
                    <a:pt x="6198" y="3467"/>
                  </a:lnTo>
                  <a:lnTo>
                    <a:pt x="7339" y="3260"/>
                  </a:lnTo>
                  <a:lnTo>
                    <a:pt x="6724" y="2505"/>
                  </a:lnTo>
                  <a:cubicBezTo>
                    <a:pt x="6582" y="2531"/>
                    <a:pt x="5172" y="2787"/>
                    <a:pt x="5172" y="2787"/>
                  </a:cubicBezTo>
                  <a:lnTo>
                    <a:pt x="5039" y="2623"/>
                  </a:lnTo>
                  <a:lnTo>
                    <a:pt x="6590" y="2342"/>
                  </a:lnTo>
                  <a:lnTo>
                    <a:pt x="5975" y="1588"/>
                  </a:lnTo>
                  <a:cubicBezTo>
                    <a:pt x="5839" y="1613"/>
                    <a:pt x="4835" y="1795"/>
                    <a:pt x="4835" y="1795"/>
                  </a:cubicBezTo>
                  <a:lnTo>
                    <a:pt x="4702" y="1631"/>
                  </a:lnTo>
                  <a:lnTo>
                    <a:pt x="5842" y="1424"/>
                  </a:lnTo>
                  <a:lnTo>
                    <a:pt x="5227" y="670"/>
                  </a:lnTo>
                  <a:cubicBezTo>
                    <a:pt x="5086" y="696"/>
                    <a:pt x="3675" y="951"/>
                    <a:pt x="3675" y="951"/>
                  </a:cubicBezTo>
                  <a:lnTo>
                    <a:pt x="3543" y="788"/>
                  </a:lnTo>
                  <a:lnTo>
                    <a:pt x="5094" y="506"/>
                  </a:lnTo>
                  <a:lnTo>
                    <a:pt x="4681" y="0"/>
                  </a:lnTo>
                  <a:lnTo>
                    <a:pt x="0" y="846"/>
                  </a:lnTo>
                  <a:lnTo>
                    <a:pt x="16919" y="21600"/>
                  </a:lnTo>
                  <a:lnTo>
                    <a:pt x="21600" y="20754"/>
                  </a:lnTo>
                  <a:close/>
                  <a:moveTo>
                    <a:pt x="18807" y="20622"/>
                  </a:moveTo>
                  <a:cubicBezTo>
                    <a:pt x="18340" y="20707"/>
                    <a:pt x="17816" y="20598"/>
                    <a:pt x="17637" y="20378"/>
                  </a:cubicBezTo>
                  <a:cubicBezTo>
                    <a:pt x="17457" y="20158"/>
                    <a:pt x="17691" y="19911"/>
                    <a:pt x="18158" y="19826"/>
                  </a:cubicBezTo>
                  <a:cubicBezTo>
                    <a:pt x="18626" y="19742"/>
                    <a:pt x="19151" y="19852"/>
                    <a:pt x="19330" y="20072"/>
                  </a:cubicBezTo>
                  <a:cubicBezTo>
                    <a:pt x="19509" y="20292"/>
                    <a:pt x="19275" y="20538"/>
                    <a:pt x="18807" y="20622"/>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5" name="Shape"/>
            <p:cNvSpPr/>
            <p:nvPr/>
          </p:nvSpPr>
          <p:spPr>
            <a:xfrm>
              <a:off x="381679" y="0"/>
              <a:ext cx="61455" cy="78047"/>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46" name="Shape"/>
            <p:cNvSpPr/>
            <p:nvPr/>
          </p:nvSpPr>
          <p:spPr>
            <a:xfrm>
              <a:off x="415649" y="717891"/>
              <a:ext cx="121724" cy="116615"/>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7" name="Shape"/>
            <p:cNvSpPr/>
            <p:nvPr/>
          </p:nvSpPr>
          <p:spPr>
            <a:xfrm>
              <a:off x="62327" y="588350"/>
              <a:ext cx="73085" cy="71640"/>
            </a:xfrm>
            <a:custGeom>
              <a:avLst/>
              <a:gdLst/>
              <a:ahLst/>
              <a:cxnLst>
                <a:cxn ang="0">
                  <a:pos x="wd2" y="hd2"/>
                </a:cxn>
                <a:cxn ang="5400000">
                  <a:pos x="wd2" y="hd2"/>
                </a:cxn>
                <a:cxn ang="10800000">
                  <a:pos x="wd2" y="hd2"/>
                </a:cxn>
                <a:cxn ang="16200000">
                  <a:pos x="wd2" y="hd2"/>
                </a:cxn>
              </a:cxnLst>
              <a:rect l="0" t="0"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8" name="Shape"/>
            <p:cNvSpPr/>
            <p:nvPr/>
          </p:nvSpPr>
          <p:spPr>
            <a:xfrm>
              <a:off x="493984" y="105108"/>
              <a:ext cx="58904" cy="63037"/>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49" name="Shape"/>
            <p:cNvSpPr/>
            <p:nvPr/>
          </p:nvSpPr>
          <p:spPr>
            <a:xfrm>
              <a:off x="329392" y="290830"/>
              <a:ext cx="59837" cy="55699"/>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0" name="Shape"/>
            <p:cNvSpPr/>
            <p:nvPr/>
          </p:nvSpPr>
          <p:spPr>
            <a:xfrm>
              <a:off x="805000" y="379069"/>
              <a:ext cx="47592" cy="50932"/>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51" name="Shape"/>
            <p:cNvSpPr/>
            <p:nvPr/>
          </p:nvSpPr>
          <p:spPr>
            <a:xfrm>
              <a:off x="346316" y="919252"/>
              <a:ext cx="128775" cy="84246"/>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52" name="Shape"/>
            <p:cNvSpPr/>
            <p:nvPr/>
          </p:nvSpPr>
          <p:spPr>
            <a:xfrm>
              <a:off x="37610" y="431261"/>
              <a:ext cx="103313" cy="107987"/>
            </a:xfrm>
            <a:custGeom>
              <a:avLst/>
              <a:gdLst/>
              <a:ahLst/>
              <a:cxnLst>
                <a:cxn ang="0">
                  <a:pos x="wd2" y="hd2"/>
                </a:cxn>
                <a:cxn ang="5400000">
                  <a:pos x="wd2" y="hd2"/>
                </a:cxn>
                <a:cxn ang="10800000">
                  <a:pos x="wd2" y="hd2"/>
                </a:cxn>
                <a:cxn ang="16200000">
                  <a:pos x="wd2" y="hd2"/>
                </a:cxn>
              </a:cxnLst>
              <a:rect l="0" t="0"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3" name="Shape"/>
            <p:cNvSpPr/>
            <p:nvPr/>
          </p:nvSpPr>
          <p:spPr>
            <a:xfrm>
              <a:off x="559573" y="879981"/>
              <a:ext cx="70617" cy="112090"/>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4" name="Shape"/>
            <p:cNvSpPr/>
            <p:nvPr/>
          </p:nvSpPr>
          <p:spPr>
            <a:xfrm>
              <a:off x="599924" y="175404"/>
              <a:ext cx="84866" cy="6015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5" name="Shape"/>
            <p:cNvSpPr/>
            <p:nvPr/>
          </p:nvSpPr>
          <p:spPr>
            <a:xfrm>
              <a:off x="327382" y="729944"/>
              <a:ext cx="79314" cy="84879"/>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197E0"/>
            </a:solidFill>
            <a:ln w="12700" cap="flat">
              <a:noFill/>
              <a:miter lim="400000"/>
            </a:ln>
            <a:effectLst/>
          </p:spPr>
          <p:txBody>
            <a:bodyPr wrap="square" lIns="0" tIns="0" rIns="0" bIns="0" numCol="1" anchor="t">
              <a:noAutofit/>
            </a:bodyPr>
            <a:lstStyle/>
            <a:p>
              <a:pPr algn="ctr" defTabSz="584200">
                <a:defRPr sz="3000">
                  <a:solidFill>
                    <a:srgbClr val="FFFFFF"/>
                  </a:solidFill>
                  <a:latin typeface="Seravek"/>
                  <a:ea typeface="Seravek"/>
                  <a:cs typeface="Seravek"/>
                  <a:sym typeface="Seravek"/>
                </a:defRPr>
              </a:pPr>
              <a:endParaRPr/>
            </a:p>
          </p:txBody>
        </p:sp>
        <p:sp>
          <p:nvSpPr>
            <p:cNvPr id="1856" name="Shape"/>
            <p:cNvSpPr/>
            <p:nvPr/>
          </p:nvSpPr>
          <p:spPr>
            <a:xfrm>
              <a:off x="215302" y="805770"/>
              <a:ext cx="93177" cy="93177"/>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7" name="Shape"/>
            <p:cNvSpPr/>
            <p:nvPr/>
          </p:nvSpPr>
          <p:spPr>
            <a:xfrm>
              <a:off x="469182" y="831864"/>
              <a:ext cx="86936" cy="90348"/>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8" name="Shape"/>
            <p:cNvSpPr/>
            <p:nvPr/>
          </p:nvSpPr>
          <p:spPr>
            <a:xfrm>
              <a:off x="232046" y="937705"/>
              <a:ext cx="88689" cy="53513"/>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3197E0"/>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59" name="Shape"/>
            <p:cNvSpPr/>
            <p:nvPr/>
          </p:nvSpPr>
          <p:spPr>
            <a:xfrm>
              <a:off x="573564" y="806309"/>
              <a:ext cx="79006" cy="72588"/>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60" name="Shape"/>
            <p:cNvSpPr/>
            <p:nvPr/>
          </p:nvSpPr>
          <p:spPr>
            <a:xfrm>
              <a:off x="353161" y="832451"/>
              <a:ext cx="62489" cy="69174"/>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1" name="Shape"/>
            <p:cNvSpPr/>
            <p:nvPr/>
          </p:nvSpPr>
          <p:spPr>
            <a:xfrm>
              <a:off x="545003" y="721536"/>
              <a:ext cx="47257" cy="546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2" name="Shape"/>
            <p:cNvSpPr/>
            <p:nvPr/>
          </p:nvSpPr>
          <p:spPr>
            <a:xfrm>
              <a:off x="593901" y="87973"/>
              <a:ext cx="55676" cy="62470"/>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3" name="Shape"/>
            <p:cNvSpPr/>
            <p:nvPr/>
          </p:nvSpPr>
          <p:spPr>
            <a:xfrm>
              <a:off x="150496" y="419086"/>
              <a:ext cx="42940" cy="39971"/>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4" name="Shape"/>
            <p:cNvSpPr/>
            <p:nvPr/>
          </p:nvSpPr>
          <p:spPr>
            <a:xfrm>
              <a:off x="223309" y="186666"/>
              <a:ext cx="54450" cy="77856"/>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5" name="Shape"/>
            <p:cNvSpPr/>
            <p:nvPr/>
          </p:nvSpPr>
          <p:spPr>
            <a:xfrm>
              <a:off x="87038" y="144448"/>
              <a:ext cx="76804" cy="54441"/>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6" name="Shape"/>
            <p:cNvSpPr/>
            <p:nvPr/>
          </p:nvSpPr>
          <p:spPr>
            <a:xfrm>
              <a:off x="749397" y="248936"/>
              <a:ext cx="76804" cy="54440"/>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7" name="Shape"/>
            <p:cNvSpPr/>
            <p:nvPr/>
          </p:nvSpPr>
          <p:spPr>
            <a:xfrm>
              <a:off x="494766" y="939099"/>
              <a:ext cx="58818" cy="6511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1930" name="Group"/>
          <p:cNvGrpSpPr/>
          <p:nvPr/>
        </p:nvGrpSpPr>
        <p:grpSpPr>
          <a:xfrm>
            <a:off x="7539264" y="3112786"/>
            <a:ext cx="852593" cy="1313681"/>
            <a:chOff x="0" y="0"/>
            <a:chExt cx="852591" cy="1313679"/>
          </a:xfrm>
        </p:grpSpPr>
        <p:sp>
          <p:nvSpPr>
            <p:cNvPr id="1869" name="Shape"/>
            <p:cNvSpPr/>
            <p:nvPr/>
          </p:nvSpPr>
          <p:spPr>
            <a:xfrm>
              <a:off x="257370" y="1014460"/>
              <a:ext cx="344736" cy="299220"/>
            </a:xfrm>
            <a:custGeom>
              <a:avLst/>
              <a:gdLst/>
              <a:ahLst/>
              <a:cxnLst>
                <a:cxn ang="0">
                  <a:pos x="wd2" y="hd2"/>
                </a:cxn>
                <a:cxn ang="5400000">
                  <a:pos x="wd2" y="hd2"/>
                </a:cxn>
                <a:cxn ang="10800000">
                  <a:pos x="wd2" y="hd2"/>
                </a:cxn>
                <a:cxn ang="16200000">
                  <a:pos x="wd2" y="hd2"/>
                </a:cxn>
              </a:cxnLst>
              <a:rect l="0" t="0" r="r" b="b"/>
              <a:pathLst>
                <a:path w="21600" h="21600" extrusionOk="0">
                  <a:moveTo>
                    <a:pt x="10528" y="0"/>
                  </a:moveTo>
                  <a:cubicBezTo>
                    <a:pt x="10717" y="0"/>
                    <a:pt x="10877" y="0"/>
                    <a:pt x="11065" y="0"/>
                  </a:cubicBezTo>
                  <a:lnTo>
                    <a:pt x="10528" y="0"/>
                  </a:lnTo>
                  <a:close/>
                  <a:moveTo>
                    <a:pt x="1758" y="1492"/>
                  </a:moveTo>
                  <a:cubicBezTo>
                    <a:pt x="785" y="1492"/>
                    <a:pt x="0" y="2391"/>
                    <a:pt x="0" y="3510"/>
                  </a:cubicBezTo>
                  <a:cubicBezTo>
                    <a:pt x="0" y="4629"/>
                    <a:pt x="785" y="5543"/>
                    <a:pt x="1758" y="5543"/>
                  </a:cubicBezTo>
                  <a:lnTo>
                    <a:pt x="19835" y="5543"/>
                  </a:lnTo>
                  <a:cubicBezTo>
                    <a:pt x="20808" y="5543"/>
                    <a:pt x="21600" y="4629"/>
                    <a:pt x="21600" y="3510"/>
                  </a:cubicBezTo>
                  <a:cubicBezTo>
                    <a:pt x="21600" y="2391"/>
                    <a:pt x="20808" y="1492"/>
                    <a:pt x="19835" y="1492"/>
                  </a:cubicBezTo>
                  <a:lnTo>
                    <a:pt x="1758" y="1492"/>
                  </a:lnTo>
                  <a:close/>
                  <a:moveTo>
                    <a:pt x="1758" y="7020"/>
                  </a:moveTo>
                  <a:cubicBezTo>
                    <a:pt x="785" y="7020"/>
                    <a:pt x="0" y="7933"/>
                    <a:pt x="0" y="9053"/>
                  </a:cubicBezTo>
                  <a:cubicBezTo>
                    <a:pt x="0" y="10171"/>
                    <a:pt x="785" y="11078"/>
                    <a:pt x="1758" y="11078"/>
                  </a:cubicBezTo>
                  <a:lnTo>
                    <a:pt x="19835" y="11078"/>
                  </a:lnTo>
                  <a:cubicBezTo>
                    <a:pt x="20808" y="11078"/>
                    <a:pt x="21600" y="10171"/>
                    <a:pt x="21600" y="9053"/>
                  </a:cubicBezTo>
                  <a:cubicBezTo>
                    <a:pt x="21600" y="7933"/>
                    <a:pt x="20808" y="7020"/>
                    <a:pt x="19835" y="7020"/>
                  </a:cubicBezTo>
                  <a:lnTo>
                    <a:pt x="1758" y="7020"/>
                  </a:lnTo>
                  <a:close/>
                  <a:moveTo>
                    <a:pt x="2939" y="12555"/>
                  </a:moveTo>
                  <a:cubicBezTo>
                    <a:pt x="2939" y="17551"/>
                    <a:pt x="6461" y="21600"/>
                    <a:pt x="10803" y="21600"/>
                  </a:cubicBezTo>
                  <a:cubicBezTo>
                    <a:pt x="15145" y="21600"/>
                    <a:pt x="18661" y="17551"/>
                    <a:pt x="18661" y="12555"/>
                  </a:cubicBezTo>
                  <a:lnTo>
                    <a:pt x="2939" y="12555"/>
                  </a:ln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70" name="Shape"/>
            <p:cNvSpPr/>
            <p:nvPr/>
          </p:nvSpPr>
          <p:spPr>
            <a:xfrm>
              <a:off x="-1" y="303674"/>
              <a:ext cx="125442" cy="109810"/>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3197E0"/>
            </a:solidFill>
            <a:ln w="12700" cap="flat">
              <a:noFill/>
              <a:miter lim="400000"/>
            </a:ln>
            <a:effectLst/>
          </p:spPr>
          <p:txBody>
            <a:bodyPr wrap="square" lIns="0" tIns="0" rIns="0" bIns="0" numCol="1" anchor="t">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1" name="Shape"/>
            <p:cNvSpPr/>
            <p:nvPr/>
          </p:nvSpPr>
          <p:spPr>
            <a:xfrm>
              <a:off x="337775" y="455135"/>
              <a:ext cx="74723" cy="89103"/>
            </a:xfrm>
            <a:custGeom>
              <a:avLst/>
              <a:gdLst/>
              <a:ahLst/>
              <a:cxnLst>
                <a:cxn ang="0">
                  <a:pos x="wd2" y="hd2"/>
                </a:cxn>
                <a:cxn ang="5400000">
                  <a:pos x="wd2" y="hd2"/>
                </a:cxn>
                <a:cxn ang="10800000">
                  <a:pos x="wd2" y="hd2"/>
                </a:cxn>
                <a:cxn ang="16200000">
                  <a:pos x="wd2" y="hd2"/>
                </a:cxn>
              </a:cxnLst>
              <a:rect l="0" t="0"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3197E0"/>
            </a:solidFill>
            <a:ln w="12700" cap="flat">
              <a:noFill/>
              <a:miter lim="400000"/>
            </a:ln>
            <a:effectLst/>
          </p:spPr>
          <p:txBody>
            <a:bodyPr wrap="square" lIns="0" tIns="0" rIns="0" bIns="0" numCol="1" anchor="t">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2" name="Shape"/>
            <p:cNvSpPr/>
            <p:nvPr/>
          </p:nvSpPr>
          <p:spPr>
            <a:xfrm>
              <a:off x="517749" y="293682"/>
              <a:ext cx="69053" cy="138105"/>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73" name="Shape"/>
            <p:cNvSpPr/>
            <p:nvPr/>
          </p:nvSpPr>
          <p:spPr>
            <a:xfrm>
              <a:off x="457517" y="473606"/>
              <a:ext cx="133449" cy="100247"/>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74" name="Shape"/>
            <p:cNvSpPr/>
            <p:nvPr/>
          </p:nvSpPr>
          <p:spPr>
            <a:xfrm>
              <a:off x="594590" y="397724"/>
              <a:ext cx="109972" cy="96967"/>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5" name="Shape"/>
            <p:cNvSpPr/>
            <p:nvPr/>
          </p:nvSpPr>
          <p:spPr>
            <a:xfrm>
              <a:off x="109815" y="624169"/>
              <a:ext cx="143536" cy="95409"/>
            </a:xfrm>
            <a:custGeom>
              <a:avLst/>
              <a:gdLst/>
              <a:ahLst/>
              <a:cxnLst>
                <a:cxn ang="0">
                  <a:pos x="wd2" y="hd2"/>
                </a:cxn>
                <a:cxn ang="5400000">
                  <a:pos x="wd2" y="hd2"/>
                </a:cxn>
                <a:cxn ang="10800000">
                  <a:pos x="wd2" y="hd2"/>
                </a:cxn>
                <a:cxn ang="16200000">
                  <a:pos x="wd2" y="hd2"/>
                </a:cxn>
              </a:cxnLst>
              <a:rect l="0" t="0"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197E0"/>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76" name="Shape"/>
            <p:cNvSpPr/>
            <p:nvPr/>
          </p:nvSpPr>
          <p:spPr>
            <a:xfrm>
              <a:off x="346870" y="655602"/>
              <a:ext cx="102618" cy="67133"/>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77" name="Shape"/>
            <p:cNvSpPr/>
            <p:nvPr/>
          </p:nvSpPr>
          <p:spPr>
            <a:xfrm>
              <a:off x="346870" y="562957"/>
              <a:ext cx="70070" cy="70073"/>
            </a:xfrm>
            <a:custGeom>
              <a:avLst/>
              <a:gdLst/>
              <a:ahLst/>
              <a:cxnLst>
                <a:cxn ang="0">
                  <a:pos x="wd2" y="hd2"/>
                </a:cxn>
                <a:cxn ang="5400000">
                  <a:pos x="wd2" y="hd2"/>
                </a:cxn>
                <a:cxn ang="10800000">
                  <a:pos x="wd2" y="hd2"/>
                </a:cxn>
                <a:cxn ang="16200000">
                  <a:pos x="wd2" y="hd2"/>
                </a:cxn>
              </a:cxnLst>
              <a:rect l="0" t="0"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8" name="Shape"/>
            <p:cNvSpPr/>
            <p:nvPr/>
          </p:nvSpPr>
          <p:spPr>
            <a:xfrm>
              <a:off x="151466" y="655134"/>
              <a:ext cx="178853" cy="154080"/>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9" name="Shape"/>
            <p:cNvSpPr/>
            <p:nvPr/>
          </p:nvSpPr>
          <p:spPr>
            <a:xfrm>
              <a:off x="705858" y="132516"/>
              <a:ext cx="79819" cy="11299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0" name="Shape"/>
            <p:cNvSpPr/>
            <p:nvPr/>
          </p:nvSpPr>
          <p:spPr>
            <a:xfrm>
              <a:off x="720324" y="586641"/>
              <a:ext cx="84866" cy="6015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1" name="Shape"/>
            <p:cNvSpPr/>
            <p:nvPr/>
          </p:nvSpPr>
          <p:spPr>
            <a:xfrm>
              <a:off x="607107" y="238917"/>
              <a:ext cx="124757" cy="13810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2" name="Shape"/>
            <p:cNvSpPr/>
            <p:nvPr/>
          </p:nvSpPr>
          <p:spPr>
            <a:xfrm>
              <a:off x="598995" y="641894"/>
              <a:ext cx="128953" cy="15171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3" name="Shape"/>
            <p:cNvSpPr/>
            <p:nvPr/>
          </p:nvSpPr>
          <p:spPr>
            <a:xfrm>
              <a:off x="439674" y="425984"/>
              <a:ext cx="61405" cy="709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4" name="Shape"/>
            <p:cNvSpPr/>
            <p:nvPr/>
          </p:nvSpPr>
          <p:spPr>
            <a:xfrm>
              <a:off x="609649" y="517196"/>
              <a:ext cx="66029" cy="92159"/>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85" name="Shape"/>
            <p:cNvSpPr/>
            <p:nvPr/>
          </p:nvSpPr>
          <p:spPr>
            <a:xfrm>
              <a:off x="264943" y="368352"/>
              <a:ext cx="70331" cy="778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6" name="Shape"/>
            <p:cNvSpPr/>
            <p:nvPr/>
          </p:nvSpPr>
          <p:spPr>
            <a:xfrm>
              <a:off x="232210" y="532665"/>
              <a:ext cx="98109" cy="82375"/>
            </a:xfrm>
            <a:custGeom>
              <a:avLst/>
              <a:gdLst/>
              <a:ahLst/>
              <a:cxnLst>
                <a:cxn ang="0">
                  <a:pos x="wd2" y="hd2"/>
                </a:cxn>
                <a:cxn ang="5400000">
                  <a:pos x="wd2" y="hd2"/>
                </a:cxn>
                <a:cxn ang="10800000">
                  <a:pos x="wd2" y="hd2"/>
                </a:cxn>
                <a:cxn ang="16200000">
                  <a:pos x="wd2" y="hd2"/>
                </a:cxn>
              </a:cxnLst>
              <a:rect l="0" t="0"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87" name="Shape"/>
            <p:cNvSpPr/>
            <p:nvPr/>
          </p:nvSpPr>
          <p:spPr>
            <a:xfrm>
              <a:off x="384304" y="234388"/>
              <a:ext cx="113677" cy="103883"/>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b="1">
                  <a:solidFill>
                    <a:srgbClr val="656D77"/>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8" name="Shape"/>
            <p:cNvSpPr/>
            <p:nvPr/>
          </p:nvSpPr>
          <p:spPr>
            <a:xfrm>
              <a:off x="150159" y="520855"/>
              <a:ext cx="67583" cy="83292"/>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889" name="Shape"/>
            <p:cNvSpPr/>
            <p:nvPr/>
          </p:nvSpPr>
          <p:spPr>
            <a:xfrm>
              <a:off x="208566" y="424004"/>
              <a:ext cx="70616" cy="112090"/>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0" name="Shape"/>
            <p:cNvSpPr/>
            <p:nvPr/>
          </p:nvSpPr>
          <p:spPr>
            <a:xfrm>
              <a:off x="292719" y="160238"/>
              <a:ext cx="68573" cy="89103"/>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891" name="Shape"/>
            <p:cNvSpPr/>
            <p:nvPr/>
          </p:nvSpPr>
          <p:spPr>
            <a:xfrm>
              <a:off x="145381" y="279645"/>
              <a:ext cx="161913" cy="114767"/>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2" name="Shape"/>
            <p:cNvSpPr/>
            <p:nvPr/>
          </p:nvSpPr>
          <p:spPr>
            <a:xfrm>
              <a:off x="733274" y="305943"/>
              <a:ext cx="113797" cy="9803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3" name="Shape"/>
            <p:cNvSpPr/>
            <p:nvPr/>
          </p:nvSpPr>
          <p:spPr>
            <a:xfrm>
              <a:off x="513473" y="180443"/>
              <a:ext cx="69052" cy="98735"/>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4" name="Shape"/>
            <p:cNvSpPr/>
            <p:nvPr/>
          </p:nvSpPr>
          <p:spPr>
            <a:xfrm>
              <a:off x="464931" y="594459"/>
              <a:ext cx="84551" cy="94870"/>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5" name="Shape"/>
            <p:cNvSpPr/>
            <p:nvPr/>
          </p:nvSpPr>
          <p:spPr>
            <a:xfrm>
              <a:off x="74131" y="226550"/>
              <a:ext cx="102618" cy="67133"/>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896" name="Shape"/>
            <p:cNvSpPr/>
            <p:nvPr/>
          </p:nvSpPr>
          <p:spPr>
            <a:xfrm>
              <a:off x="525303" y="633373"/>
              <a:ext cx="69053" cy="98735"/>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7" name="Shape"/>
            <p:cNvSpPr/>
            <p:nvPr/>
          </p:nvSpPr>
          <p:spPr>
            <a:xfrm>
              <a:off x="169308" y="49355"/>
              <a:ext cx="124781" cy="146806"/>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8" name="Shape"/>
            <p:cNvSpPr/>
            <p:nvPr/>
          </p:nvSpPr>
          <p:spPr>
            <a:xfrm>
              <a:off x="376788" y="112154"/>
              <a:ext cx="93163" cy="93164"/>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9" name="Shape"/>
            <p:cNvSpPr/>
            <p:nvPr/>
          </p:nvSpPr>
          <p:spPr>
            <a:xfrm>
              <a:off x="759752" y="449836"/>
              <a:ext cx="79473" cy="100065"/>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900" name="Shape"/>
            <p:cNvSpPr/>
            <p:nvPr/>
          </p:nvSpPr>
          <p:spPr>
            <a:xfrm>
              <a:off x="691419" y="423851"/>
              <a:ext cx="80072" cy="170050"/>
            </a:xfrm>
            <a:custGeom>
              <a:avLst/>
              <a:gdLst/>
              <a:ahLst/>
              <a:cxnLst>
                <a:cxn ang="0">
                  <a:pos x="wd2" y="hd2"/>
                </a:cxn>
                <a:cxn ang="5400000">
                  <a:pos x="wd2" y="hd2"/>
                </a:cxn>
                <a:cxn ang="10800000">
                  <a:pos x="wd2" y="hd2"/>
                </a:cxn>
                <a:cxn ang="16200000">
                  <a:pos x="wd2" y="hd2"/>
                </a:cxn>
              </a:cxnLst>
              <a:rect l="0" t="0"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1" name="Shape"/>
            <p:cNvSpPr/>
            <p:nvPr/>
          </p:nvSpPr>
          <p:spPr>
            <a:xfrm>
              <a:off x="588982" y="582156"/>
              <a:ext cx="49327" cy="5460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2" name="Shape"/>
            <p:cNvSpPr/>
            <p:nvPr/>
          </p:nvSpPr>
          <p:spPr>
            <a:xfrm>
              <a:off x="469150" y="1007"/>
              <a:ext cx="139140" cy="84589"/>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3" name="Shape"/>
            <p:cNvSpPr/>
            <p:nvPr/>
          </p:nvSpPr>
          <p:spPr>
            <a:xfrm>
              <a:off x="663703" y="81170"/>
              <a:ext cx="67643" cy="70297"/>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4" name="Shape"/>
            <p:cNvSpPr/>
            <p:nvPr/>
          </p:nvSpPr>
          <p:spPr>
            <a:xfrm>
              <a:off x="296776" y="2843"/>
              <a:ext cx="70737" cy="109305"/>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05" name="Shape"/>
            <p:cNvSpPr/>
            <p:nvPr/>
          </p:nvSpPr>
          <p:spPr>
            <a:xfrm>
              <a:off x="357172" y="345967"/>
              <a:ext cx="143073" cy="76652"/>
            </a:xfrm>
            <a:custGeom>
              <a:avLst/>
              <a:gdLst/>
              <a:ahLst/>
              <a:cxnLst>
                <a:cxn ang="0">
                  <a:pos x="wd2" y="hd2"/>
                </a:cxn>
                <a:cxn ang="5400000">
                  <a:pos x="wd2" y="hd2"/>
                </a:cxn>
                <a:cxn ang="10800000">
                  <a:pos x="wd2" y="hd2"/>
                </a:cxn>
                <a:cxn ang="16200000">
                  <a:pos x="wd2" y="hd2"/>
                </a:cxn>
              </a:cxnLst>
              <a:rect l="0" t="0"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906" name="Shape"/>
            <p:cNvSpPr/>
            <p:nvPr/>
          </p:nvSpPr>
          <p:spPr>
            <a:xfrm>
              <a:off x="7393" y="468465"/>
              <a:ext cx="52420" cy="111323"/>
            </a:xfrm>
            <a:custGeom>
              <a:avLst/>
              <a:gdLst/>
              <a:ahLst/>
              <a:cxnLst>
                <a:cxn ang="0">
                  <a:pos x="wd2" y="hd2"/>
                </a:cxn>
                <a:cxn ang="5400000">
                  <a:pos x="wd2" y="hd2"/>
                </a:cxn>
                <a:cxn ang="10800000">
                  <a:pos x="wd2" y="hd2"/>
                </a:cxn>
                <a:cxn ang="16200000">
                  <a:pos x="wd2" y="hd2"/>
                </a:cxn>
              </a:cxnLst>
              <a:rect l="0" t="0" r="r" b="b"/>
              <a:pathLst>
                <a:path w="21600" h="21600" extrusionOk="0">
                  <a:moveTo>
                    <a:pt x="21600" y="20754"/>
                  </a:moveTo>
                  <a:lnTo>
                    <a:pt x="20194" y="19029"/>
                  </a:lnTo>
                  <a:cubicBezTo>
                    <a:pt x="20052" y="19054"/>
                    <a:pt x="18642" y="19310"/>
                    <a:pt x="18642" y="19310"/>
                  </a:cubicBezTo>
                  <a:lnTo>
                    <a:pt x="18509" y="19147"/>
                  </a:lnTo>
                  <a:lnTo>
                    <a:pt x="20060" y="18865"/>
                  </a:lnTo>
                  <a:lnTo>
                    <a:pt x="19445" y="18111"/>
                  </a:lnTo>
                  <a:cubicBezTo>
                    <a:pt x="19309" y="18136"/>
                    <a:pt x="18305" y="18318"/>
                    <a:pt x="18305" y="18318"/>
                  </a:cubicBezTo>
                  <a:lnTo>
                    <a:pt x="18172" y="18155"/>
                  </a:lnTo>
                  <a:lnTo>
                    <a:pt x="19312" y="17947"/>
                  </a:lnTo>
                  <a:lnTo>
                    <a:pt x="18697" y="17193"/>
                  </a:lnTo>
                  <a:cubicBezTo>
                    <a:pt x="18556" y="17219"/>
                    <a:pt x="17145" y="17474"/>
                    <a:pt x="17145" y="17474"/>
                  </a:cubicBezTo>
                  <a:lnTo>
                    <a:pt x="17013" y="17311"/>
                  </a:lnTo>
                  <a:lnTo>
                    <a:pt x="18564" y="17030"/>
                  </a:lnTo>
                  <a:lnTo>
                    <a:pt x="17948" y="16275"/>
                  </a:lnTo>
                  <a:cubicBezTo>
                    <a:pt x="17812" y="16299"/>
                    <a:pt x="16808" y="16482"/>
                    <a:pt x="16808" y="16482"/>
                  </a:cubicBezTo>
                  <a:lnTo>
                    <a:pt x="16675" y="16318"/>
                  </a:lnTo>
                  <a:lnTo>
                    <a:pt x="17815" y="16111"/>
                  </a:lnTo>
                  <a:lnTo>
                    <a:pt x="17200" y="15357"/>
                  </a:lnTo>
                  <a:cubicBezTo>
                    <a:pt x="17059" y="15383"/>
                    <a:pt x="15649" y="15639"/>
                    <a:pt x="15649" y="15639"/>
                  </a:cubicBezTo>
                  <a:lnTo>
                    <a:pt x="15515" y="15475"/>
                  </a:lnTo>
                  <a:lnTo>
                    <a:pt x="17067" y="15193"/>
                  </a:lnTo>
                  <a:lnTo>
                    <a:pt x="16452" y="14439"/>
                  </a:lnTo>
                  <a:cubicBezTo>
                    <a:pt x="16316" y="14464"/>
                    <a:pt x="15312" y="14647"/>
                    <a:pt x="15312" y="14647"/>
                  </a:cubicBezTo>
                  <a:lnTo>
                    <a:pt x="15179" y="14483"/>
                  </a:lnTo>
                  <a:lnTo>
                    <a:pt x="16319" y="14275"/>
                  </a:lnTo>
                  <a:lnTo>
                    <a:pt x="15704" y="13522"/>
                  </a:lnTo>
                  <a:cubicBezTo>
                    <a:pt x="15563" y="13547"/>
                    <a:pt x="14152" y="13802"/>
                    <a:pt x="14152" y="13802"/>
                  </a:cubicBezTo>
                  <a:lnTo>
                    <a:pt x="14018" y="13638"/>
                  </a:lnTo>
                  <a:lnTo>
                    <a:pt x="15571" y="13358"/>
                  </a:lnTo>
                  <a:lnTo>
                    <a:pt x="14955" y="12603"/>
                  </a:lnTo>
                  <a:cubicBezTo>
                    <a:pt x="14819" y="12628"/>
                    <a:pt x="13815" y="12810"/>
                    <a:pt x="13815" y="12810"/>
                  </a:cubicBezTo>
                  <a:lnTo>
                    <a:pt x="13681" y="12646"/>
                  </a:lnTo>
                  <a:lnTo>
                    <a:pt x="14822" y="12439"/>
                  </a:lnTo>
                  <a:lnTo>
                    <a:pt x="14207" y="11685"/>
                  </a:lnTo>
                  <a:cubicBezTo>
                    <a:pt x="14066" y="11711"/>
                    <a:pt x="12656" y="11967"/>
                    <a:pt x="12656" y="11967"/>
                  </a:cubicBezTo>
                  <a:lnTo>
                    <a:pt x="12522" y="11803"/>
                  </a:lnTo>
                  <a:lnTo>
                    <a:pt x="14073" y="11521"/>
                  </a:lnTo>
                  <a:lnTo>
                    <a:pt x="13459" y="10768"/>
                  </a:lnTo>
                  <a:cubicBezTo>
                    <a:pt x="13323" y="10792"/>
                    <a:pt x="12318" y="10974"/>
                    <a:pt x="12318" y="10974"/>
                  </a:cubicBezTo>
                  <a:lnTo>
                    <a:pt x="12185" y="10811"/>
                  </a:lnTo>
                  <a:lnTo>
                    <a:pt x="13325" y="10604"/>
                  </a:lnTo>
                  <a:lnTo>
                    <a:pt x="12710" y="9849"/>
                  </a:lnTo>
                  <a:cubicBezTo>
                    <a:pt x="12569" y="9874"/>
                    <a:pt x="11159" y="10131"/>
                    <a:pt x="11159" y="10131"/>
                  </a:cubicBezTo>
                  <a:lnTo>
                    <a:pt x="11025" y="9967"/>
                  </a:lnTo>
                  <a:lnTo>
                    <a:pt x="12577" y="9686"/>
                  </a:lnTo>
                  <a:lnTo>
                    <a:pt x="11962" y="8931"/>
                  </a:lnTo>
                  <a:cubicBezTo>
                    <a:pt x="11826" y="8956"/>
                    <a:pt x="10822" y="9139"/>
                    <a:pt x="10822" y="9139"/>
                  </a:cubicBezTo>
                  <a:lnTo>
                    <a:pt x="10688" y="8975"/>
                  </a:lnTo>
                  <a:lnTo>
                    <a:pt x="11828" y="8767"/>
                  </a:lnTo>
                  <a:lnTo>
                    <a:pt x="11214" y="8014"/>
                  </a:lnTo>
                  <a:cubicBezTo>
                    <a:pt x="11073" y="8039"/>
                    <a:pt x="9663" y="8295"/>
                    <a:pt x="9663" y="8295"/>
                  </a:cubicBezTo>
                  <a:lnTo>
                    <a:pt x="9529" y="8131"/>
                  </a:lnTo>
                  <a:lnTo>
                    <a:pt x="11080" y="7850"/>
                  </a:lnTo>
                  <a:lnTo>
                    <a:pt x="10465" y="7095"/>
                  </a:lnTo>
                  <a:cubicBezTo>
                    <a:pt x="10329" y="7120"/>
                    <a:pt x="9325" y="7302"/>
                    <a:pt x="9325" y="7302"/>
                  </a:cubicBezTo>
                  <a:lnTo>
                    <a:pt x="9191" y="7138"/>
                  </a:lnTo>
                  <a:lnTo>
                    <a:pt x="10332" y="6932"/>
                  </a:lnTo>
                  <a:lnTo>
                    <a:pt x="9717" y="6177"/>
                  </a:lnTo>
                  <a:cubicBezTo>
                    <a:pt x="9576" y="6203"/>
                    <a:pt x="8165" y="6459"/>
                    <a:pt x="8165" y="6459"/>
                  </a:cubicBezTo>
                  <a:lnTo>
                    <a:pt x="8032" y="6295"/>
                  </a:lnTo>
                  <a:lnTo>
                    <a:pt x="9583" y="6013"/>
                  </a:lnTo>
                  <a:lnTo>
                    <a:pt x="8969" y="5260"/>
                  </a:lnTo>
                  <a:cubicBezTo>
                    <a:pt x="8832" y="5284"/>
                    <a:pt x="7829" y="5467"/>
                    <a:pt x="7829" y="5467"/>
                  </a:cubicBezTo>
                  <a:lnTo>
                    <a:pt x="7695" y="5303"/>
                  </a:lnTo>
                  <a:lnTo>
                    <a:pt x="8835" y="5096"/>
                  </a:lnTo>
                  <a:lnTo>
                    <a:pt x="8221" y="4342"/>
                  </a:lnTo>
                  <a:cubicBezTo>
                    <a:pt x="8079" y="4367"/>
                    <a:pt x="6669" y="4624"/>
                    <a:pt x="6669" y="4624"/>
                  </a:cubicBezTo>
                  <a:lnTo>
                    <a:pt x="6536" y="4460"/>
                  </a:lnTo>
                  <a:lnTo>
                    <a:pt x="8087" y="4178"/>
                  </a:lnTo>
                  <a:lnTo>
                    <a:pt x="7472" y="3423"/>
                  </a:lnTo>
                  <a:cubicBezTo>
                    <a:pt x="7335" y="3448"/>
                    <a:pt x="6331" y="3630"/>
                    <a:pt x="6331" y="3630"/>
                  </a:cubicBezTo>
                  <a:lnTo>
                    <a:pt x="6198" y="3467"/>
                  </a:lnTo>
                  <a:lnTo>
                    <a:pt x="7339" y="3260"/>
                  </a:lnTo>
                  <a:lnTo>
                    <a:pt x="6724" y="2505"/>
                  </a:lnTo>
                  <a:cubicBezTo>
                    <a:pt x="6582" y="2531"/>
                    <a:pt x="5172" y="2787"/>
                    <a:pt x="5172" y="2787"/>
                  </a:cubicBezTo>
                  <a:lnTo>
                    <a:pt x="5039" y="2623"/>
                  </a:lnTo>
                  <a:lnTo>
                    <a:pt x="6590" y="2342"/>
                  </a:lnTo>
                  <a:lnTo>
                    <a:pt x="5975" y="1588"/>
                  </a:lnTo>
                  <a:cubicBezTo>
                    <a:pt x="5839" y="1613"/>
                    <a:pt x="4835" y="1795"/>
                    <a:pt x="4835" y="1795"/>
                  </a:cubicBezTo>
                  <a:lnTo>
                    <a:pt x="4702" y="1631"/>
                  </a:lnTo>
                  <a:lnTo>
                    <a:pt x="5842" y="1424"/>
                  </a:lnTo>
                  <a:lnTo>
                    <a:pt x="5227" y="670"/>
                  </a:lnTo>
                  <a:cubicBezTo>
                    <a:pt x="5086" y="696"/>
                    <a:pt x="3675" y="951"/>
                    <a:pt x="3675" y="951"/>
                  </a:cubicBezTo>
                  <a:lnTo>
                    <a:pt x="3543" y="788"/>
                  </a:lnTo>
                  <a:lnTo>
                    <a:pt x="5094" y="506"/>
                  </a:lnTo>
                  <a:lnTo>
                    <a:pt x="4681" y="0"/>
                  </a:lnTo>
                  <a:lnTo>
                    <a:pt x="0" y="846"/>
                  </a:lnTo>
                  <a:lnTo>
                    <a:pt x="16919" y="21600"/>
                  </a:lnTo>
                  <a:lnTo>
                    <a:pt x="21600" y="20754"/>
                  </a:lnTo>
                  <a:close/>
                  <a:moveTo>
                    <a:pt x="18807" y="20622"/>
                  </a:moveTo>
                  <a:cubicBezTo>
                    <a:pt x="18340" y="20707"/>
                    <a:pt x="17816" y="20598"/>
                    <a:pt x="17637" y="20378"/>
                  </a:cubicBezTo>
                  <a:cubicBezTo>
                    <a:pt x="17457" y="20158"/>
                    <a:pt x="17691" y="19911"/>
                    <a:pt x="18158" y="19826"/>
                  </a:cubicBezTo>
                  <a:cubicBezTo>
                    <a:pt x="18626" y="19742"/>
                    <a:pt x="19151" y="19852"/>
                    <a:pt x="19330" y="20072"/>
                  </a:cubicBezTo>
                  <a:cubicBezTo>
                    <a:pt x="19509" y="20292"/>
                    <a:pt x="19275" y="20538"/>
                    <a:pt x="18807" y="20622"/>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7" name="Shape"/>
            <p:cNvSpPr/>
            <p:nvPr/>
          </p:nvSpPr>
          <p:spPr>
            <a:xfrm>
              <a:off x="381679" y="0"/>
              <a:ext cx="61455" cy="78047"/>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908" name="Shape"/>
            <p:cNvSpPr/>
            <p:nvPr/>
          </p:nvSpPr>
          <p:spPr>
            <a:xfrm>
              <a:off x="415649" y="717891"/>
              <a:ext cx="121724" cy="116615"/>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9" name="Shape"/>
            <p:cNvSpPr/>
            <p:nvPr/>
          </p:nvSpPr>
          <p:spPr>
            <a:xfrm>
              <a:off x="62327" y="588350"/>
              <a:ext cx="73085" cy="71640"/>
            </a:xfrm>
            <a:custGeom>
              <a:avLst/>
              <a:gdLst/>
              <a:ahLst/>
              <a:cxnLst>
                <a:cxn ang="0">
                  <a:pos x="wd2" y="hd2"/>
                </a:cxn>
                <a:cxn ang="5400000">
                  <a:pos x="wd2" y="hd2"/>
                </a:cxn>
                <a:cxn ang="10800000">
                  <a:pos x="wd2" y="hd2"/>
                </a:cxn>
                <a:cxn ang="16200000">
                  <a:pos x="wd2" y="hd2"/>
                </a:cxn>
              </a:cxnLst>
              <a:rect l="0" t="0"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0" name="Shape"/>
            <p:cNvSpPr/>
            <p:nvPr/>
          </p:nvSpPr>
          <p:spPr>
            <a:xfrm>
              <a:off x="493984" y="105108"/>
              <a:ext cx="58904" cy="63037"/>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911" name="Shape"/>
            <p:cNvSpPr/>
            <p:nvPr/>
          </p:nvSpPr>
          <p:spPr>
            <a:xfrm>
              <a:off x="329392" y="290830"/>
              <a:ext cx="59837" cy="55699"/>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2" name="Shape"/>
            <p:cNvSpPr/>
            <p:nvPr/>
          </p:nvSpPr>
          <p:spPr>
            <a:xfrm>
              <a:off x="805000" y="379069"/>
              <a:ext cx="47592" cy="50932"/>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913" name="Shape"/>
            <p:cNvSpPr/>
            <p:nvPr/>
          </p:nvSpPr>
          <p:spPr>
            <a:xfrm>
              <a:off x="346316" y="919252"/>
              <a:ext cx="128775" cy="84246"/>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1914" name="Shape"/>
            <p:cNvSpPr/>
            <p:nvPr/>
          </p:nvSpPr>
          <p:spPr>
            <a:xfrm>
              <a:off x="37610" y="431261"/>
              <a:ext cx="103313" cy="107987"/>
            </a:xfrm>
            <a:custGeom>
              <a:avLst/>
              <a:gdLst/>
              <a:ahLst/>
              <a:cxnLst>
                <a:cxn ang="0">
                  <a:pos x="wd2" y="hd2"/>
                </a:cxn>
                <a:cxn ang="5400000">
                  <a:pos x="wd2" y="hd2"/>
                </a:cxn>
                <a:cxn ang="10800000">
                  <a:pos x="wd2" y="hd2"/>
                </a:cxn>
                <a:cxn ang="16200000">
                  <a:pos x="wd2" y="hd2"/>
                </a:cxn>
              </a:cxnLst>
              <a:rect l="0" t="0"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5" name="Shape"/>
            <p:cNvSpPr/>
            <p:nvPr/>
          </p:nvSpPr>
          <p:spPr>
            <a:xfrm>
              <a:off x="559573" y="879981"/>
              <a:ext cx="70617" cy="112090"/>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6" name="Shape"/>
            <p:cNvSpPr/>
            <p:nvPr/>
          </p:nvSpPr>
          <p:spPr>
            <a:xfrm>
              <a:off x="599924" y="175404"/>
              <a:ext cx="84866" cy="60155"/>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7" name="Shape"/>
            <p:cNvSpPr/>
            <p:nvPr/>
          </p:nvSpPr>
          <p:spPr>
            <a:xfrm>
              <a:off x="327382" y="729944"/>
              <a:ext cx="79314" cy="84879"/>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197E0"/>
            </a:solidFill>
            <a:ln w="12700" cap="flat">
              <a:noFill/>
              <a:miter lim="400000"/>
            </a:ln>
            <a:effectLst/>
          </p:spPr>
          <p:txBody>
            <a:bodyPr wrap="square" lIns="0" tIns="0" rIns="0" bIns="0" numCol="1" anchor="t">
              <a:noAutofit/>
            </a:bodyPr>
            <a:lstStyle/>
            <a:p>
              <a:pPr algn="ctr" defTabSz="584200">
                <a:defRPr sz="3000">
                  <a:solidFill>
                    <a:srgbClr val="FFFFFF"/>
                  </a:solidFill>
                  <a:latin typeface="Seravek"/>
                  <a:ea typeface="Seravek"/>
                  <a:cs typeface="Seravek"/>
                  <a:sym typeface="Seravek"/>
                </a:defRPr>
              </a:pPr>
              <a:endParaRPr/>
            </a:p>
          </p:txBody>
        </p:sp>
        <p:sp>
          <p:nvSpPr>
            <p:cNvPr id="1918" name="Shape"/>
            <p:cNvSpPr/>
            <p:nvPr/>
          </p:nvSpPr>
          <p:spPr>
            <a:xfrm>
              <a:off x="215302" y="805770"/>
              <a:ext cx="93177" cy="93177"/>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9" name="Shape"/>
            <p:cNvSpPr/>
            <p:nvPr/>
          </p:nvSpPr>
          <p:spPr>
            <a:xfrm>
              <a:off x="469182" y="831864"/>
              <a:ext cx="86936" cy="90348"/>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0" name="Shape"/>
            <p:cNvSpPr/>
            <p:nvPr/>
          </p:nvSpPr>
          <p:spPr>
            <a:xfrm>
              <a:off x="232046" y="937705"/>
              <a:ext cx="88689" cy="53513"/>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3197E0"/>
            </a:solidFill>
            <a:ln w="12700" cap="flat">
              <a:noFill/>
              <a:miter lim="400000"/>
            </a:ln>
            <a:effectLst/>
          </p:spPr>
          <p:txBody>
            <a:bodyPr wrap="square" lIns="0" tIns="0" rIns="0" bIns="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21" name="Shape"/>
            <p:cNvSpPr/>
            <p:nvPr/>
          </p:nvSpPr>
          <p:spPr>
            <a:xfrm>
              <a:off x="573564" y="806309"/>
              <a:ext cx="79006" cy="72588"/>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B9B9B9"/>
            </a:solidFill>
            <a:ln w="12700" cap="flat">
              <a:noFill/>
              <a:miter lim="400000"/>
            </a:ln>
            <a:effectLst/>
          </p:spPr>
          <p:txBody>
            <a:bodyPr wrap="square" lIns="0" tIns="0" rIns="0" bIns="0" numCol="1" anchor="ctr">
              <a:noAutofit/>
            </a:bodyPr>
            <a:lstStyle/>
            <a:p>
              <a:pPr algn="ctr" defTabSz="584200">
                <a:defRPr sz="3000">
                  <a:solidFill>
                    <a:srgbClr val="FFFFFF"/>
                  </a:solidFill>
                  <a:latin typeface="Seravek"/>
                  <a:ea typeface="Seravek"/>
                  <a:cs typeface="Seravek"/>
                  <a:sym typeface="Seravek"/>
                </a:defRPr>
              </a:pPr>
              <a:endParaRPr/>
            </a:p>
          </p:txBody>
        </p:sp>
        <p:sp>
          <p:nvSpPr>
            <p:cNvPr id="1922" name="Shape"/>
            <p:cNvSpPr/>
            <p:nvPr/>
          </p:nvSpPr>
          <p:spPr>
            <a:xfrm>
              <a:off x="353161" y="832451"/>
              <a:ext cx="62489" cy="69174"/>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3" name="Shape"/>
            <p:cNvSpPr/>
            <p:nvPr/>
          </p:nvSpPr>
          <p:spPr>
            <a:xfrm>
              <a:off x="545003" y="721536"/>
              <a:ext cx="47257" cy="546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4" name="Shape"/>
            <p:cNvSpPr/>
            <p:nvPr/>
          </p:nvSpPr>
          <p:spPr>
            <a:xfrm>
              <a:off x="593901" y="87973"/>
              <a:ext cx="55676" cy="62470"/>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5" name="Shape"/>
            <p:cNvSpPr/>
            <p:nvPr/>
          </p:nvSpPr>
          <p:spPr>
            <a:xfrm>
              <a:off x="150496" y="419086"/>
              <a:ext cx="42940" cy="39971"/>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6" name="Shape"/>
            <p:cNvSpPr/>
            <p:nvPr/>
          </p:nvSpPr>
          <p:spPr>
            <a:xfrm>
              <a:off x="223309" y="186666"/>
              <a:ext cx="54450" cy="77856"/>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7" name="Shape"/>
            <p:cNvSpPr/>
            <p:nvPr/>
          </p:nvSpPr>
          <p:spPr>
            <a:xfrm>
              <a:off x="87038" y="144448"/>
              <a:ext cx="76804" cy="54441"/>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8" name="Shape"/>
            <p:cNvSpPr/>
            <p:nvPr/>
          </p:nvSpPr>
          <p:spPr>
            <a:xfrm>
              <a:off x="749397" y="248936"/>
              <a:ext cx="76804" cy="54440"/>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cap="flat">
              <a:noFill/>
              <a:miter lim="400000"/>
            </a:ln>
            <a:effectLst/>
          </p:spPr>
          <p:txBody>
            <a:bodyPr wrap="square" lIns="0" tIns="0" rIns="0" bIns="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9" name="Shape"/>
            <p:cNvSpPr/>
            <p:nvPr/>
          </p:nvSpPr>
          <p:spPr>
            <a:xfrm>
              <a:off x="494766" y="939099"/>
              <a:ext cx="58818" cy="6511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197E0"/>
            </a:solidFill>
            <a:ln w="12700" cap="flat">
              <a:noFill/>
              <a:miter lim="400000"/>
            </a:ln>
            <a:effectLst/>
          </p:spPr>
          <p:txBody>
            <a:bodyPr wrap="square" lIns="0" tIns="0" rIns="0" bIns="0" numCol="1" anchor="t">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931" name="Water Leaks"/>
          <p:cNvSpPr txBox="1"/>
          <p:nvPr/>
        </p:nvSpPr>
        <p:spPr>
          <a:xfrm>
            <a:off x="6777741" y="2819646"/>
            <a:ext cx="1134228"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Design Thinking</a:t>
            </a:r>
          </a:p>
        </p:txBody>
      </p:sp>
      <p:sp>
        <p:nvSpPr>
          <p:cNvPr id="1932" name="Utilise insights and co-design effortless experiences with our customers."/>
          <p:cNvSpPr txBox="1">
            <a:spLocks noGrp="1"/>
          </p:cNvSpPr>
          <p:nvPr>
            <p:ph type="title"/>
          </p:nvPr>
        </p:nvSpPr>
        <p:spPr>
          <a:xfrm>
            <a:off x="221703" y="123047"/>
            <a:ext cx="8700594" cy="344096"/>
          </a:xfrm>
          <a:prstGeom prst="rect">
            <a:avLst/>
          </a:prstGeom>
        </p:spPr>
        <p:txBody>
          <a:bodyPr/>
          <a:lstStyle>
            <a:lvl1pPr>
              <a:defRPr sz="1500" b="0">
                <a:latin typeface="Arial Rounded MT Bold"/>
                <a:ea typeface="Arial Rounded MT Bold"/>
                <a:cs typeface="Arial Rounded MT Bold"/>
                <a:sym typeface="Arial Rounded MT Bold"/>
              </a:defRPr>
            </a:lvl1pPr>
          </a:lstStyle>
          <a:p>
            <a:r>
              <a:t>Utilise insights and co-design effortless experiences with our customers.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 name="Slide Number"/>
          <p:cNvSpPr txBox="1">
            <a:spLocks noGrp="1"/>
          </p:cNvSpPr>
          <p:nvPr>
            <p:ph type="sldNum" sz="quarter" idx="2"/>
          </p:nvPr>
        </p:nvSpPr>
        <p:spPr>
          <a:xfrm>
            <a:off x="8772676" y="6247858"/>
            <a:ext cx="26398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37</a:t>
            </a:fld>
            <a:endParaRPr/>
          </a:p>
        </p:txBody>
      </p:sp>
      <p:sp>
        <p:nvSpPr>
          <p:cNvPr id="1935" name="Rectangle"/>
          <p:cNvSpPr/>
          <p:nvPr/>
        </p:nvSpPr>
        <p:spPr>
          <a:xfrm>
            <a:off x="-8286" y="610643"/>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936" name="Rectangle"/>
          <p:cNvSpPr/>
          <p:nvPr/>
        </p:nvSpPr>
        <p:spPr>
          <a:xfrm>
            <a:off x="-8286" y="5571532"/>
            <a:ext cx="9160572" cy="59972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grpSp>
        <p:nvGrpSpPr>
          <p:cNvPr id="1966" name="Group"/>
          <p:cNvGrpSpPr/>
          <p:nvPr/>
        </p:nvGrpSpPr>
        <p:grpSpPr>
          <a:xfrm>
            <a:off x="1903235" y="2949922"/>
            <a:ext cx="5337530" cy="3212792"/>
            <a:chOff x="0" y="0"/>
            <a:chExt cx="5337528" cy="3212791"/>
          </a:xfrm>
        </p:grpSpPr>
        <p:sp>
          <p:nvSpPr>
            <p:cNvPr id="1937" name="Shape"/>
            <p:cNvSpPr/>
            <p:nvPr/>
          </p:nvSpPr>
          <p:spPr>
            <a:xfrm>
              <a:off x="995937" y="1536784"/>
              <a:ext cx="3367079" cy="1676008"/>
            </a:xfrm>
            <a:custGeom>
              <a:avLst/>
              <a:gdLst/>
              <a:ahLst/>
              <a:cxnLst>
                <a:cxn ang="0">
                  <a:pos x="wd2" y="hd2"/>
                </a:cxn>
                <a:cxn ang="5400000">
                  <a:pos x="wd2" y="hd2"/>
                </a:cxn>
                <a:cxn ang="10800000">
                  <a:pos x="wd2" y="hd2"/>
                </a:cxn>
                <a:cxn ang="16200000">
                  <a:pos x="wd2" y="hd2"/>
                </a:cxn>
              </a:cxnLst>
              <a:rect l="0" t="0" r="r" b="b"/>
              <a:pathLst>
                <a:path w="21600" h="21600" extrusionOk="0">
                  <a:moveTo>
                    <a:pt x="21579" y="2887"/>
                  </a:moveTo>
                  <a:lnTo>
                    <a:pt x="21579" y="0"/>
                  </a:lnTo>
                  <a:lnTo>
                    <a:pt x="21579" y="0"/>
                  </a:lnTo>
                  <a:lnTo>
                    <a:pt x="24" y="0"/>
                  </a:lnTo>
                  <a:lnTo>
                    <a:pt x="23" y="0"/>
                  </a:lnTo>
                  <a:lnTo>
                    <a:pt x="23" y="2887"/>
                  </a:lnTo>
                  <a:lnTo>
                    <a:pt x="24" y="2887"/>
                  </a:lnTo>
                  <a:lnTo>
                    <a:pt x="2113" y="2887"/>
                  </a:lnTo>
                  <a:lnTo>
                    <a:pt x="0" y="21600"/>
                  </a:lnTo>
                  <a:lnTo>
                    <a:pt x="704" y="21600"/>
                  </a:lnTo>
                  <a:lnTo>
                    <a:pt x="2821" y="2887"/>
                  </a:lnTo>
                  <a:lnTo>
                    <a:pt x="18782" y="2887"/>
                  </a:lnTo>
                  <a:lnTo>
                    <a:pt x="20899" y="21600"/>
                  </a:lnTo>
                  <a:lnTo>
                    <a:pt x="21600" y="21600"/>
                  </a:lnTo>
                  <a:lnTo>
                    <a:pt x="19489" y="2887"/>
                  </a:lnTo>
                  <a:lnTo>
                    <a:pt x="21579" y="2887"/>
                  </a:lnTo>
                  <a:cubicBezTo>
                    <a:pt x="21579" y="2887"/>
                    <a:pt x="21579" y="2887"/>
                    <a:pt x="21579" y="2887"/>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38" name="Shape"/>
            <p:cNvSpPr/>
            <p:nvPr/>
          </p:nvSpPr>
          <p:spPr>
            <a:xfrm>
              <a:off x="1944107" y="780738"/>
              <a:ext cx="601121" cy="756047"/>
            </a:xfrm>
            <a:custGeom>
              <a:avLst/>
              <a:gdLst/>
              <a:ahLst/>
              <a:cxnLst>
                <a:cxn ang="0">
                  <a:pos x="wd2" y="hd2"/>
                </a:cxn>
                <a:cxn ang="5400000">
                  <a:pos x="wd2" y="hd2"/>
                </a:cxn>
                <a:cxn ang="10800000">
                  <a:pos x="wd2" y="hd2"/>
                </a:cxn>
                <a:cxn ang="16200000">
                  <a:pos x="wd2" y="hd2"/>
                </a:cxn>
              </a:cxnLst>
              <a:rect l="0" t="0" r="r" b="b"/>
              <a:pathLst>
                <a:path w="21600" h="21600" extrusionOk="0">
                  <a:moveTo>
                    <a:pt x="19591" y="486"/>
                  </a:moveTo>
                  <a:cubicBezTo>
                    <a:pt x="19213" y="486"/>
                    <a:pt x="18856" y="425"/>
                    <a:pt x="18514" y="338"/>
                  </a:cubicBezTo>
                  <a:lnTo>
                    <a:pt x="18514" y="17090"/>
                  </a:lnTo>
                  <a:cubicBezTo>
                    <a:pt x="18514" y="18203"/>
                    <a:pt x="17408" y="19104"/>
                    <a:pt x="16023" y="19152"/>
                  </a:cubicBezTo>
                  <a:lnTo>
                    <a:pt x="0" y="19152"/>
                  </a:lnTo>
                  <a:lnTo>
                    <a:pt x="0" y="21600"/>
                  </a:lnTo>
                  <a:lnTo>
                    <a:pt x="17790" y="21600"/>
                  </a:lnTo>
                  <a:cubicBezTo>
                    <a:pt x="19894" y="21600"/>
                    <a:pt x="21600" y="20244"/>
                    <a:pt x="21600" y="18571"/>
                  </a:cubicBezTo>
                  <a:lnTo>
                    <a:pt x="21600" y="0"/>
                  </a:lnTo>
                  <a:cubicBezTo>
                    <a:pt x="21026" y="306"/>
                    <a:pt x="20335" y="486"/>
                    <a:pt x="19591" y="486"/>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39" name="Shape"/>
            <p:cNvSpPr/>
            <p:nvPr/>
          </p:nvSpPr>
          <p:spPr>
            <a:xfrm>
              <a:off x="2451898" y="602941"/>
              <a:ext cx="134423" cy="198274"/>
            </a:xfrm>
            <a:custGeom>
              <a:avLst/>
              <a:gdLst/>
              <a:ahLst/>
              <a:cxnLst>
                <a:cxn ang="0">
                  <a:pos x="wd2" y="hd2"/>
                </a:cxn>
                <a:cxn ang="5400000">
                  <a:pos x="wd2" y="hd2"/>
                </a:cxn>
                <a:cxn ang="10800000">
                  <a:pos x="wd2" y="hd2"/>
                </a:cxn>
                <a:cxn ang="16200000">
                  <a:pos x="wd2" y="hd2"/>
                </a:cxn>
              </a:cxnLst>
              <a:rect l="0" t="0" r="r" b="b"/>
              <a:pathLst>
                <a:path w="21600" h="21600" extrusionOk="0">
                  <a:moveTo>
                    <a:pt x="8278" y="0"/>
                  </a:moveTo>
                  <a:lnTo>
                    <a:pt x="0" y="20905"/>
                  </a:lnTo>
                  <a:cubicBezTo>
                    <a:pt x="1723" y="21331"/>
                    <a:pt x="3558" y="21600"/>
                    <a:pt x="5499" y="21600"/>
                  </a:cubicBezTo>
                  <a:cubicBezTo>
                    <a:pt x="14391" y="21600"/>
                    <a:pt x="21600" y="16721"/>
                    <a:pt x="21600" y="10706"/>
                  </a:cubicBezTo>
                  <a:cubicBezTo>
                    <a:pt x="21600" y="5335"/>
                    <a:pt x="15839" y="894"/>
                    <a:pt x="8278" y="0"/>
                  </a:cubicBezTo>
                  <a:close/>
                </a:path>
              </a:pathLst>
            </a:custGeom>
            <a:solidFill>
              <a:srgbClr val="3197E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0" name="Shape"/>
            <p:cNvSpPr/>
            <p:nvPr/>
          </p:nvSpPr>
          <p:spPr>
            <a:xfrm>
              <a:off x="2186438" y="0"/>
              <a:ext cx="448155" cy="1248755"/>
            </a:xfrm>
            <a:custGeom>
              <a:avLst/>
              <a:gdLst/>
              <a:ahLst/>
              <a:cxnLst>
                <a:cxn ang="0">
                  <a:pos x="wd2" y="hd2"/>
                </a:cxn>
                <a:cxn ang="5400000">
                  <a:pos x="wd2" y="hd2"/>
                </a:cxn>
                <a:cxn ang="10800000">
                  <a:pos x="wd2" y="hd2"/>
                </a:cxn>
                <a:cxn ang="16200000">
                  <a:pos x="wd2" y="hd2"/>
                </a:cxn>
              </a:cxnLst>
              <a:rect l="0" t="0" r="r" b="b"/>
              <a:pathLst>
                <a:path w="21042" h="21368" extrusionOk="0">
                  <a:moveTo>
                    <a:pt x="15654" y="0"/>
                  </a:moveTo>
                  <a:cubicBezTo>
                    <a:pt x="6645" y="12229"/>
                    <a:pt x="2962" y="17230"/>
                    <a:pt x="0" y="21251"/>
                  </a:cubicBezTo>
                  <a:cubicBezTo>
                    <a:pt x="3585" y="21600"/>
                    <a:pt x="7036" y="21143"/>
                    <a:pt x="7709" y="20230"/>
                  </a:cubicBezTo>
                  <a:lnTo>
                    <a:pt x="20928" y="2285"/>
                  </a:lnTo>
                  <a:cubicBezTo>
                    <a:pt x="21600" y="1372"/>
                    <a:pt x="19239" y="349"/>
                    <a:pt x="15654" y="0"/>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1" name="Shape"/>
            <p:cNvSpPr/>
            <p:nvPr/>
          </p:nvSpPr>
          <p:spPr>
            <a:xfrm>
              <a:off x="2813725" y="780738"/>
              <a:ext cx="601121" cy="756047"/>
            </a:xfrm>
            <a:custGeom>
              <a:avLst/>
              <a:gdLst/>
              <a:ahLst/>
              <a:cxnLst>
                <a:cxn ang="0">
                  <a:pos x="wd2" y="hd2"/>
                </a:cxn>
                <a:cxn ang="5400000">
                  <a:pos x="wd2" y="hd2"/>
                </a:cxn>
                <a:cxn ang="10800000">
                  <a:pos x="wd2" y="hd2"/>
                </a:cxn>
                <a:cxn ang="16200000">
                  <a:pos x="wd2" y="hd2"/>
                </a:cxn>
              </a:cxnLst>
              <a:rect l="0" t="0" r="r" b="b"/>
              <a:pathLst>
                <a:path w="21600" h="21600" extrusionOk="0">
                  <a:moveTo>
                    <a:pt x="2009" y="486"/>
                  </a:moveTo>
                  <a:cubicBezTo>
                    <a:pt x="2387" y="486"/>
                    <a:pt x="2744" y="425"/>
                    <a:pt x="3086" y="338"/>
                  </a:cubicBezTo>
                  <a:lnTo>
                    <a:pt x="3086" y="17090"/>
                  </a:lnTo>
                  <a:cubicBezTo>
                    <a:pt x="3086" y="18203"/>
                    <a:pt x="4192" y="19104"/>
                    <a:pt x="5577" y="19152"/>
                  </a:cubicBezTo>
                  <a:lnTo>
                    <a:pt x="21600" y="19152"/>
                  </a:lnTo>
                  <a:lnTo>
                    <a:pt x="21600" y="21600"/>
                  </a:lnTo>
                  <a:lnTo>
                    <a:pt x="3810" y="21600"/>
                  </a:lnTo>
                  <a:cubicBezTo>
                    <a:pt x="1706" y="21600"/>
                    <a:pt x="0" y="20244"/>
                    <a:pt x="0" y="18571"/>
                  </a:cubicBezTo>
                  <a:lnTo>
                    <a:pt x="0" y="0"/>
                  </a:lnTo>
                  <a:cubicBezTo>
                    <a:pt x="574" y="306"/>
                    <a:pt x="1265" y="486"/>
                    <a:pt x="2009" y="486"/>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2" name="Shape"/>
            <p:cNvSpPr/>
            <p:nvPr/>
          </p:nvSpPr>
          <p:spPr>
            <a:xfrm>
              <a:off x="2772633" y="602941"/>
              <a:ext cx="134422" cy="198274"/>
            </a:xfrm>
            <a:custGeom>
              <a:avLst/>
              <a:gdLst/>
              <a:ahLst/>
              <a:cxnLst>
                <a:cxn ang="0">
                  <a:pos x="wd2" y="hd2"/>
                </a:cxn>
                <a:cxn ang="5400000">
                  <a:pos x="wd2" y="hd2"/>
                </a:cxn>
                <a:cxn ang="10800000">
                  <a:pos x="wd2" y="hd2"/>
                </a:cxn>
                <a:cxn ang="16200000">
                  <a:pos x="wd2" y="hd2"/>
                </a:cxn>
              </a:cxnLst>
              <a:rect l="0" t="0" r="r" b="b"/>
              <a:pathLst>
                <a:path w="21600" h="21600" extrusionOk="0">
                  <a:moveTo>
                    <a:pt x="13322" y="0"/>
                  </a:moveTo>
                  <a:lnTo>
                    <a:pt x="21600" y="20905"/>
                  </a:lnTo>
                  <a:cubicBezTo>
                    <a:pt x="19877" y="21331"/>
                    <a:pt x="18042" y="21600"/>
                    <a:pt x="16101" y="21600"/>
                  </a:cubicBezTo>
                  <a:cubicBezTo>
                    <a:pt x="7209" y="21600"/>
                    <a:pt x="0" y="16721"/>
                    <a:pt x="0" y="10706"/>
                  </a:cubicBezTo>
                  <a:cubicBezTo>
                    <a:pt x="0" y="5335"/>
                    <a:pt x="5761" y="894"/>
                    <a:pt x="13322" y="0"/>
                  </a:cubicBezTo>
                  <a:close/>
                </a:path>
              </a:pathLst>
            </a:custGeom>
            <a:solidFill>
              <a:srgbClr val="3197E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3" name="Shape"/>
            <p:cNvSpPr/>
            <p:nvPr/>
          </p:nvSpPr>
          <p:spPr>
            <a:xfrm>
              <a:off x="2724360" y="0"/>
              <a:ext cx="448155" cy="1248755"/>
            </a:xfrm>
            <a:custGeom>
              <a:avLst/>
              <a:gdLst/>
              <a:ahLst/>
              <a:cxnLst>
                <a:cxn ang="0">
                  <a:pos x="wd2" y="hd2"/>
                </a:cxn>
                <a:cxn ang="5400000">
                  <a:pos x="wd2" y="hd2"/>
                </a:cxn>
                <a:cxn ang="10800000">
                  <a:pos x="wd2" y="hd2"/>
                </a:cxn>
                <a:cxn ang="16200000">
                  <a:pos x="wd2" y="hd2"/>
                </a:cxn>
              </a:cxnLst>
              <a:rect l="0" t="0" r="r" b="b"/>
              <a:pathLst>
                <a:path w="21042" h="21368" extrusionOk="0">
                  <a:moveTo>
                    <a:pt x="5388" y="0"/>
                  </a:moveTo>
                  <a:cubicBezTo>
                    <a:pt x="14397" y="12229"/>
                    <a:pt x="18080" y="17230"/>
                    <a:pt x="21042" y="21251"/>
                  </a:cubicBezTo>
                  <a:cubicBezTo>
                    <a:pt x="17457" y="21600"/>
                    <a:pt x="14006" y="21143"/>
                    <a:pt x="13333" y="20230"/>
                  </a:cubicBezTo>
                  <a:lnTo>
                    <a:pt x="114" y="2285"/>
                  </a:lnTo>
                  <a:cubicBezTo>
                    <a:pt x="-558" y="1372"/>
                    <a:pt x="1803" y="349"/>
                    <a:pt x="5388" y="0"/>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4" name="Shape"/>
            <p:cNvSpPr/>
            <p:nvPr/>
          </p:nvSpPr>
          <p:spPr>
            <a:xfrm>
              <a:off x="1288042" y="2958537"/>
              <a:ext cx="444409" cy="206824"/>
            </a:xfrm>
            <a:custGeom>
              <a:avLst/>
              <a:gdLst/>
              <a:ahLst/>
              <a:cxnLst>
                <a:cxn ang="0">
                  <a:pos x="wd2" y="hd2"/>
                </a:cxn>
                <a:cxn ang="5400000">
                  <a:pos x="wd2" y="hd2"/>
                </a:cxn>
                <a:cxn ang="10800000">
                  <a:pos x="wd2" y="hd2"/>
                </a:cxn>
                <a:cxn ang="16200000">
                  <a:pos x="wd2" y="hd2"/>
                </a:cxn>
              </a:cxnLst>
              <a:rect l="0" t="0" r="r" b="b"/>
              <a:pathLst>
                <a:path w="21600" h="21600" extrusionOk="0">
                  <a:moveTo>
                    <a:pt x="14898" y="0"/>
                  </a:moveTo>
                  <a:lnTo>
                    <a:pt x="5252" y="0"/>
                  </a:lnTo>
                  <a:cubicBezTo>
                    <a:pt x="1551" y="0"/>
                    <a:pt x="0" y="6446"/>
                    <a:pt x="0" y="14400"/>
                  </a:cubicBezTo>
                  <a:cubicBezTo>
                    <a:pt x="0" y="16597"/>
                    <a:pt x="0" y="19207"/>
                    <a:pt x="0" y="21600"/>
                  </a:cubicBezTo>
                  <a:lnTo>
                    <a:pt x="21600" y="21600"/>
                  </a:lnTo>
                  <a:lnTo>
                    <a:pt x="21600" y="14400"/>
                  </a:lnTo>
                  <a:cubicBezTo>
                    <a:pt x="21600" y="6446"/>
                    <a:pt x="18599" y="0"/>
                    <a:pt x="14898" y="0"/>
                  </a:cubicBezTo>
                  <a:close/>
                </a:path>
              </a:pathLst>
            </a:custGeom>
            <a:solidFill>
              <a:srgbClr val="72B1D7"/>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5" name="Shape"/>
            <p:cNvSpPr/>
            <p:nvPr/>
          </p:nvSpPr>
          <p:spPr>
            <a:xfrm>
              <a:off x="1288042" y="3143828"/>
              <a:ext cx="444409" cy="689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solidFill>
              <a:srgbClr val="99999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6" name="Shape"/>
            <p:cNvSpPr/>
            <p:nvPr/>
          </p:nvSpPr>
          <p:spPr>
            <a:xfrm>
              <a:off x="256500" y="1846793"/>
              <a:ext cx="1346751" cy="1119218"/>
            </a:xfrm>
            <a:custGeom>
              <a:avLst/>
              <a:gdLst/>
              <a:ahLst/>
              <a:cxnLst>
                <a:cxn ang="0">
                  <a:pos x="wd2" y="hd2"/>
                </a:cxn>
                <a:cxn ang="5400000">
                  <a:pos x="wd2" y="hd2"/>
                </a:cxn>
                <a:cxn ang="10800000">
                  <a:pos x="wd2" y="hd2"/>
                </a:cxn>
                <a:cxn ang="16200000">
                  <a:pos x="wd2" y="hd2"/>
                </a:cxn>
              </a:cxnLst>
              <a:rect l="0" t="0" r="r" b="b"/>
              <a:pathLst>
                <a:path w="21600" h="21414" extrusionOk="0">
                  <a:moveTo>
                    <a:pt x="20887" y="944"/>
                  </a:moveTo>
                  <a:cubicBezTo>
                    <a:pt x="20876" y="930"/>
                    <a:pt x="20828" y="873"/>
                    <a:pt x="20816" y="859"/>
                  </a:cubicBezTo>
                  <a:cubicBezTo>
                    <a:pt x="20362" y="335"/>
                    <a:pt x="19749" y="11"/>
                    <a:pt x="19072" y="11"/>
                  </a:cubicBezTo>
                  <a:cubicBezTo>
                    <a:pt x="19065" y="11"/>
                    <a:pt x="9191" y="11"/>
                    <a:pt x="9191" y="11"/>
                  </a:cubicBezTo>
                  <a:lnTo>
                    <a:pt x="0" y="0"/>
                  </a:lnTo>
                  <a:lnTo>
                    <a:pt x="0" y="558"/>
                  </a:lnTo>
                  <a:cubicBezTo>
                    <a:pt x="0" y="3577"/>
                    <a:pt x="2058" y="6024"/>
                    <a:pt x="4596" y="6024"/>
                  </a:cubicBezTo>
                  <a:cubicBezTo>
                    <a:pt x="4642" y="6024"/>
                    <a:pt x="16545" y="6024"/>
                    <a:pt x="16545" y="6024"/>
                  </a:cubicBezTo>
                  <a:lnTo>
                    <a:pt x="16545" y="19909"/>
                  </a:lnTo>
                  <a:cubicBezTo>
                    <a:pt x="16545" y="21600"/>
                    <a:pt x="17676" y="21407"/>
                    <a:pt x="19072" y="21407"/>
                  </a:cubicBezTo>
                  <a:cubicBezTo>
                    <a:pt x="20468" y="21407"/>
                    <a:pt x="21600" y="21600"/>
                    <a:pt x="21600" y="19909"/>
                  </a:cubicBezTo>
                  <a:lnTo>
                    <a:pt x="21600" y="3072"/>
                  </a:lnTo>
                  <a:cubicBezTo>
                    <a:pt x="21600" y="3063"/>
                    <a:pt x="21600" y="3027"/>
                    <a:pt x="21600" y="3018"/>
                  </a:cubicBezTo>
                  <a:cubicBezTo>
                    <a:pt x="21600" y="2213"/>
                    <a:pt x="21328" y="1483"/>
                    <a:pt x="20887" y="944"/>
                  </a:cubicBezTo>
                  <a:close/>
                </a:path>
              </a:pathLst>
            </a:custGeom>
            <a:solidFill>
              <a:srgbClr val="3484C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7" name="Shape"/>
            <p:cNvSpPr/>
            <p:nvPr/>
          </p:nvSpPr>
          <p:spPr>
            <a:xfrm>
              <a:off x="372306" y="213057"/>
              <a:ext cx="474021" cy="528211"/>
            </a:xfrm>
            <a:custGeom>
              <a:avLst/>
              <a:gdLst/>
              <a:ahLst/>
              <a:cxnLst>
                <a:cxn ang="0">
                  <a:pos x="wd2" y="hd2"/>
                </a:cxn>
                <a:cxn ang="5400000">
                  <a:pos x="wd2" y="hd2"/>
                </a:cxn>
                <a:cxn ang="10800000">
                  <a:pos x="wd2" y="hd2"/>
                </a:cxn>
                <a:cxn ang="16200000">
                  <a:pos x="wd2" y="hd2"/>
                </a:cxn>
              </a:cxnLst>
              <a:rect l="0" t="0" r="r" b="b"/>
              <a:pathLst>
                <a:path w="19954" h="21600" extrusionOk="0">
                  <a:moveTo>
                    <a:pt x="0" y="21600"/>
                  </a:moveTo>
                  <a:cubicBezTo>
                    <a:pt x="1921" y="20349"/>
                    <a:pt x="4233" y="19617"/>
                    <a:pt x="6723" y="19617"/>
                  </a:cubicBezTo>
                  <a:cubicBezTo>
                    <a:pt x="7764" y="19617"/>
                    <a:pt x="8766" y="19759"/>
                    <a:pt x="9728" y="20000"/>
                  </a:cubicBezTo>
                  <a:lnTo>
                    <a:pt x="9728" y="19345"/>
                  </a:lnTo>
                  <a:cubicBezTo>
                    <a:pt x="10220" y="19288"/>
                    <a:pt x="10712" y="19208"/>
                    <a:pt x="11202" y="19081"/>
                  </a:cubicBezTo>
                  <a:cubicBezTo>
                    <a:pt x="17770" y="17388"/>
                    <a:pt x="21434" y="9938"/>
                    <a:pt x="19386" y="2443"/>
                  </a:cubicBezTo>
                  <a:cubicBezTo>
                    <a:pt x="19152" y="1589"/>
                    <a:pt x="18847" y="778"/>
                    <a:pt x="18495" y="2"/>
                  </a:cubicBezTo>
                  <a:cubicBezTo>
                    <a:pt x="15077" y="2"/>
                    <a:pt x="13385" y="0"/>
                    <a:pt x="10481" y="0"/>
                  </a:cubicBezTo>
                  <a:cubicBezTo>
                    <a:pt x="6763" y="0"/>
                    <a:pt x="4864" y="2200"/>
                    <a:pt x="4864" y="5061"/>
                  </a:cubicBezTo>
                  <a:cubicBezTo>
                    <a:pt x="4864" y="5061"/>
                    <a:pt x="2657" y="4696"/>
                    <a:pt x="1246" y="6068"/>
                  </a:cubicBezTo>
                  <a:cubicBezTo>
                    <a:pt x="-166" y="7439"/>
                    <a:pt x="6" y="8968"/>
                    <a:pt x="6" y="8968"/>
                  </a:cubicBezTo>
                  <a:lnTo>
                    <a:pt x="10" y="16688"/>
                  </a:lnTo>
                  <a:cubicBezTo>
                    <a:pt x="10" y="16688"/>
                    <a:pt x="2" y="16680"/>
                    <a:pt x="0" y="16678"/>
                  </a:cubicBezTo>
                  <a:cubicBezTo>
                    <a:pt x="0" y="18338"/>
                    <a:pt x="0" y="20287"/>
                    <a:pt x="0" y="21600"/>
                  </a:cubicBezTo>
                  <a:close/>
                </a:path>
              </a:pathLst>
            </a:custGeom>
            <a:solidFill>
              <a:srgbClr val="E5E5E5"/>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8" name="Shape"/>
            <p:cNvSpPr/>
            <p:nvPr/>
          </p:nvSpPr>
          <p:spPr>
            <a:xfrm>
              <a:off x="1544542" y="1360405"/>
              <a:ext cx="245604" cy="1775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339"/>
                    <a:pt x="0" y="15235"/>
                  </a:cubicBezTo>
                  <a:lnTo>
                    <a:pt x="0" y="15235"/>
                  </a:lnTo>
                  <a:cubicBezTo>
                    <a:pt x="0" y="6819"/>
                    <a:pt x="2367" y="0"/>
                    <a:pt x="8017" y="0"/>
                  </a:cubicBezTo>
                  <a:lnTo>
                    <a:pt x="11371" y="0"/>
                  </a:lnTo>
                  <a:cubicBezTo>
                    <a:pt x="17020" y="0"/>
                    <a:pt x="21600" y="6819"/>
                    <a:pt x="21600" y="15235"/>
                  </a:cubicBezTo>
                  <a:lnTo>
                    <a:pt x="21600" y="21600"/>
                  </a:lnTo>
                  <a:cubicBezTo>
                    <a:pt x="21600" y="21600"/>
                    <a:pt x="0" y="21600"/>
                    <a:pt x="0" y="21600"/>
                  </a:cubicBezTo>
                  <a:close/>
                </a:path>
              </a:pathLst>
            </a:custGeom>
            <a:solidFill>
              <a:srgbClr val="E5E5E5"/>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9" name="Shape"/>
            <p:cNvSpPr/>
            <p:nvPr/>
          </p:nvSpPr>
          <p:spPr>
            <a:xfrm>
              <a:off x="256500" y="688727"/>
              <a:ext cx="1321566" cy="1163744"/>
            </a:xfrm>
            <a:custGeom>
              <a:avLst/>
              <a:gdLst/>
              <a:ahLst/>
              <a:cxnLst>
                <a:cxn ang="0">
                  <a:pos x="wd2" y="hd2"/>
                </a:cxn>
                <a:cxn ang="5400000">
                  <a:pos x="wd2" y="hd2"/>
                </a:cxn>
                <a:cxn ang="10800000">
                  <a:pos x="wd2" y="hd2"/>
                </a:cxn>
                <a:cxn ang="16200000">
                  <a:pos x="wd2" y="hd2"/>
                </a:cxn>
              </a:cxnLst>
              <a:rect l="0" t="0" r="r" b="b"/>
              <a:pathLst>
                <a:path w="21600" h="21600" extrusionOk="0">
                  <a:moveTo>
                    <a:pt x="0" y="21496"/>
                  </a:moveTo>
                  <a:lnTo>
                    <a:pt x="0" y="5303"/>
                  </a:lnTo>
                  <a:cubicBezTo>
                    <a:pt x="0" y="2374"/>
                    <a:pt x="2097" y="0"/>
                    <a:pt x="4683" y="0"/>
                  </a:cubicBezTo>
                  <a:cubicBezTo>
                    <a:pt x="6034" y="0"/>
                    <a:pt x="7248" y="651"/>
                    <a:pt x="8103" y="1687"/>
                  </a:cubicBezTo>
                  <a:cubicBezTo>
                    <a:pt x="8305" y="1769"/>
                    <a:pt x="9708" y="4264"/>
                    <a:pt x="11060" y="6738"/>
                  </a:cubicBezTo>
                  <a:cubicBezTo>
                    <a:pt x="12412" y="9213"/>
                    <a:pt x="13714" y="11667"/>
                    <a:pt x="13714" y="11667"/>
                  </a:cubicBezTo>
                  <a:lnTo>
                    <a:pt x="20559" y="11667"/>
                  </a:lnTo>
                  <a:cubicBezTo>
                    <a:pt x="21594" y="11667"/>
                    <a:pt x="21600" y="12616"/>
                    <a:pt x="21600" y="13788"/>
                  </a:cubicBezTo>
                  <a:cubicBezTo>
                    <a:pt x="21600" y="14959"/>
                    <a:pt x="21594" y="15909"/>
                    <a:pt x="20559" y="15909"/>
                  </a:cubicBezTo>
                  <a:lnTo>
                    <a:pt x="12645" y="15909"/>
                  </a:lnTo>
                  <a:cubicBezTo>
                    <a:pt x="12625" y="15909"/>
                    <a:pt x="12062" y="15957"/>
                    <a:pt x="11673" y="15714"/>
                  </a:cubicBezTo>
                  <a:cubicBezTo>
                    <a:pt x="11274" y="15466"/>
                    <a:pt x="11049" y="14926"/>
                    <a:pt x="11006" y="14841"/>
                  </a:cubicBezTo>
                  <a:lnTo>
                    <a:pt x="9367" y="11626"/>
                  </a:lnTo>
                  <a:lnTo>
                    <a:pt x="9367" y="21600"/>
                  </a:lnTo>
                  <a:lnTo>
                    <a:pt x="0" y="21496"/>
                  </a:lnTo>
                  <a:close/>
                </a:path>
              </a:pathLst>
            </a:custGeom>
            <a:solidFill>
              <a:srgbClr val="3197E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0" name="Shape"/>
            <p:cNvSpPr/>
            <p:nvPr/>
          </p:nvSpPr>
          <p:spPr>
            <a:xfrm>
              <a:off x="256852" y="27279"/>
              <a:ext cx="561536" cy="614162"/>
            </a:xfrm>
            <a:custGeom>
              <a:avLst/>
              <a:gdLst/>
              <a:ahLst/>
              <a:cxnLst>
                <a:cxn ang="0">
                  <a:pos x="wd2" y="hd2"/>
                </a:cxn>
                <a:cxn ang="5400000">
                  <a:pos x="wd2" y="hd2"/>
                </a:cxn>
                <a:cxn ang="10800000">
                  <a:pos x="wd2" y="hd2"/>
                </a:cxn>
                <a:cxn ang="16200000">
                  <a:pos x="wd2" y="hd2"/>
                </a:cxn>
              </a:cxnLst>
              <a:rect l="0" t="0" r="r" b="b"/>
              <a:pathLst>
                <a:path w="20345" h="20626" extrusionOk="0">
                  <a:moveTo>
                    <a:pt x="4269" y="14286"/>
                  </a:moveTo>
                  <a:cubicBezTo>
                    <a:pt x="4269" y="14286"/>
                    <a:pt x="4121" y="13031"/>
                    <a:pt x="5336" y="11904"/>
                  </a:cubicBezTo>
                  <a:cubicBezTo>
                    <a:pt x="6551" y="10778"/>
                    <a:pt x="8450" y="11078"/>
                    <a:pt x="8450" y="11078"/>
                  </a:cubicBezTo>
                  <a:cubicBezTo>
                    <a:pt x="8471" y="8735"/>
                    <a:pt x="10098" y="6942"/>
                    <a:pt x="13285" y="6921"/>
                  </a:cubicBezTo>
                  <a:cubicBezTo>
                    <a:pt x="15843" y="6904"/>
                    <a:pt x="17337" y="6903"/>
                    <a:pt x="20345" y="6920"/>
                  </a:cubicBezTo>
                  <a:cubicBezTo>
                    <a:pt x="17936" y="1925"/>
                    <a:pt x="12576" y="-974"/>
                    <a:pt x="7520" y="300"/>
                  </a:cubicBezTo>
                  <a:cubicBezTo>
                    <a:pt x="1877" y="1721"/>
                    <a:pt x="-1255" y="7818"/>
                    <a:pt x="476" y="13965"/>
                  </a:cubicBezTo>
                  <a:cubicBezTo>
                    <a:pt x="1756" y="18510"/>
                    <a:pt x="4268" y="20622"/>
                    <a:pt x="4272" y="20626"/>
                  </a:cubicBezTo>
                  <a:lnTo>
                    <a:pt x="4269" y="14286"/>
                  </a:ln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1" name="Shape"/>
            <p:cNvSpPr/>
            <p:nvPr/>
          </p:nvSpPr>
          <p:spPr>
            <a:xfrm>
              <a:off x="138968" y="2379504"/>
              <a:ext cx="825123" cy="833288"/>
            </a:xfrm>
            <a:custGeom>
              <a:avLst/>
              <a:gdLst/>
              <a:ahLst/>
              <a:cxnLst>
                <a:cxn ang="0">
                  <a:pos x="wd2" y="hd2"/>
                </a:cxn>
                <a:cxn ang="5400000">
                  <a:pos x="wd2" y="hd2"/>
                </a:cxn>
                <a:cxn ang="10800000">
                  <a:pos x="wd2" y="hd2"/>
                </a:cxn>
                <a:cxn ang="16200000">
                  <a:pos x="wd2" y="hd2"/>
                </a:cxn>
              </a:cxnLst>
              <a:rect l="0" t="0" r="r" b="b"/>
              <a:pathLst>
                <a:path w="21600" h="21600" extrusionOk="0">
                  <a:moveTo>
                    <a:pt x="9131" y="17910"/>
                  </a:moveTo>
                  <a:lnTo>
                    <a:pt x="0" y="20118"/>
                  </a:lnTo>
                  <a:lnTo>
                    <a:pt x="0" y="21600"/>
                  </a:lnTo>
                  <a:lnTo>
                    <a:pt x="21600" y="21600"/>
                  </a:lnTo>
                  <a:lnTo>
                    <a:pt x="21600" y="20118"/>
                  </a:lnTo>
                  <a:lnTo>
                    <a:pt x="12515" y="17922"/>
                  </a:lnTo>
                  <a:lnTo>
                    <a:pt x="12143" y="0"/>
                  </a:lnTo>
                  <a:lnTo>
                    <a:pt x="9502" y="0"/>
                  </a:lnTo>
                  <a:cubicBezTo>
                    <a:pt x="9502" y="0"/>
                    <a:pt x="9131" y="17910"/>
                    <a:pt x="9131" y="17910"/>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2" name="Shape"/>
            <p:cNvSpPr/>
            <p:nvPr/>
          </p:nvSpPr>
          <p:spPr>
            <a:xfrm>
              <a:off x="115806" y="1707825"/>
              <a:ext cx="78171" cy="454565"/>
            </a:xfrm>
            <a:custGeom>
              <a:avLst/>
              <a:gdLst/>
              <a:ahLst/>
              <a:cxnLst>
                <a:cxn ang="0">
                  <a:pos x="wd2" y="hd2"/>
                </a:cxn>
                <a:cxn ang="5400000">
                  <a:pos x="wd2" y="hd2"/>
                </a:cxn>
                <a:cxn ang="10800000">
                  <a:pos x="wd2" y="hd2"/>
                </a:cxn>
                <a:cxn ang="16200000">
                  <a:pos x="wd2" y="hd2"/>
                </a:cxn>
              </a:cxnLst>
              <a:rect l="0" t="0" r="r" b="b"/>
              <a:pathLst>
                <a:path w="21600" h="21600" extrusionOk="0">
                  <a:moveTo>
                    <a:pt x="7950" y="21398"/>
                  </a:moveTo>
                  <a:lnTo>
                    <a:pt x="21600" y="21398"/>
                  </a:lnTo>
                  <a:lnTo>
                    <a:pt x="21600" y="0"/>
                  </a:lnTo>
                  <a:cubicBezTo>
                    <a:pt x="18300" y="158"/>
                    <a:pt x="14834" y="247"/>
                    <a:pt x="11241" y="244"/>
                  </a:cubicBezTo>
                  <a:cubicBezTo>
                    <a:pt x="7325" y="241"/>
                    <a:pt x="3547" y="252"/>
                    <a:pt x="0" y="247"/>
                  </a:cubicBezTo>
                  <a:lnTo>
                    <a:pt x="0" y="21600"/>
                  </a:lnTo>
                  <a:cubicBezTo>
                    <a:pt x="2556" y="21473"/>
                    <a:pt x="5206" y="21398"/>
                    <a:pt x="7950" y="21398"/>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3" name="Shape"/>
            <p:cNvSpPr/>
            <p:nvPr/>
          </p:nvSpPr>
          <p:spPr>
            <a:xfrm>
              <a:off x="0" y="2147890"/>
              <a:ext cx="1074119" cy="238107"/>
            </a:xfrm>
            <a:custGeom>
              <a:avLst/>
              <a:gdLst/>
              <a:ahLst/>
              <a:cxnLst>
                <a:cxn ang="0">
                  <a:pos x="wd2" y="hd2"/>
                </a:cxn>
                <a:cxn ang="5400000">
                  <a:pos x="wd2" y="hd2"/>
                </a:cxn>
                <a:cxn ang="10800000">
                  <a:pos x="wd2" y="hd2"/>
                </a:cxn>
                <a:cxn ang="16200000">
                  <a:pos x="wd2" y="hd2"/>
                </a:cxn>
              </a:cxnLst>
              <a:rect l="0" t="0" r="r" b="b"/>
              <a:pathLst>
                <a:path w="21600" h="21600" extrusionOk="0">
                  <a:moveTo>
                    <a:pt x="21592" y="12962"/>
                  </a:moveTo>
                  <a:cubicBezTo>
                    <a:pt x="21511" y="5731"/>
                    <a:pt x="20426" y="0"/>
                    <a:pt x="19096" y="0"/>
                  </a:cubicBezTo>
                  <a:lnTo>
                    <a:pt x="2504" y="0"/>
                  </a:lnTo>
                  <a:cubicBezTo>
                    <a:pt x="1174" y="0"/>
                    <a:pt x="89" y="5731"/>
                    <a:pt x="8" y="12962"/>
                  </a:cubicBezTo>
                  <a:lnTo>
                    <a:pt x="0" y="21600"/>
                  </a:lnTo>
                  <a:lnTo>
                    <a:pt x="21600" y="21600"/>
                  </a:lnTo>
                  <a:cubicBezTo>
                    <a:pt x="21600" y="21600"/>
                    <a:pt x="21592" y="12962"/>
                    <a:pt x="21592" y="12962"/>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4" name="Shape"/>
            <p:cNvSpPr/>
            <p:nvPr/>
          </p:nvSpPr>
          <p:spPr>
            <a:xfrm>
              <a:off x="-1" y="1082469"/>
              <a:ext cx="275951" cy="643669"/>
            </a:xfrm>
            <a:custGeom>
              <a:avLst/>
              <a:gdLst/>
              <a:ahLst/>
              <a:cxnLst>
                <a:cxn ang="0">
                  <a:pos x="wd2" y="hd2"/>
                </a:cxn>
                <a:cxn ang="5400000">
                  <a:pos x="wd2" y="hd2"/>
                </a:cxn>
                <a:cxn ang="10800000">
                  <a:pos x="wd2" y="hd2"/>
                </a:cxn>
                <a:cxn ang="16200000">
                  <a:pos x="wd2" y="hd2"/>
                </a:cxn>
              </a:cxnLst>
              <a:rect l="0" t="0" r="r" b="b"/>
              <a:pathLst>
                <a:path w="21546" h="21086" extrusionOk="0">
                  <a:moveTo>
                    <a:pt x="21410" y="16614"/>
                  </a:moveTo>
                  <a:cubicBezTo>
                    <a:pt x="21381" y="19094"/>
                    <a:pt x="16566" y="21095"/>
                    <a:pt x="10654" y="21083"/>
                  </a:cubicBezTo>
                  <a:lnTo>
                    <a:pt x="10654" y="21083"/>
                  </a:lnTo>
                  <a:cubicBezTo>
                    <a:pt x="4742" y="21072"/>
                    <a:pt x="-27" y="21328"/>
                    <a:pt x="0" y="18847"/>
                  </a:cubicBezTo>
                  <a:lnTo>
                    <a:pt x="137" y="2209"/>
                  </a:lnTo>
                  <a:cubicBezTo>
                    <a:pt x="165" y="-272"/>
                    <a:pt x="4980" y="2"/>
                    <a:pt x="10892" y="15"/>
                  </a:cubicBezTo>
                  <a:lnTo>
                    <a:pt x="10892" y="15"/>
                  </a:lnTo>
                  <a:cubicBezTo>
                    <a:pt x="16804" y="27"/>
                    <a:pt x="21573" y="2046"/>
                    <a:pt x="21547" y="4527"/>
                  </a:cubicBezTo>
                  <a:cubicBezTo>
                    <a:pt x="21547" y="4527"/>
                    <a:pt x="21410" y="16614"/>
                    <a:pt x="21410" y="16614"/>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5" name="Shape"/>
            <p:cNvSpPr/>
            <p:nvPr/>
          </p:nvSpPr>
          <p:spPr>
            <a:xfrm>
              <a:off x="3623885" y="2958538"/>
              <a:ext cx="444409" cy="206824"/>
            </a:xfrm>
            <a:custGeom>
              <a:avLst/>
              <a:gdLst/>
              <a:ahLst/>
              <a:cxnLst>
                <a:cxn ang="0">
                  <a:pos x="wd2" y="hd2"/>
                </a:cxn>
                <a:cxn ang="5400000">
                  <a:pos x="wd2" y="hd2"/>
                </a:cxn>
                <a:cxn ang="10800000">
                  <a:pos x="wd2" y="hd2"/>
                </a:cxn>
                <a:cxn ang="16200000">
                  <a:pos x="wd2" y="hd2"/>
                </a:cxn>
              </a:cxnLst>
              <a:rect l="0" t="0" r="r" b="b"/>
              <a:pathLst>
                <a:path w="21600" h="21600" extrusionOk="0">
                  <a:moveTo>
                    <a:pt x="6702" y="0"/>
                  </a:moveTo>
                  <a:lnTo>
                    <a:pt x="16348" y="0"/>
                  </a:lnTo>
                  <a:cubicBezTo>
                    <a:pt x="20049" y="0"/>
                    <a:pt x="21600" y="6446"/>
                    <a:pt x="21600" y="14400"/>
                  </a:cubicBezTo>
                  <a:cubicBezTo>
                    <a:pt x="21600" y="16597"/>
                    <a:pt x="21600" y="19207"/>
                    <a:pt x="21600" y="21600"/>
                  </a:cubicBezTo>
                  <a:lnTo>
                    <a:pt x="0" y="21600"/>
                  </a:lnTo>
                  <a:lnTo>
                    <a:pt x="0" y="14400"/>
                  </a:lnTo>
                  <a:cubicBezTo>
                    <a:pt x="0" y="6446"/>
                    <a:pt x="3000" y="0"/>
                    <a:pt x="6702" y="0"/>
                  </a:cubicBezTo>
                  <a:close/>
                </a:path>
              </a:pathLst>
            </a:custGeom>
            <a:solidFill>
              <a:srgbClr val="72B1D7"/>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6" name="Shape"/>
            <p:cNvSpPr/>
            <p:nvPr/>
          </p:nvSpPr>
          <p:spPr>
            <a:xfrm>
              <a:off x="3623885" y="3143828"/>
              <a:ext cx="444409" cy="689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99999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7" name="Shape"/>
            <p:cNvSpPr/>
            <p:nvPr/>
          </p:nvSpPr>
          <p:spPr>
            <a:xfrm>
              <a:off x="3752136" y="1846793"/>
              <a:ext cx="1346751" cy="1119218"/>
            </a:xfrm>
            <a:custGeom>
              <a:avLst/>
              <a:gdLst/>
              <a:ahLst/>
              <a:cxnLst>
                <a:cxn ang="0">
                  <a:pos x="wd2" y="hd2"/>
                </a:cxn>
                <a:cxn ang="5400000">
                  <a:pos x="wd2" y="hd2"/>
                </a:cxn>
                <a:cxn ang="10800000">
                  <a:pos x="wd2" y="hd2"/>
                </a:cxn>
                <a:cxn ang="16200000">
                  <a:pos x="wd2" y="hd2"/>
                </a:cxn>
              </a:cxnLst>
              <a:rect l="0" t="0" r="r" b="b"/>
              <a:pathLst>
                <a:path w="21600" h="21414" extrusionOk="0">
                  <a:moveTo>
                    <a:pt x="713" y="944"/>
                  </a:moveTo>
                  <a:cubicBezTo>
                    <a:pt x="724" y="930"/>
                    <a:pt x="772" y="873"/>
                    <a:pt x="784" y="859"/>
                  </a:cubicBezTo>
                  <a:cubicBezTo>
                    <a:pt x="1238" y="335"/>
                    <a:pt x="1851" y="11"/>
                    <a:pt x="2528" y="11"/>
                  </a:cubicBezTo>
                  <a:cubicBezTo>
                    <a:pt x="2535" y="11"/>
                    <a:pt x="12409" y="11"/>
                    <a:pt x="12409" y="11"/>
                  </a:cubicBezTo>
                  <a:lnTo>
                    <a:pt x="21600" y="0"/>
                  </a:lnTo>
                  <a:lnTo>
                    <a:pt x="21600" y="558"/>
                  </a:lnTo>
                  <a:cubicBezTo>
                    <a:pt x="21600" y="3577"/>
                    <a:pt x="19542" y="6024"/>
                    <a:pt x="17004" y="6024"/>
                  </a:cubicBezTo>
                  <a:cubicBezTo>
                    <a:pt x="16958" y="6024"/>
                    <a:pt x="5055" y="6024"/>
                    <a:pt x="5055" y="6024"/>
                  </a:cubicBezTo>
                  <a:lnTo>
                    <a:pt x="5055" y="19909"/>
                  </a:lnTo>
                  <a:cubicBezTo>
                    <a:pt x="5055" y="21600"/>
                    <a:pt x="3924" y="21407"/>
                    <a:pt x="2528" y="21407"/>
                  </a:cubicBezTo>
                  <a:cubicBezTo>
                    <a:pt x="1132" y="21407"/>
                    <a:pt x="0" y="21600"/>
                    <a:pt x="0" y="19909"/>
                  </a:cubicBezTo>
                  <a:lnTo>
                    <a:pt x="0" y="3072"/>
                  </a:lnTo>
                  <a:cubicBezTo>
                    <a:pt x="0" y="3063"/>
                    <a:pt x="0" y="3027"/>
                    <a:pt x="0" y="3018"/>
                  </a:cubicBezTo>
                  <a:cubicBezTo>
                    <a:pt x="0" y="2213"/>
                    <a:pt x="272" y="1483"/>
                    <a:pt x="713" y="944"/>
                  </a:cubicBezTo>
                  <a:close/>
                </a:path>
              </a:pathLst>
            </a:custGeom>
            <a:solidFill>
              <a:srgbClr val="3484C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8" name="Shape"/>
            <p:cNvSpPr/>
            <p:nvPr/>
          </p:nvSpPr>
          <p:spPr>
            <a:xfrm>
              <a:off x="4493298" y="213057"/>
              <a:ext cx="474018" cy="528211"/>
            </a:xfrm>
            <a:custGeom>
              <a:avLst/>
              <a:gdLst/>
              <a:ahLst/>
              <a:cxnLst>
                <a:cxn ang="0">
                  <a:pos x="wd2" y="hd2"/>
                </a:cxn>
                <a:cxn ang="5400000">
                  <a:pos x="wd2" y="hd2"/>
                </a:cxn>
                <a:cxn ang="10800000">
                  <a:pos x="wd2" y="hd2"/>
                </a:cxn>
                <a:cxn ang="16200000">
                  <a:pos x="wd2" y="hd2"/>
                </a:cxn>
              </a:cxnLst>
              <a:rect l="0" t="0" r="r" b="b"/>
              <a:pathLst>
                <a:path w="19954" h="21600" extrusionOk="0">
                  <a:moveTo>
                    <a:pt x="19954" y="21600"/>
                  </a:moveTo>
                  <a:cubicBezTo>
                    <a:pt x="18033" y="20349"/>
                    <a:pt x="15720" y="19617"/>
                    <a:pt x="13231" y="19617"/>
                  </a:cubicBezTo>
                  <a:cubicBezTo>
                    <a:pt x="12191" y="19617"/>
                    <a:pt x="11188" y="19759"/>
                    <a:pt x="10226" y="20000"/>
                  </a:cubicBezTo>
                  <a:lnTo>
                    <a:pt x="10226" y="19345"/>
                  </a:lnTo>
                  <a:cubicBezTo>
                    <a:pt x="9734" y="19288"/>
                    <a:pt x="9242" y="19208"/>
                    <a:pt x="8753" y="19081"/>
                  </a:cubicBezTo>
                  <a:cubicBezTo>
                    <a:pt x="2184" y="17388"/>
                    <a:pt x="-1480" y="9938"/>
                    <a:pt x="569" y="2443"/>
                  </a:cubicBezTo>
                  <a:cubicBezTo>
                    <a:pt x="802" y="1589"/>
                    <a:pt x="1107" y="778"/>
                    <a:pt x="1460" y="2"/>
                  </a:cubicBezTo>
                  <a:cubicBezTo>
                    <a:pt x="4877" y="2"/>
                    <a:pt x="6568" y="0"/>
                    <a:pt x="9473" y="0"/>
                  </a:cubicBezTo>
                  <a:cubicBezTo>
                    <a:pt x="13191" y="0"/>
                    <a:pt x="15090" y="2200"/>
                    <a:pt x="15090" y="5061"/>
                  </a:cubicBezTo>
                  <a:cubicBezTo>
                    <a:pt x="15090" y="5061"/>
                    <a:pt x="17297" y="4696"/>
                    <a:pt x="18708" y="6068"/>
                  </a:cubicBezTo>
                  <a:cubicBezTo>
                    <a:pt x="20120" y="7439"/>
                    <a:pt x="19948" y="8968"/>
                    <a:pt x="19948" y="8968"/>
                  </a:cubicBezTo>
                  <a:lnTo>
                    <a:pt x="19944" y="16688"/>
                  </a:lnTo>
                  <a:cubicBezTo>
                    <a:pt x="19944" y="16688"/>
                    <a:pt x="19952" y="16680"/>
                    <a:pt x="19954" y="16678"/>
                  </a:cubicBezTo>
                  <a:cubicBezTo>
                    <a:pt x="19954" y="18338"/>
                    <a:pt x="19954" y="20287"/>
                    <a:pt x="19954" y="21600"/>
                  </a:cubicBezTo>
                  <a:close/>
                </a:path>
              </a:pathLst>
            </a:custGeom>
            <a:solidFill>
              <a:srgbClr val="E5E5E5"/>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59" name="Shape"/>
            <p:cNvSpPr/>
            <p:nvPr/>
          </p:nvSpPr>
          <p:spPr>
            <a:xfrm>
              <a:off x="3552676" y="1360405"/>
              <a:ext cx="245603" cy="1775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339"/>
                    <a:pt x="21600" y="15235"/>
                  </a:cubicBezTo>
                  <a:lnTo>
                    <a:pt x="21600" y="15235"/>
                  </a:lnTo>
                  <a:cubicBezTo>
                    <a:pt x="21600" y="6819"/>
                    <a:pt x="19233" y="0"/>
                    <a:pt x="13583" y="0"/>
                  </a:cubicBezTo>
                  <a:lnTo>
                    <a:pt x="10229" y="0"/>
                  </a:lnTo>
                  <a:cubicBezTo>
                    <a:pt x="4580" y="0"/>
                    <a:pt x="0" y="6819"/>
                    <a:pt x="0" y="15235"/>
                  </a:cubicBezTo>
                  <a:lnTo>
                    <a:pt x="0" y="21600"/>
                  </a:lnTo>
                  <a:cubicBezTo>
                    <a:pt x="0" y="21600"/>
                    <a:pt x="21600" y="21600"/>
                    <a:pt x="21600" y="21600"/>
                  </a:cubicBezTo>
                  <a:close/>
                </a:path>
              </a:pathLst>
            </a:custGeom>
            <a:solidFill>
              <a:srgbClr val="E5E5E5"/>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0" name="Shape"/>
            <p:cNvSpPr/>
            <p:nvPr/>
          </p:nvSpPr>
          <p:spPr>
            <a:xfrm>
              <a:off x="3775297" y="688727"/>
              <a:ext cx="1324275" cy="1161581"/>
            </a:xfrm>
            <a:custGeom>
              <a:avLst/>
              <a:gdLst/>
              <a:ahLst/>
              <a:cxnLst>
                <a:cxn ang="0">
                  <a:pos x="wd2" y="hd2"/>
                </a:cxn>
                <a:cxn ang="5400000">
                  <a:pos x="wd2" y="hd2"/>
                </a:cxn>
                <a:cxn ang="10800000">
                  <a:pos x="wd2" y="hd2"/>
                </a:cxn>
                <a:cxn ang="16200000">
                  <a:pos x="wd2" y="hd2"/>
                </a:cxn>
              </a:cxnLst>
              <a:rect l="0" t="0" r="r" b="b"/>
              <a:pathLst>
                <a:path w="21600" h="21600" extrusionOk="0">
                  <a:moveTo>
                    <a:pt x="21600" y="21589"/>
                  </a:moveTo>
                  <a:lnTo>
                    <a:pt x="21556" y="5313"/>
                  </a:lnTo>
                  <a:cubicBezTo>
                    <a:pt x="21556" y="2378"/>
                    <a:pt x="19463" y="0"/>
                    <a:pt x="16882" y="0"/>
                  </a:cubicBezTo>
                  <a:cubicBezTo>
                    <a:pt x="15534" y="0"/>
                    <a:pt x="14323" y="652"/>
                    <a:pt x="13470" y="1690"/>
                  </a:cubicBezTo>
                  <a:cubicBezTo>
                    <a:pt x="13268" y="1772"/>
                    <a:pt x="11868" y="4271"/>
                    <a:pt x="10518" y="6751"/>
                  </a:cubicBezTo>
                  <a:cubicBezTo>
                    <a:pt x="9169" y="9230"/>
                    <a:pt x="7870" y="11688"/>
                    <a:pt x="7870" y="11688"/>
                  </a:cubicBezTo>
                  <a:lnTo>
                    <a:pt x="1039" y="11688"/>
                  </a:lnTo>
                  <a:cubicBezTo>
                    <a:pt x="6" y="11688"/>
                    <a:pt x="0" y="12640"/>
                    <a:pt x="0" y="13813"/>
                  </a:cubicBezTo>
                  <a:cubicBezTo>
                    <a:pt x="0" y="14987"/>
                    <a:pt x="6" y="15939"/>
                    <a:pt x="1039" y="15939"/>
                  </a:cubicBezTo>
                  <a:lnTo>
                    <a:pt x="8936" y="15939"/>
                  </a:lnTo>
                  <a:cubicBezTo>
                    <a:pt x="8956" y="15939"/>
                    <a:pt x="9518" y="15987"/>
                    <a:pt x="9907" y="15743"/>
                  </a:cubicBezTo>
                  <a:cubicBezTo>
                    <a:pt x="10304" y="15495"/>
                    <a:pt x="10529" y="14954"/>
                    <a:pt x="10572" y="14868"/>
                  </a:cubicBezTo>
                  <a:lnTo>
                    <a:pt x="12208" y="11648"/>
                  </a:lnTo>
                  <a:lnTo>
                    <a:pt x="12253" y="21600"/>
                  </a:lnTo>
                  <a:lnTo>
                    <a:pt x="21600" y="21589"/>
                  </a:lnTo>
                  <a:close/>
                </a:path>
              </a:pathLst>
            </a:custGeom>
            <a:solidFill>
              <a:srgbClr val="3197E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1" name="Shape"/>
            <p:cNvSpPr/>
            <p:nvPr/>
          </p:nvSpPr>
          <p:spPr>
            <a:xfrm>
              <a:off x="4520653" y="28159"/>
              <a:ext cx="553714" cy="616610"/>
            </a:xfrm>
            <a:custGeom>
              <a:avLst/>
              <a:gdLst/>
              <a:ahLst/>
              <a:cxnLst>
                <a:cxn ang="0">
                  <a:pos x="wd2" y="hd2"/>
                </a:cxn>
                <a:cxn ang="5400000">
                  <a:pos x="wd2" y="hd2"/>
                </a:cxn>
                <a:cxn ang="10800000">
                  <a:pos x="wd2" y="hd2"/>
                </a:cxn>
                <a:cxn ang="16200000">
                  <a:pos x="wd2" y="hd2"/>
                </a:cxn>
              </a:cxnLst>
              <a:rect l="0" t="0" r="r" b="b"/>
              <a:pathLst>
                <a:path w="20285" h="20359" extrusionOk="0">
                  <a:moveTo>
                    <a:pt x="15936" y="14016"/>
                  </a:moveTo>
                  <a:cubicBezTo>
                    <a:pt x="15936" y="14016"/>
                    <a:pt x="16086" y="12782"/>
                    <a:pt x="14857" y="11674"/>
                  </a:cubicBezTo>
                  <a:cubicBezTo>
                    <a:pt x="13629" y="10567"/>
                    <a:pt x="11709" y="10862"/>
                    <a:pt x="11709" y="10862"/>
                  </a:cubicBezTo>
                  <a:cubicBezTo>
                    <a:pt x="11705" y="8553"/>
                    <a:pt x="10054" y="6784"/>
                    <a:pt x="6820" y="6775"/>
                  </a:cubicBezTo>
                  <a:cubicBezTo>
                    <a:pt x="4356" y="6768"/>
                    <a:pt x="2893" y="6754"/>
                    <a:pt x="0" y="6714"/>
                  </a:cubicBezTo>
                  <a:cubicBezTo>
                    <a:pt x="2374" y="1910"/>
                    <a:pt x="7640" y="-908"/>
                    <a:pt x="12649" y="265"/>
                  </a:cubicBezTo>
                  <a:cubicBezTo>
                    <a:pt x="18392" y="1610"/>
                    <a:pt x="21600" y="7646"/>
                    <a:pt x="19771" y="13700"/>
                  </a:cubicBezTo>
                  <a:cubicBezTo>
                    <a:pt x="19591" y="16045"/>
                    <a:pt x="19975" y="18907"/>
                    <a:pt x="19055" y="19800"/>
                  </a:cubicBezTo>
                  <a:cubicBezTo>
                    <a:pt x="18136" y="20692"/>
                    <a:pt x="15933" y="20249"/>
                    <a:pt x="15933" y="20249"/>
                  </a:cubicBezTo>
                  <a:lnTo>
                    <a:pt x="15936" y="14016"/>
                  </a:ln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2" name="Shape"/>
            <p:cNvSpPr/>
            <p:nvPr/>
          </p:nvSpPr>
          <p:spPr>
            <a:xfrm>
              <a:off x="4379217" y="2379504"/>
              <a:ext cx="825123" cy="833288"/>
            </a:xfrm>
            <a:custGeom>
              <a:avLst/>
              <a:gdLst/>
              <a:ahLst/>
              <a:cxnLst>
                <a:cxn ang="0">
                  <a:pos x="wd2" y="hd2"/>
                </a:cxn>
                <a:cxn ang="5400000">
                  <a:pos x="wd2" y="hd2"/>
                </a:cxn>
                <a:cxn ang="10800000">
                  <a:pos x="wd2" y="hd2"/>
                </a:cxn>
                <a:cxn ang="16200000">
                  <a:pos x="wd2" y="hd2"/>
                </a:cxn>
              </a:cxnLst>
              <a:rect l="0" t="0" r="r" b="b"/>
              <a:pathLst>
                <a:path w="21600" h="21600" extrusionOk="0">
                  <a:moveTo>
                    <a:pt x="12469" y="17910"/>
                  </a:moveTo>
                  <a:lnTo>
                    <a:pt x="21600" y="20118"/>
                  </a:lnTo>
                  <a:lnTo>
                    <a:pt x="21600" y="21600"/>
                  </a:lnTo>
                  <a:lnTo>
                    <a:pt x="0" y="21600"/>
                  </a:lnTo>
                  <a:lnTo>
                    <a:pt x="0" y="20118"/>
                  </a:lnTo>
                  <a:lnTo>
                    <a:pt x="9085" y="17922"/>
                  </a:lnTo>
                  <a:lnTo>
                    <a:pt x="9457" y="0"/>
                  </a:lnTo>
                  <a:lnTo>
                    <a:pt x="12098" y="0"/>
                  </a:lnTo>
                  <a:cubicBezTo>
                    <a:pt x="12098" y="0"/>
                    <a:pt x="12469" y="17910"/>
                    <a:pt x="12469" y="17910"/>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3" name="Shape"/>
            <p:cNvSpPr/>
            <p:nvPr/>
          </p:nvSpPr>
          <p:spPr>
            <a:xfrm>
              <a:off x="5166702" y="1707825"/>
              <a:ext cx="78170" cy="454565"/>
            </a:xfrm>
            <a:custGeom>
              <a:avLst/>
              <a:gdLst/>
              <a:ahLst/>
              <a:cxnLst>
                <a:cxn ang="0">
                  <a:pos x="wd2" y="hd2"/>
                </a:cxn>
                <a:cxn ang="5400000">
                  <a:pos x="wd2" y="hd2"/>
                </a:cxn>
                <a:cxn ang="10800000">
                  <a:pos x="wd2" y="hd2"/>
                </a:cxn>
                <a:cxn ang="16200000">
                  <a:pos x="wd2" y="hd2"/>
                </a:cxn>
              </a:cxnLst>
              <a:rect l="0" t="0" r="r" b="b"/>
              <a:pathLst>
                <a:path w="21600" h="21600" extrusionOk="0">
                  <a:moveTo>
                    <a:pt x="13650" y="21398"/>
                  </a:moveTo>
                  <a:lnTo>
                    <a:pt x="0" y="21398"/>
                  </a:lnTo>
                  <a:lnTo>
                    <a:pt x="0" y="0"/>
                  </a:lnTo>
                  <a:cubicBezTo>
                    <a:pt x="3300" y="158"/>
                    <a:pt x="6766" y="247"/>
                    <a:pt x="10359" y="244"/>
                  </a:cubicBezTo>
                  <a:cubicBezTo>
                    <a:pt x="14275" y="241"/>
                    <a:pt x="18053" y="252"/>
                    <a:pt x="21600" y="247"/>
                  </a:cubicBezTo>
                  <a:lnTo>
                    <a:pt x="21600" y="21600"/>
                  </a:lnTo>
                  <a:cubicBezTo>
                    <a:pt x="19044" y="21473"/>
                    <a:pt x="16394" y="21398"/>
                    <a:pt x="13650" y="21398"/>
                  </a:cubicBezTo>
                  <a:close/>
                </a:path>
              </a:pathLst>
            </a:custGeom>
            <a:solidFill>
              <a:srgbClr val="B9B9B9"/>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4" name="Shape"/>
            <p:cNvSpPr/>
            <p:nvPr/>
          </p:nvSpPr>
          <p:spPr>
            <a:xfrm>
              <a:off x="4263410" y="2147890"/>
              <a:ext cx="1074119" cy="238107"/>
            </a:xfrm>
            <a:custGeom>
              <a:avLst/>
              <a:gdLst/>
              <a:ahLst/>
              <a:cxnLst>
                <a:cxn ang="0">
                  <a:pos x="wd2" y="hd2"/>
                </a:cxn>
                <a:cxn ang="5400000">
                  <a:pos x="wd2" y="hd2"/>
                </a:cxn>
                <a:cxn ang="10800000">
                  <a:pos x="wd2" y="hd2"/>
                </a:cxn>
                <a:cxn ang="16200000">
                  <a:pos x="wd2" y="hd2"/>
                </a:cxn>
              </a:cxnLst>
              <a:rect l="0" t="0" r="r" b="b"/>
              <a:pathLst>
                <a:path w="21600" h="21600" extrusionOk="0">
                  <a:moveTo>
                    <a:pt x="8" y="12962"/>
                  </a:moveTo>
                  <a:cubicBezTo>
                    <a:pt x="89" y="5731"/>
                    <a:pt x="1174" y="0"/>
                    <a:pt x="2504" y="0"/>
                  </a:cubicBezTo>
                  <a:lnTo>
                    <a:pt x="19096" y="0"/>
                  </a:lnTo>
                  <a:cubicBezTo>
                    <a:pt x="20426" y="0"/>
                    <a:pt x="21511" y="5731"/>
                    <a:pt x="21592" y="12962"/>
                  </a:cubicBezTo>
                  <a:lnTo>
                    <a:pt x="21600" y="21600"/>
                  </a:lnTo>
                  <a:lnTo>
                    <a:pt x="0" y="21600"/>
                  </a:lnTo>
                  <a:cubicBezTo>
                    <a:pt x="0" y="21600"/>
                    <a:pt x="8" y="12962"/>
                    <a:pt x="8" y="12962"/>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5" name="Shape"/>
            <p:cNvSpPr/>
            <p:nvPr/>
          </p:nvSpPr>
          <p:spPr>
            <a:xfrm>
              <a:off x="5061579" y="1082469"/>
              <a:ext cx="275950" cy="643669"/>
            </a:xfrm>
            <a:custGeom>
              <a:avLst/>
              <a:gdLst/>
              <a:ahLst/>
              <a:cxnLst>
                <a:cxn ang="0">
                  <a:pos x="wd2" y="hd2"/>
                </a:cxn>
                <a:cxn ang="5400000">
                  <a:pos x="wd2" y="hd2"/>
                </a:cxn>
                <a:cxn ang="10800000">
                  <a:pos x="wd2" y="hd2"/>
                </a:cxn>
                <a:cxn ang="16200000">
                  <a:pos x="wd2" y="hd2"/>
                </a:cxn>
              </a:cxnLst>
              <a:rect l="0" t="0" r="r" b="b"/>
              <a:pathLst>
                <a:path w="21546" h="21086" extrusionOk="0">
                  <a:moveTo>
                    <a:pt x="137" y="16614"/>
                  </a:moveTo>
                  <a:cubicBezTo>
                    <a:pt x="166" y="19094"/>
                    <a:pt x="4981" y="21095"/>
                    <a:pt x="10893" y="21083"/>
                  </a:cubicBezTo>
                  <a:lnTo>
                    <a:pt x="10893" y="21083"/>
                  </a:lnTo>
                  <a:cubicBezTo>
                    <a:pt x="16805" y="21072"/>
                    <a:pt x="21574" y="21328"/>
                    <a:pt x="21547" y="18847"/>
                  </a:cubicBezTo>
                  <a:lnTo>
                    <a:pt x="21410" y="2209"/>
                  </a:lnTo>
                  <a:cubicBezTo>
                    <a:pt x="21382" y="-272"/>
                    <a:pt x="16567" y="2"/>
                    <a:pt x="10655" y="15"/>
                  </a:cubicBezTo>
                  <a:lnTo>
                    <a:pt x="10655" y="15"/>
                  </a:lnTo>
                  <a:cubicBezTo>
                    <a:pt x="4743" y="27"/>
                    <a:pt x="-26" y="2046"/>
                    <a:pt x="0" y="4527"/>
                  </a:cubicBezTo>
                  <a:cubicBezTo>
                    <a:pt x="0" y="4527"/>
                    <a:pt x="137" y="16614"/>
                    <a:pt x="137" y="16614"/>
                  </a:cubicBezTo>
                  <a:close/>
                </a:path>
              </a:pathLst>
            </a:custGeom>
            <a:solidFill>
              <a:srgbClr val="7F7F7F"/>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967" name="Callout"/>
          <p:cNvSpPr/>
          <p:nvPr/>
        </p:nvSpPr>
        <p:spPr>
          <a:xfrm rot="18000000">
            <a:off x="2295726" y="1998271"/>
            <a:ext cx="922735"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8" name="Callout"/>
          <p:cNvSpPr/>
          <p:nvPr/>
        </p:nvSpPr>
        <p:spPr>
          <a:xfrm rot="20400000">
            <a:off x="2971662" y="2623202"/>
            <a:ext cx="922736"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69" name="Callout"/>
          <p:cNvSpPr/>
          <p:nvPr/>
        </p:nvSpPr>
        <p:spPr>
          <a:xfrm rot="1200000" flipH="1">
            <a:off x="826264" y="2623202"/>
            <a:ext cx="922735"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3484C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0" name="Callout"/>
          <p:cNvSpPr/>
          <p:nvPr/>
        </p:nvSpPr>
        <p:spPr>
          <a:xfrm rot="3600000" flipH="1">
            <a:off x="1439253" y="1996278"/>
            <a:ext cx="922736" cy="783036"/>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1" name="Callout"/>
          <p:cNvSpPr/>
          <p:nvPr/>
        </p:nvSpPr>
        <p:spPr>
          <a:xfrm rot="18000000">
            <a:off x="6599174" y="1998271"/>
            <a:ext cx="922735"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2" name="Callout"/>
          <p:cNvSpPr/>
          <p:nvPr/>
        </p:nvSpPr>
        <p:spPr>
          <a:xfrm rot="20400000">
            <a:off x="7275110" y="2623202"/>
            <a:ext cx="922736"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7F7F7F"/>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3" name="Callout"/>
          <p:cNvSpPr/>
          <p:nvPr/>
        </p:nvSpPr>
        <p:spPr>
          <a:xfrm rot="1200000" flipH="1">
            <a:off x="5129712" y="2623202"/>
            <a:ext cx="922736" cy="783035"/>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3484C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4" name="Callout"/>
          <p:cNvSpPr/>
          <p:nvPr/>
        </p:nvSpPr>
        <p:spPr>
          <a:xfrm rot="3600000" flipH="1">
            <a:off x="5742701" y="1996278"/>
            <a:ext cx="922736" cy="783036"/>
          </a:xfrm>
          <a:custGeom>
            <a:avLst/>
            <a:gdLst/>
            <a:ahLst/>
            <a:cxnLst>
              <a:cxn ang="0">
                <a:pos x="wd2" y="hd2"/>
              </a:cxn>
              <a:cxn ang="5400000">
                <a:pos x="wd2" y="hd2"/>
              </a:cxn>
              <a:cxn ang="10800000">
                <a:pos x="wd2" y="hd2"/>
              </a:cxn>
              <a:cxn ang="16200000">
                <a:pos x="wd2" y="hd2"/>
              </a:cxn>
            </a:cxnLst>
            <a:rect l="0" t="0" r="r" b="b"/>
            <a:pathLst>
              <a:path w="21600" h="21600" extrusionOk="0">
                <a:moveTo>
                  <a:pt x="12430" y="0"/>
                </a:moveTo>
                <a:cubicBezTo>
                  <a:pt x="8057" y="0"/>
                  <a:pt x="4415" y="3622"/>
                  <a:pt x="3502" y="8452"/>
                </a:cubicBezTo>
                <a:lnTo>
                  <a:pt x="0" y="10543"/>
                </a:lnTo>
                <a:lnTo>
                  <a:pt x="3475" y="13061"/>
                </a:lnTo>
                <a:cubicBezTo>
                  <a:pt x="4358" y="17937"/>
                  <a:pt x="8029" y="21600"/>
                  <a:pt x="12430" y="21600"/>
                </a:cubicBezTo>
                <a:cubicBezTo>
                  <a:pt x="17491" y="21600"/>
                  <a:pt x="21600" y="16758"/>
                  <a:pt x="21600" y="10795"/>
                </a:cubicBezTo>
                <a:cubicBezTo>
                  <a:pt x="21600" y="4831"/>
                  <a:pt x="17491" y="0"/>
                  <a:pt x="12430" y="0"/>
                </a:cubicBez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5" name="Rounded Rectangle"/>
          <p:cNvSpPr/>
          <p:nvPr/>
        </p:nvSpPr>
        <p:spPr>
          <a:xfrm rot="18900000">
            <a:off x="388964" y="814293"/>
            <a:ext cx="670768" cy="670768"/>
          </a:xfrm>
          <a:prstGeom prst="roundRect">
            <a:avLst>
              <a:gd name="adj" fmla="val 15000"/>
            </a:avLst>
          </a:prstGeom>
          <a:solidFill>
            <a:srgbClr val="99999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6" name="predictability"/>
          <p:cNvSpPr txBox="1"/>
          <p:nvPr/>
        </p:nvSpPr>
        <p:spPr>
          <a:xfrm>
            <a:off x="245000" y="1086177"/>
            <a:ext cx="958698"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700" b="1" cap="all">
                <a:solidFill>
                  <a:srgbClr val="FFFFFF"/>
                </a:solidFill>
                <a:latin typeface="Helvetica Neue"/>
                <a:ea typeface="Helvetica Neue"/>
                <a:cs typeface="Helvetica Neue"/>
                <a:sym typeface="Helvetica Neue"/>
              </a:defRPr>
            </a:lvl1pPr>
          </a:lstStyle>
          <a:p>
            <a:r>
              <a:t>CONNECTABILITY</a:t>
            </a:r>
          </a:p>
        </p:txBody>
      </p:sp>
      <p:sp>
        <p:nvSpPr>
          <p:cNvPr id="1977" name="Objective"/>
          <p:cNvSpPr txBox="1"/>
          <p:nvPr/>
        </p:nvSpPr>
        <p:spPr>
          <a:xfrm>
            <a:off x="359733" y="1683931"/>
            <a:ext cx="729234"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sp>
        <p:nvSpPr>
          <p:cNvPr id="1978" name="Rounded Rectangle"/>
          <p:cNvSpPr/>
          <p:nvPr/>
        </p:nvSpPr>
        <p:spPr>
          <a:xfrm>
            <a:off x="2307174" y="890033"/>
            <a:ext cx="2186032" cy="530604"/>
          </a:xfrm>
          <a:prstGeom prst="roundRect">
            <a:avLst>
              <a:gd name="adj" fmla="val 35903"/>
            </a:avLst>
          </a:prstGeom>
          <a:solidFill>
            <a:srgbClr val="FFFFFF"/>
          </a:solidFill>
          <a:ln w="127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grpSp>
        <p:nvGrpSpPr>
          <p:cNvPr id="1981" name="Group"/>
          <p:cNvGrpSpPr/>
          <p:nvPr/>
        </p:nvGrpSpPr>
        <p:grpSpPr>
          <a:xfrm>
            <a:off x="1897894" y="756829"/>
            <a:ext cx="785695" cy="785697"/>
            <a:chOff x="0" y="0"/>
            <a:chExt cx="785693" cy="785696"/>
          </a:xfrm>
        </p:grpSpPr>
        <p:sp>
          <p:nvSpPr>
            <p:cNvPr id="1979" name="Circle"/>
            <p:cNvSpPr/>
            <p:nvPr/>
          </p:nvSpPr>
          <p:spPr>
            <a:xfrm>
              <a:off x="-1" y="-1"/>
              <a:ext cx="785695" cy="785698"/>
            </a:xfrm>
            <a:prstGeom prst="ellipse">
              <a:avLst/>
            </a:prstGeom>
            <a:solidFill>
              <a:srgbClr val="FFFFFF"/>
            </a:solidFill>
            <a:ln w="127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980" name="Customer Expectation"/>
            <p:cNvSpPr txBox="1"/>
            <p:nvPr/>
          </p:nvSpPr>
          <p:spPr>
            <a:xfrm>
              <a:off x="28230" y="254805"/>
              <a:ext cx="729235" cy="276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grpSp>
      <p:sp>
        <p:nvSpPr>
          <p:cNvPr id="1982" name="Capture and utilise real time data from the field to identify new issues;…"/>
          <p:cNvSpPr txBox="1"/>
          <p:nvPr/>
        </p:nvSpPr>
        <p:spPr>
          <a:xfrm>
            <a:off x="2769344" y="1081484"/>
            <a:ext cx="1509915" cy="14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
              </a:spcBef>
              <a:defRPr sz="1000" b="1">
                <a:solidFill>
                  <a:srgbClr val="3899DC"/>
                </a:solidFill>
                <a:latin typeface="Helvetica Neue"/>
                <a:ea typeface="Helvetica Neue"/>
                <a:cs typeface="Helvetica Neue"/>
                <a:sym typeface="Helvetica Neue"/>
              </a:defRPr>
            </a:lvl1pPr>
          </a:lstStyle>
          <a:p>
            <a:r>
              <a:t>Be easy to deal with.</a:t>
            </a:r>
          </a:p>
        </p:txBody>
      </p:sp>
      <p:sp>
        <p:nvSpPr>
          <p:cNvPr id="1983" name="Rounded Rectangle"/>
          <p:cNvSpPr/>
          <p:nvPr/>
        </p:nvSpPr>
        <p:spPr>
          <a:xfrm>
            <a:off x="5240473" y="696714"/>
            <a:ext cx="3709985" cy="873819"/>
          </a:xfrm>
          <a:prstGeom prst="roundRect">
            <a:avLst>
              <a:gd name="adj" fmla="val 21801"/>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984"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5293261" y="740775"/>
            <a:ext cx="3604409" cy="785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49440">
              <a:defRPr sz="855">
                <a:latin typeface="Helvetica Neue Light"/>
                <a:ea typeface="Helvetica Neue Light"/>
                <a:cs typeface="Helvetica Neue Light"/>
                <a:sym typeface="Helvetica Neue Light"/>
              </a:defRPr>
            </a:lvl1pPr>
          </a:lstStyle>
          <a:p>
            <a:r>
              <a:t>Ensure health and safety standards are being adhered to, this will enable us to continuously reduce workplace accidents and injuries. Regularly survey our employees, providing them with an opportunity to share with us their thoughts, views and opinions. This will provide the organisation with the opportunity to identify and eliminate the, ‘enemies of engagement’.</a:t>
            </a:r>
          </a:p>
        </p:txBody>
      </p:sp>
      <p:sp>
        <p:nvSpPr>
          <p:cNvPr id="1985"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861996" y="2737122"/>
            <a:ext cx="729235"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1007">
              <a:defRPr sz="873">
                <a:solidFill>
                  <a:srgbClr val="FFFFFF"/>
                </a:solidFill>
                <a:latin typeface="Helvetica Neue Light"/>
                <a:ea typeface="Helvetica Neue Light"/>
                <a:cs typeface="Helvetica Neue Light"/>
                <a:sym typeface="Helvetica Neue Light"/>
              </a:defRPr>
            </a:lvl1pPr>
          </a:lstStyle>
          <a:p>
            <a:r>
              <a:t>I’m bored &amp; I find this job tedious!</a:t>
            </a:r>
          </a:p>
        </p:txBody>
      </p:sp>
      <p:sp>
        <p:nvSpPr>
          <p:cNvPr id="1986"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1501080" y="2107452"/>
            <a:ext cx="729234"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1007">
              <a:defRPr sz="873">
                <a:solidFill>
                  <a:srgbClr val="FFFFFF"/>
                </a:solidFill>
                <a:latin typeface="Helvetica Neue Light"/>
                <a:ea typeface="Helvetica Neue Light"/>
                <a:cs typeface="Helvetica Neue Light"/>
                <a:sym typeface="Helvetica Neue Light"/>
              </a:defRPr>
            </a:lvl1pPr>
          </a:lstStyle>
          <a:p>
            <a:r>
              <a:t>I wish I could wear casual clothes!</a:t>
            </a:r>
          </a:p>
        </p:txBody>
      </p:sp>
      <p:sp>
        <p:nvSpPr>
          <p:cNvPr id="1987"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2452801" y="2107452"/>
            <a:ext cx="729234"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1007">
              <a:defRPr sz="873">
                <a:solidFill>
                  <a:srgbClr val="FFFFFF"/>
                </a:solidFill>
                <a:latin typeface="Helvetica Neue Light"/>
                <a:ea typeface="Helvetica Neue Light"/>
                <a:cs typeface="Helvetica Neue Light"/>
                <a:sym typeface="Helvetica Neue Light"/>
              </a:defRPr>
            </a:lvl1pPr>
          </a:lstStyle>
          <a:p>
            <a:r>
              <a:t>I really feel isolated from my team!</a:t>
            </a:r>
          </a:p>
        </p:txBody>
      </p:sp>
      <p:sp>
        <p:nvSpPr>
          <p:cNvPr id="1988"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3204469" y="2644876"/>
            <a:ext cx="729234" cy="69196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78358">
              <a:defRPr sz="900">
                <a:solidFill>
                  <a:srgbClr val="FFFFFF"/>
                </a:solidFill>
                <a:latin typeface="Helvetica Neue Light"/>
                <a:ea typeface="Helvetica Neue Light"/>
                <a:cs typeface="Helvetica Neue Light"/>
                <a:sym typeface="Helvetica Neue Light"/>
              </a:defRPr>
            </a:lvl1pPr>
          </a:lstStyle>
          <a:p>
            <a:r>
              <a:t>My work environment is dull, grey &amp; boring!</a:t>
            </a:r>
          </a:p>
        </p:txBody>
      </p:sp>
      <p:sp>
        <p:nvSpPr>
          <p:cNvPr id="1989"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5162131" y="2737122"/>
            <a:ext cx="729234"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49440">
              <a:defRPr sz="855">
                <a:solidFill>
                  <a:srgbClr val="FFFFFF"/>
                </a:solidFill>
                <a:latin typeface="Helvetica Neue Light"/>
                <a:ea typeface="Helvetica Neue Light"/>
                <a:cs typeface="Helvetica Neue Light"/>
                <a:sym typeface="Helvetica Neue Light"/>
              </a:defRPr>
            </a:lvl1pPr>
          </a:lstStyle>
          <a:p>
            <a:r>
              <a:t>There are too many rules in this job!</a:t>
            </a:r>
          </a:p>
        </p:txBody>
      </p:sp>
      <p:sp>
        <p:nvSpPr>
          <p:cNvPr id="1990"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5766985" y="2094752"/>
            <a:ext cx="804320"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32089">
              <a:defRPr sz="828">
                <a:solidFill>
                  <a:srgbClr val="FFFFFF"/>
                </a:solidFill>
                <a:latin typeface="Helvetica Neue Light"/>
                <a:ea typeface="Helvetica Neue Light"/>
                <a:cs typeface="Helvetica Neue Light"/>
                <a:sym typeface="Helvetica Neue Light"/>
              </a:defRPr>
            </a:lvl1pPr>
          </a:lstStyle>
          <a:p>
            <a:r>
              <a:t>My boss throws me in at the deep end!</a:t>
            </a:r>
          </a:p>
        </p:txBody>
      </p:sp>
      <p:sp>
        <p:nvSpPr>
          <p:cNvPr id="1991"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6756248" y="2094752"/>
            <a:ext cx="729234"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1007">
              <a:defRPr sz="873">
                <a:solidFill>
                  <a:srgbClr val="FFFFFF"/>
                </a:solidFill>
                <a:latin typeface="Helvetica Neue Light"/>
                <a:ea typeface="Helvetica Neue Light"/>
                <a:cs typeface="Helvetica Neue Light"/>
                <a:sym typeface="Helvetica Neue Light"/>
              </a:defRPr>
            </a:lvl1pPr>
          </a:lstStyle>
          <a:p>
            <a:r>
              <a:t>My boss  takes me for granted!</a:t>
            </a:r>
          </a:p>
        </p:txBody>
      </p:sp>
      <p:sp>
        <p:nvSpPr>
          <p:cNvPr id="1992"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7456728" y="2737122"/>
            <a:ext cx="729234" cy="50747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61007">
              <a:defRPr sz="873">
                <a:solidFill>
                  <a:srgbClr val="FFFFFF"/>
                </a:solidFill>
                <a:latin typeface="Helvetica Neue Light"/>
                <a:ea typeface="Helvetica Neue Light"/>
                <a:cs typeface="Helvetica Neue Light"/>
                <a:sym typeface="Helvetica Neue Light"/>
              </a:defRPr>
            </a:lvl1pPr>
          </a:lstStyle>
          <a:p>
            <a:r>
              <a:t>What’s the next step in my career!</a:t>
            </a:r>
          </a:p>
        </p:txBody>
      </p:sp>
      <p:sp>
        <p:nvSpPr>
          <p:cNvPr id="1993" name="Our people are our greatest asset, lets keep them safe and work with them to identify and eliminate the enemies of employee engagement!"/>
          <p:cNvSpPr txBox="1">
            <a:spLocks noGrp="1"/>
          </p:cNvSpPr>
          <p:nvPr>
            <p:ph type="title"/>
          </p:nvPr>
        </p:nvSpPr>
        <p:spPr>
          <a:xfrm>
            <a:off x="738704" y="40025"/>
            <a:ext cx="8022412" cy="527037"/>
          </a:xfrm>
          <a:prstGeom prst="rect">
            <a:avLst/>
          </a:prstGeom>
        </p:spPr>
        <p:txBody>
          <a:bodyPr/>
          <a:lstStyle>
            <a:lvl1pPr algn="l">
              <a:defRPr sz="1200" b="0">
                <a:latin typeface="Arial Rounded MT Bold"/>
                <a:ea typeface="Arial Rounded MT Bold"/>
                <a:cs typeface="Arial Rounded MT Bold"/>
                <a:sym typeface="Arial Rounded MT Bold"/>
              </a:defRPr>
            </a:lvl1pPr>
          </a:lstStyle>
          <a:p>
            <a:r>
              <a:t>Our people are our greatest asset, lets keep them safe and work with them to identify and eliminate the enemies of employee engagement!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5" name="Rectangle"/>
          <p:cNvSpPr/>
          <p:nvPr/>
        </p:nvSpPr>
        <p:spPr>
          <a:xfrm>
            <a:off x="-8286" y="319748"/>
            <a:ext cx="9160572" cy="900686"/>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996" name="Rounded Rectangle"/>
          <p:cNvSpPr/>
          <p:nvPr/>
        </p:nvSpPr>
        <p:spPr>
          <a:xfrm>
            <a:off x="5170913" y="418570"/>
            <a:ext cx="3709985" cy="905926"/>
          </a:xfrm>
          <a:prstGeom prst="roundRect">
            <a:avLst>
              <a:gd name="adj" fmla="val 21028"/>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1997" name="Rectangle"/>
          <p:cNvSpPr/>
          <p:nvPr/>
        </p:nvSpPr>
        <p:spPr>
          <a:xfrm>
            <a:off x="-8286" y="5728744"/>
            <a:ext cx="9160572" cy="4319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998" name="Embrace and invest in technology to proactively identify leaks, automate processes to inform customers and set accurate expectations."/>
          <p:cNvSpPr txBox="1">
            <a:spLocks noGrp="1"/>
          </p:cNvSpPr>
          <p:nvPr>
            <p:ph type="title"/>
          </p:nvPr>
        </p:nvSpPr>
        <p:spPr>
          <a:xfrm>
            <a:off x="239719" y="7679"/>
            <a:ext cx="8787313" cy="314514"/>
          </a:xfrm>
          <a:prstGeom prst="rect">
            <a:avLst/>
          </a:prstGeom>
        </p:spPr>
        <p:txBody>
          <a:bodyPr/>
          <a:lstStyle>
            <a:lvl1pPr algn="l" defTabSz="841247">
              <a:defRPr sz="1000" b="0">
                <a:latin typeface="Arial Rounded MT Bold"/>
                <a:ea typeface="Arial Rounded MT Bold"/>
                <a:cs typeface="Arial Rounded MT Bold"/>
                <a:sym typeface="Arial Rounded MT Bold"/>
              </a:defRPr>
            </a:lvl1pPr>
          </a:lstStyle>
          <a:p>
            <a:r>
              <a:t>Embrace and invest in technology to proactively identify leaks, automate processes to inform customers and set accurate expectations. </a:t>
            </a:r>
          </a:p>
        </p:txBody>
      </p:sp>
      <p:sp>
        <p:nvSpPr>
          <p:cNvPr id="1999" name="Shape"/>
          <p:cNvSpPr/>
          <p:nvPr/>
        </p:nvSpPr>
        <p:spPr>
          <a:xfrm>
            <a:off x="711807" y="4509601"/>
            <a:ext cx="1278262" cy="1052042"/>
          </a:xfrm>
          <a:custGeom>
            <a:avLst/>
            <a:gdLst/>
            <a:ahLst/>
            <a:cxnLst>
              <a:cxn ang="0">
                <a:pos x="wd2" y="hd2"/>
              </a:cxn>
              <a:cxn ang="5400000">
                <a:pos x="wd2" y="hd2"/>
              </a:cxn>
              <a:cxn ang="10800000">
                <a:pos x="wd2" y="hd2"/>
              </a:cxn>
              <a:cxn ang="16200000">
                <a:pos x="wd2" y="hd2"/>
              </a:cxn>
            </a:cxnLst>
            <a:rect l="0" t="0" r="r" b="b"/>
            <a:pathLst>
              <a:path w="21600" h="21600" extrusionOk="0">
                <a:moveTo>
                  <a:pt x="19846" y="0"/>
                </a:moveTo>
                <a:lnTo>
                  <a:pt x="19846" y="11"/>
                </a:lnTo>
                <a:cubicBezTo>
                  <a:pt x="19313" y="10"/>
                  <a:pt x="18782" y="323"/>
                  <a:pt x="18377" y="971"/>
                </a:cubicBezTo>
                <a:cubicBezTo>
                  <a:pt x="17972" y="1618"/>
                  <a:pt x="17770" y="2466"/>
                  <a:pt x="17770" y="3314"/>
                </a:cubicBezTo>
                <a:lnTo>
                  <a:pt x="17763" y="3314"/>
                </a:lnTo>
                <a:lnTo>
                  <a:pt x="17763" y="15460"/>
                </a:lnTo>
                <a:lnTo>
                  <a:pt x="17774" y="15460"/>
                </a:lnTo>
                <a:lnTo>
                  <a:pt x="17774" y="18268"/>
                </a:lnTo>
                <a:lnTo>
                  <a:pt x="17771" y="18268"/>
                </a:lnTo>
                <a:cubicBezTo>
                  <a:pt x="17773" y="18939"/>
                  <a:pt x="17611" y="19609"/>
                  <a:pt x="17288" y="20114"/>
                </a:cubicBezTo>
                <a:cubicBezTo>
                  <a:pt x="16962" y="20624"/>
                  <a:pt x="16538" y="20866"/>
                  <a:pt x="16115" y="20871"/>
                </a:cubicBezTo>
                <a:lnTo>
                  <a:pt x="9527" y="20871"/>
                </a:lnTo>
                <a:cubicBezTo>
                  <a:pt x="9101" y="20866"/>
                  <a:pt x="8673" y="20629"/>
                  <a:pt x="8345" y="20116"/>
                </a:cubicBezTo>
                <a:cubicBezTo>
                  <a:pt x="8026" y="19616"/>
                  <a:pt x="7867" y="18951"/>
                  <a:pt x="7871" y="18288"/>
                </a:cubicBezTo>
                <a:lnTo>
                  <a:pt x="7872" y="18288"/>
                </a:lnTo>
                <a:lnTo>
                  <a:pt x="7872" y="11179"/>
                </a:lnTo>
                <a:cubicBezTo>
                  <a:pt x="7867" y="10317"/>
                  <a:pt x="7656" y="9461"/>
                  <a:pt x="7245" y="8809"/>
                </a:cubicBezTo>
                <a:cubicBezTo>
                  <a:pt x="6838" y="8165"/>
                  <a:pt x="6309" y="7837"/>
                  <a:pt x="5778" y="7836"/>
                </a:cubicBezTo>
                <a:cubicBezTo>
                  <a:pt x="5247" y="7835"/>
                  <a:pt x="4717" y="8161"/>
                  <a:pt x="4312" y="8809"/>
                </a:cubicBezTo>
                <a:cubicBezTo>
                  <a:pt x="3917" y="9442"/>
                  <a:pt x="3719" y="10266"/>
                  <a:pt x="3709" y="11094"/>
                </a:cubicBezTo>
                <a:lnTo>
                  <a:pt x="3705" y="11094"/>
                </a:lnTo>
                <a:cubicBezTo>
                  <a:pt x="3716" y="11793"/>
                  <a:pt x="3553" y="12498"/>
                  <a:pt x="3219" y="13029"/>
                </a:cubicBezTo>
                <a:cubicBezTo>
                  <a:pt x="2902" y="13533"/>
                  <a:pt x="2489" y="13786"/>
                  <a:pt x="2075" y="13786"/>
                </a:cubicBezTo>
                <a:cubicBezTo>
                  <a:pt x="1660" y="13787"/>
                  <a:pt x="1245" y="13535"/>
                  <a:pt x="929" y="13029"/>
                </a:cubicBezTo>
                <a:cubicBezTo>
                  <a:pt x="602" y="12506"/>
                  <a:pt x="445" y="11815"/>
                  <a:pt x="456" y="11129"/>
                </a:cubicBezTo>
                <a:lnTo>
                  <a:pt x="456" y="6274"/>
                </a:lnTo>
                <a:lnTo>
                  <a:pt x="0" y="6274"/>
                </a:lnTo>
                <a:lnTo>
                  <a:pt x="0" y="11188"/>
                </a:lnTo>
                <a:lnTo>
                  <a:pt x="3" y="11188"/>
                </a:lnTo>
                <a:cubicBezTo>
                  <a:pt x="2" y="12040"/>
                  <a:pt x="203" y="12892"/>
                  <a:pt x="608" y="13542"/>
                </a:cubicBezTo>
                <a:cubicBezTo>
                  <a:pt x="1013" y="14190"/>
                  <a:pt x="1544" y="14516"/>
                  <a:pt x="2075" y="14515"/>
                </a:cubicBezTo>
                <a:cubicBezTo>
                  <a:pt x="2605" y="14514"/>
                  <a:pt x="3135" y="14186"/>
                  <a:pt x="3541" y="13542"/>
                </a:cubicBezTo>
                <a:cubicBezTo>
                  <a:pt x="3956" y="12885"/>
                  <a:pt x="4163" y="12020"/>
                  <a:pt x="4167" y="11153"/>
                </a:cubicBezTo>
                <a:lnTo>
                  <a:pt x="4171" y="11153"/>
                </a:lnTo>
                <a:cubicBezTo>
                  <a:pt x="4167" y="10492"/>
                  <a:pt x="4320" y="9828"/>
                  <a:pt x="4634" y="9322"/>
                </a:cubicBezTo>
                <a:cubicBezTo>
                  <a:pt x="4949" y="8814"/>
                  <a:pt x="5364" y="8564"/>
                  <a:pt x="5778" y="8565"/>
                </a:cubicBezTo>
                <a:cubicBezTo>
                  <a:pt x="6192" y="8567"/>
                  <a:pt x="6607" y="8820"/>
                  <a:pt x="6924" y="9322"/>
                </a:cubicBezTo>
                <a:cubicBezTo>
                  <a:pt x="7248" y="9835"/>
                  <a:pt x="7411" y="10511"/>
                  <a:pt x="7414" y="11188"/>
                </a:cubicBezTo>
                <a:lnTo>
                  <a:pt x="7417" y="11188"/>
                </a:lnTo>
                <a:lnTo>
                  <a:pt x="7417" y="18288"/>
                </a:lnTo>
                <a:cubicBezTo>
                  <a:pt x="7417" y="19135"/>
                  <a:pt x="7620" y="19982"/>
                  <a:pt x="8024" y="20629"/>
                </a:cubicBezTo>
                <a:cubicBezTo>
                  <a:pt x="8429" y="21278"/>
                  <a:pt x="8961" y="21596"/>
                  <a:pt x="9494" y="21593"/>
                </a:cubicBezTo>
                <a:lnTo>
                  <a:pt x="9494" y="21600"/>
                </a:lnTo>
                <a:lnTo>
                  <a:pt x="16170" y="21600"/>
                </a:lnTo>
                <a:lnTo>
                  <a:pt x="16170" y="21589"/>
                </a:lnTo>
                <a:cubicBezTo>
                  <a:pt x="16690" y="21564"/>
                  <a:pt x="17209" y="21258"/>
                  <a:pt x="17610" y="20629"/>
                </a:cubicBezTo>
                <a:cubicBezTo>
                  <a:pt x="18022" y="19982"/>
                  <a:pt x="18229" y="19125"/>
                  <a:pt x="18228" y="18268"/>
                </a:cubicBezTo>
                <a:lnTo>
                  <a:pt x="18228" y="15460"/>
                </a:lnTo>
                <a:lnTo>
                  <a:pt x="18218" y="15460"/>
                </a:lnTo>
                <a:lnTo>
                  <a:pt x="18218" y="3314"/>
                </a:lnTo>
                <a:cubicBezTo>
                  <a:pt x="18226" y="2650"/>
                  <a:pt x="18388" y="1993"/>
                  <a:pt x="18699" y="1486"/>
                </a:cubicBezTo>
                <a:cubicBezTo>
                  <a:pt x="19027" y="949"/>
                  <a:pt x="19465" y="679"/>
                  <a:pt x="19907" y="681"/>
                </a:cubicBezTo>
                <a:lnTo>
                  <a:pt x="19907" y="674"/>
                </a:lnTo>
                <a:lnTo>
                  <a:pt x="21600" y="674"/>
                </a:lnTo>
                <a:lnTo>
                  <a:pt x="21600" y="0"/>
                </a:lnTo>
                <a:lnTo>
                  <a:pt x="19846" y="0"/>
                </a:lnTo>
                <a:close/>
              </a:path>
            </a:pathLst>
          </a:custGeom>
          <a:solidFill>
            <a:srgbClr val="E5E5E5"/>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0" name="Shape"/>
          <p:cNvSpPr/>
          <p:nvPr/>
        </p:nvSpPr>
        <p:spPr>
          <a:xfrm>
            <a:off x="1808336" y="4345899"/>
            <a:ext cx="309575" cy="272439"/>
          </a:xfrm>
          <a:custGeom>
            <a:avLst/>
            <a:gdLst/>
            <a:ahLst/>
            <a:cxnLst>
              <a:cxn ang="0">
                <a:pos x="wd2" y="hd2"/>
              </a:cxn>
              <a:cxn ang="5400000">
                <a:pos x="wd2" y="hd2"/>
              </a:cxn>
              <a:cxn ang="10800000">
                <a:pos x="wd2" y="hd2"/>
              </a:cxn>
              <a:cxn ang="16200000">
                <a:pos x="wd2" y="hd2"/>
              </a:cxn>
            </a:cxnLst>
            <a:rect l="0" t="0" r="r" b="b"/>
            <a:pathLst>
              <a:path w="21600" h="21082" extrusionOk="0">
                <a:moveTo>
                  <a:pt x="7328" y="0"/>
                </a:moveTo>
                <a:lnTo>
                  <a:pt x="7328" y="1065"/>
                </a:lnTo>
                <a:cubicBezTo>
                  <a:pt x="4898" y="86"/>
                  <a:pt x="638" y="-518"/>
                  <a:pt x="638" y="2190"/>
                </a:cubicBezTo>
                <a:cubicBezTo>
                  <a:pt x="638" y="4899"/>
                  <a:pt x="4898" y="4297"/>
                  <a:pt x="7328" y="3318"/>
                </a:cubicBezTo>
                <a:lnTo>
                  <a:pt x="7328" y="4383"/>
                </a:lnTo>
                <a:lnTo>
                  <a:pt x="8291" y="4383"/>
                </a:lnTo>
                <a:lnTo>
                  <a:pt x="8291" y="7987"/>
                </a:lnTo>
                <a:cubicBezTo>
                  <a:pt x="7124" y="7960"/>
                  <a:pt x="6073" y="8763"/>
                  <a:pt x="5682" y="9983"/>
                </a:cubicBezTo>
                <a:cubicBezTo>
                  <a:pt x="5483" y="10604"/>
                  <a:pt x="5483" y="11285"/>
                  <a:pt x="5682" y="11907"/>
                </a:cubicBezTo>
                <a:lnTo>
                  <a:pt x="700" y="11907"/>
                </a:lnTo>
                <a:cubicBezTo>
                  <a:pt x="599" y="11509"/>
                  <a:pt x="339" y="11190"/>
                  <a:pt x="0" y="11042"/>
                </a:cubicBezTo>
                <a:lnTo>
                  <a:pt x="0" y="16965"/>
                </a:lnTo>
                <a:cubicBezTo>
                  <a:pt x="354" y="16810"/>
                  <a:pt x="617" y="16466"/>
                  <a:pt x="708" y="16043"/>
                </a:cubicBezTo>
                <a:lnTo>
                  <a:pt x="14322" y="16043"/>
                </a:lnTo>
                <a:cubicBezTo>
                  <a:pt x="14833" y="16043"/>
                  <a:pt x="15246" y="16214"/>
                  <a:pt x="15529" y="16531"/>
                </a:cubicBezTo>
                <a:cubicBezTo>
                  <a:pt x="15812" y="16848"/>
                  <a:pt x="15967" y="17309"/>
                  <a:pt x="15967" y="17882"/>
                </a:cubicBezTo>
                <a:lnTo>
                  <a:pt x="15967" y="18497"/>
                </a:lnTo>
                <a:cubicBezTo>
                  <a:pt x="15340" y="18521"/>
                  <a:pt x="14834" y="19082"/>
                  <a:pt x="14834" y="19784"/>
                </a:cubicBezTo>
                <a:cubicBezTo>
                  <a:pt x="14834" y="20500"/>
                  <a:pt x="15358" y="21082"/>
                  <a:pt x="16004" y="21082"/>
                </a:cubicBezTo>
                <a:lnTo>
                  <a:pt x="20429" y="21082"/>
                </a:lnTo>
                <a:cubicBezTo>
                  <a:pt x="21076" y="21082"/>
                  <a:pt x="21600" y="20500"/>
                  <a:pt x="21600" y="19784"/>
                </a:cubicBezTo>
                <a:cubicBezTo>
                  <a:pt x="21600" y="19110"/>
                  <a:pt x="21131" y="18580"/>
                  <a:pt x="20538" y="18516"/>
                </a:cubicBezTo>
                <a:lnTo>
                  <a:pt x="20538" y="15365"/>
                </a:lnTo>
                <a:cubicBezTo>
                  <a:pt x="20539" y="14417"/>
                  <a:pt x="20196" y="13550"/>
                  <a:pt x="19633" y="12919"/>
                </a:cubicBezTo>
                <a:cubicBezTo>
                  <a:pt x="19073" y="12293"/>
                  <a:pt x="18302" y="11907"/>
                  <a:pt x="17450" y="11907"/>
                </a:cubicBezTo>
                <a:lnTo>
                  <a:pt x="13134" y="11907"/>
                </a:lnTo>
                <a:cubicBezTo>
                  <a:pt x="13333" y="11285"/>
                  <a:pt x="13333" y="10604"/>
                  <a:pt x="13134" y="9983"/>
                </a:cubicBezTo>
                <a:cubicBezTo>
                  <a:pt x="12742" y="8762"/>
                  <a:pt x="11687" y="7961"/>
                  <a:pt x="10520" y="7987"/>
                </a:cubicBezTo>
                <a:lnTo>
                  <a:pt x="10520" y="4383"/>
                </a:lnTo>
                <a:lnTo>
                  <a:pt x="11490" y="4383"/>
                </a:lnTo>
                <a:lnTo>
                  <a:pt x="11490" y="3318"/>
                </a:lnTo>
                <a:cubicBezTo>
                  <a:pt x="13921" y="4297"/>
                  <a:pt x="18180" y="4899"/>
                  <a:pt x="18180" y="2190"/>
                </a:cubicBezTo>
                <a:cubicBezTo>
                  <a:pt x="18180" y="-518"/>
                  <a:pt x="13921" y="86"/>
                  <a:pt x="11490" y="1065"/>
                </a:cubicBezTo>
                <a:lnTo>
                  <a:pt x="11490" y="0"/>
                </a:lnTo>
                <a:lnTo>
                  <a:pt x="7328" y="0"/>
                </a:lnTo>
                <a:close/>
              </a:path>
            </a:pathLst>
          </a:custGeom>
          <a:solidFill>
            <a:srgbClr val="B9B9B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1" name="Shape"/>
          <p:cNvSpPr/>
          <p:nvPr/>
        </p:nvSpPr>
        <p:spPr>
          <a:xfrm>
            <a:off x="2025256" y="4636246"/>
            <a:ext cx="85884" cy="136732"/>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2" name="Shape"/>
          <p:cNvSpPr/>
          <p:nvPr/>
        </p:nvSpPr>
        <p:spPr>
          <a:xfrm>
            <a:off x="801754" y="4194388"/>
            <a:ext cx="708357" cy="532112"/>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3" name="Rectangle"/>
          <p:cNvSpPr/>
          <p:nvPr/>
        </p:nvSpPr>
        <p:spPr>
          <a:xfrm>
            <a:off x="195639" y="4715891"/>
            <a:ext cx="1444753" cy="114961"/>
          </a:xfrm>
          <a:prstGeom prst="rect">
            <a:avLst/>
          </a:pr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4" name="Shape"/>
          <p:cNvSpPr/>
          <p:nvPr/>
        </p:nvSpPr>
        <p:spPr>
          <a:xfrm>
            <a:off x="780028" y="5329480"/>
            <a:ext cx="85885" cy="136732"/>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5" name="Shape"/>
          <p:cNvSpPr/>
          <p:nvPr/>
        </p:nvSpPr>
        <p:spPr>
          <a:xfrm>
            <a:off x="1509597" y="5600843"/>
            <a:ext cx="85885" cy="136731"/>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009" name="Group"/>
          <p:cNvGrpSpPr/>
          <p:nvPr/>
        </p:nvGrpSpPr>
        <p:grpSpPr>
          <a:xfrm>
            <a:off x="220014" y="4222076"/>
            <a:ext cx="520093" cy="520096"/>
            <a:chOff x="-3" y="10"/>
            <a:chExt cx="520091" cy="520095"/>
          </a:xfrm>
        </p:grpSpPr>
        <p:sp>
          <p:nvSpPr>
            <p:cNvPr id="2006" name="Shape"/>
            <p:cNvSpPr/>
            <p:nvPr/>
          </p:nvSpPr>
          <p:spPr>
            <a:xfrm>
              <a:off x="227340" y="15407"/>
              <a:ext cx="63869" cy="45284"/>
            </a:xfrm>
            <a:custGeom>
              <a:avLst/>
              <a:gdLst/>
              <a:ahLst/>
              <a:cxnLst>
                <a:cxn ang="0">
                  <a:pos x="wd2" y="hd2"/>
                </a:cxn>
                <a:cxn ang="5400000">
                  <a:pos x="wd2" y="hd2"/>
                </a:cxn>
                <a:cxn ang="10800000">
                  <a:pos x="wd2" y="hd2"/>
                </a:cxn>
                <a:cxn ang="16200000">
                  <a:pos x="wd2" y="hd2"/>
                </a:cxn>
              </a:cxnLst>
              <a:rect l="0" t="0" r="r" b="b"/>
              <a:pathLst>
                <a:path w="21600" h="21600" extrusionOk="0">
                  <a:moveTo>
                    <a:pt x="5544" y="0"/>
                  </a:moveTo>
                  <a:cubicBezTo>
                    <a:pt x="4017" y="0"/>
                    <a:pt x="2631" y="868"/>
                    <a:pt x="1627" y="2275"/>
                  </a:cubicBezTo>
                  <a:cubicBezTo>
                    <a:pt x="622" y="3681"/>
                    <a:pt x="0" y="5627"/>
                    <a:pt x="0" y="7781"/>
                  </a:cubicBezTo>
                  <a:lnTo>
                    <a:pt x="0" y="21600"/>
                  </a:lnTo>
                  <a:lnTo>
                    <a:pt x="21600" y="21600"/>
                  </a:lnTo>
                  <a:lnTo>
                    <a:pt x="21600" y="7781"/>
                  </a:lnTo>
                  <a:cubicBezTo>
                    <a:pt x="21600" y="5627"/>
                    <a:pt x="20984" y="3681"/>
                    <a:pt x="19987" y="2275"/>
                  </a:cubicBezTo>
                  <a:cubicBezTo>
                    <a:pt x="18990" y="868"/>
                    <a:pt x="17611" y="0"/>
                    <a:pt x="16083" y="0"/>
                  </a:cubicBezTo>
                  <a:lnTo>
                    <a:pt x="5544" y="0"/>
                  </a:ln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7" name="Shape"/>
            <p:cNvSpPr/>
            <p:nvPr/>
          </p:nvSpPr>
          <p:spPr>
            <a:xfrm rot="18300000">
              <a:off x="203792" y="161943"/>
              <a:ext cx="65427" cy="148833"/>
            </a:xfrm>
            <a:custGeom>
              <a:avLst/>
              <a:gdLst/>
              <a:ahLst/>
              <a:cxnLst>
                <a:cxn ang="0">
                  <a:pos x="wd2" y="hd2"/>
                </a:cxn>
                <a:cxn ang="5400000">
                  <a:pos x="wd2" y="hd2"/>
                </a:cxn>
                <a:cxn ang="10800000">
                  <a:pos x="wd2" y="hd2"/>
                </a:cxn>
                <a:cxn ang="16200000">
                  <a:pos x="wd2" y="hd2"/>
                </a:cxn>
              </a:cxnLst>
              <a:rect l="0" t="0" r="r" b="b"/>
              <a:pathLst>
                <a:path w="19678" h="21600" extrusionOk="0">
                  <a:moveTo>
                    <a:pt x="9839" y="0"/>
                  </a:moveTo>
                  <a:cubicBezTo>
                    <a:pt x="9071" y="0"/>
                    <a:pt x="8448" y="301"/>
                    <a:pt x="8448" y="671"/>
                  </a:cubicBezTo>
                  <a:lnTo>
                    <a:pt x="5812" y="12531"/>
                  </a:lnTo>
                  <a:cubicBezTo>
                    <a:pt x="4751" y="12761"/>
                    <a:pt x="3754" y="13077"/>
                    <a:pt x="2883" y="13497"/>
                  </a:cubicBezTo>
                  <a:cubicBezTo>
                    <a:pt x="-961" y="15352"/>
                    <a:pt x="-961" y="18356"/>
                    <a:pt x="2883" y="20210"/>
                  </a:cubicBezTo>
                  <a:cubicBezTo>
                    <a:pt x="4805" y="21138"/>
                    <a:pt x="7320" y="21600"/>
                    <a:pt x="9839" y="21600"/>
                  </a:cubicBezTo>
                  <a:cubicBezTo>
                    <a:pt x="12358" y="21600"/>
                    <a:pt x="14873" y="21138"/>
                    <a:pt x="16795" y="20210"/>
                  </a:cubicBezTo>
                  <a:cubicBezTo>
                    <a:pt x="20639" y="18356"/>
                    <a:pt x="20639" y="15352"/>
                    <a:pt x="16795" y="13497"/>
                  </a:cubicBezTo>
                  <a:cubicBezTo>
                    <a:pt x="15924" y="13077"/>
                    <a:pt x="14927" y="12761"/>
                    <a:pt x="13866" y="12531"/>
                  </a:cubicBezTo>
                  <a:lnTo>
                    <a:pt x="11230" y="671"/>
                  </a:lnTo>
                  <a:cubicBezTo>
                    <a:pt x="11230" y="301"/>
                    <a:pt x="10607" y="0"/>
                    <a:pt x="9839" y="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08" name="Shape"/>
            <p:cNvSpPr/>
            <p:nvPr/>
          </p:nvSpPr>
          <p:spPr>
            <a:xfrm rot="18300000">
              <a:off x="73321" y="73344"/>
              <a:ext cx="373443" cy="373428"/>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2"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59" y="0"/>
                    <a:pt x="9841" y="0"/>
                  </a:cubicBezTo>
                  <a:close/>
                  <a:moveTo>
                    <a:pt x="9841" y="1580"/>
                  </a:moveTo>
                  <a:cubicBezTo>
                    <a:pt x="11972" y="1580"/>
                    <a:pt x="14103" y="2430"/>
                    <a:pt x="15729" y="4132"/>
                  </a:cubicBezTo>
                  <a:cubicBezTo>
                    <a:pt x="18982" y="7536"/>
                    <a:pt x="18982" y="13057"/>
                    <a:pt x="15729" y="16461"/>
                  </a:cubicBezTo>
                  <a:cubicBezTo>
                    <a:pt x="12476" y="19866"/>
                    <a:pt x="7202" y="19866"/>
                    <a:pt x="3949" y="16461"/>
                  </a:cubicBezTo>
                  <a:cubicBezTo>
                    <a:pt x="696" y="13057"/>
                    <a:pt x="696" y="7536"/>
                    <a:pt x="3949" y="4132"/>
                  </a:cubicBezTo>
                  <a:cubicBezTo>
                    <a:pt x="5575" y="2430"/>
                    <a:pt x="7709" y="1580"/>
                    <a:pt x="9841" y="158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010" name="Smart Meter"/>
          <p:cNvSpPr txBox="1"/>
          <p:nvPr/>
        </p:nvSpPr>
        <p:spPr>
          <a:xfrm>
            <a:off x="89891" y="3981958"/>
            <a:ext cx="780357"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Smart Meter</a:t>
            </a:r>
          </a:p>
        </p:txBody>
      </p:sp>
      <p:grpSp>
        <p:nvGrpSpPr>
          <p:cNvPr id="2016" name="Group"/>
          <p:cNvGrpSpPr/>
          <p:nvPr/>
        </p:nvGrpSpPr>
        <p:grpSpPr>
          <a:xfrm>
            <a:off x="1560294" y="407770"/>
            <a:ext cx="3193678" cy="927526"/>
            <a:chOff x="0" y="0"/>
            <a:chExt cx="3193677" cy="927525"/>
          </a:xfrm>
        </p:grpSpPr>
        <p:sp>
          <p:nvSpPr>
            <p:cNvPr id="2011" name="Rounded Rectangle"/>
            <p:cNvSpPr/>
            <p:nvPr/>
          </p:nvSpPr>
          <p:spPr>
            <a:xfrm>
              <a:off x="409280" y="0"/>
              <a:ext cx="2743402" cy="927526"/>
            </a:xfrm>
            <a:prstGeom prst="roundRect">
              <a:avLst>
                <a:gd name="adj" fmla="val 20539"/>
              </a:avLst>
            </a:prstGeom>
            <a:solidFill>
              <a:srgbClr val="FFFFFF"/>
            </a:solidFill>
            <a:ln w="127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nvGrpSpPr>
            <p:cNvPr id="2014" name="Group"/>
            <p:cNvGrpSpPr/>
            <p:nvPr/>
          </p:nvGrpSpPr>
          <p:grpSpPr>
            <a:xfrm>
              <a:off x="0" y="65257"/>
              <a:ext cx="785694" cy="785697"/>
              <a:chOff x="0" y="0"/>
              <a:chExt cx="785693" cy="785696"/>
            </a:xfrm>
          </p:grpSpPr>
          <p:sp>
            <p:nvSpPr>
              <p:cNvPr id="2012" name="Circle"/>
              <p:cNvSpPr/>
              <p:nvPr/>
            </p:nvSpPr>
            <p:spPr>
              <a:xfrm>
                <a:off x="-1" y="-1"/>
                <a:ext cx="785695" cy="785698"/>
              </a:xfrm>
              <a:prstGeom prst="ellipse">
                <a:avLst/>
              </a:prstGeom>
              <a:solidFill>
                <a:srgbClr val="FFFFFF"/>
              </a:solidFill>
              <a:ln w="127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013" name="Customer Expectation"/>
              <p:cNvSpPr txBox="1"/>
              <p:nvPr/>
            </p:nvSpPr>
            <p:spPr>
              <a:xfrm>
                <a:off x="28230" y="254805"/>
                <a:ext cx="729235" cy="276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Customer Expectation</a:t>
                </a:r>
              </a:p>
            </p:txBody>
          </p:sp>
        </p:grpSp>
        <p:sp>
          <p:nvSpPr>
            <p:cNvPr id="2015" name="Capture and utilise real time data from the field to identify new issues;…"/>
            <p:cNvSpPr txBox="1"/>
            <p:nvPr/>
          </p:nvSpPr>
          <p:spPr>
            <a:xfrm>
              <a:off x="871450" y="24691"/>
              <a:ext cx="2322228" cy="860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101600" indent="-101600" defTabSz="584200">
                <a:spcBef>
                  <a:spcPts val="100"/>
                </a:spcBef>
                <a:buSzPct val="100000"/>
                <a:buChar char="•"/>
                <a:defRPr sz="900" b="1">
                  <a:solidFill>
                    <a:srgbClr val="3899DC"/>
                  </a:solidFill>
                  <a:latin typeface="Helvetica Neue"/>
                  <a:ea typeface="Helvetica Neue"/>
                  <a:cs typeface="Helvetica Neue"/>
                  <a:sym typeface="Helvetica Neue"/>
                </a:defRPr>
              </a:pPr>
              <a:r>
                <a:t>Capture and utilise real time data from the field to identify new issues;</a:t>
              </a:r>
            </a:p>
            <a:p>
              <a:pPr marL="101600" indent="-101600" defTabSz="584200">
                <a:spcBef>
                  <a:spcPts val="100"/>
                </a:spcBef>
                <a:buSzPct val="100000"/>
                <a:buChar char="•"/>
                <a:defRPr sz="900" b="1">
                  <a:solidFill>
                    <a:srgbClr val="3899DC"/>
                  </a:solidFill>
                  <a:latin typeface="Helvetica Neue"/>
                  <a:ea typeface="Helvetica Neue"/>
                  <a:cs typeface="Helvetica Neue"/>
                  <a:sym typeface="Helvetica Neue"/>
                </a:defRPr>
              </a:pPr>
              <a:r>
                <a:t>Advise customers of local issues and resolution timeframes;</a:t>
              </a:r>
            </a:p>
            <a:p>
              <a:pPr marL="101600" indent="-101600" defTabSz="584200">
                <a:spcBef>
                  <a:spcPts val="100"/>
                </a:spcBef>
                <a:buSzPct val="100000"/>
                <a:buChar char="•"/>
                <a:defRPr sz="900" b="1">
                  <a:solidFill>
                    <a:srgbClr val="3899DC"/>
                  </a:solidFill>
                  <a:latin typeface="Helvetica Neue"/>
                  <a:ea typeface="Helvetica Neue"/>
                  <a:cs typeface="Helvetica Neue"/>
                  <a:sym typeface="Helvetica Neue"/>
                </a:defRPr>
              </a:pPr>
              <a:r>
                <a:t>Predict potential issues and maintenance needs.</a:t>
              </a:r>
            </a:p>
          </p:txBody>
        </p:sp>
      </p:grpSp>
      <p:sp>
        <p:nvSpPr>
          <p:cNvPr id="2017" name="Line"/>
          <p:cNvSpPr/>
          <p:nvPr/>
        </p:nvSpPr>
        <p:spPr>
          <a:xfrm rot="10800000">
            <a:off x="2348169" y="5512880"/>
            <a:ext cx="5850924" cy="324245"/>
          </a:xfrm>
          <a:custGeom>
            <a:avLst/>
            <a:gdLst/>
            <a:ahLst/>
            <a:cxnLst>
              <a:cxn ang="0">
                <a:pos x="wd2" y="hd2"/>
              </a:cxn>
              <a:cxn ang="5400000">
                <a:pos x="wd2" y="hd2"/>
              </a:cxn>
              <a:cxn ang="10800000">
                <a:pos x="wd2" y="hd2"/>
              </a:cxn>
              <a:cxn ang="16200000">
                <a:pos x="wd2" y="hd2"/>
              </a:cxn>
            </a:cxnLst>
            <a:rect l="0" t="0" r="r" b="b"/>
            <a:pathLst>
              <a:path w="21600" h="21420" extrusionOk="0">
                <a:moveTo>
                  <a:pt x="0" y="21420"/>
                </a:moveTo>
                <a:cubicBezTo>
                  <a:pt x="21" y="16032"/>
                  <a:pt x="101" y="11148"/>
                  <a:pt x="223" y="7817"/>
                </a:cubicBezTo>
                <a:cubicBezTo>
                  <a:pt x="332" y="4853"/>
                  <a:pt x="463" y="3351"/>
                  <a:pt x="595" y="2267"/>
                </a:cubicBezTo>
                <a:cubicBezTo>
                  <a:pt x="800" y="570"/>
                  <a:pt x="1011" y="-180"/>
                  <a:pt x="1222" y="37"/>
                </a:cubicBezTo>
                <a:lnTo>
                  <a:pt x="21600" y="37"/>
                </a:lnTo>
              </a:path>
            </a:pathLst>
          </a:custGeom>
          <a:ln w="63500">
            <a:solidFill>
              <a:srgbClr val="E5E5E5"/>
            </a:solidFill>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18" name="Shape"/>
          <p:cNvSpPr/>
          <p:nvPr/>
        </p:nvSpPr>
        <p:spPr>
          <a:xfrm rot="10800000">
            <a:off x="8178327" y="5267978"/>
            <a:ext cx="47876" cy="264321"/>
          </a:xfrm>
          <a:custGeom>
            <a:avLst/>
            <a:gdLst/>
            <a:ahLst/>
            <a:cxnLst>
              <a:cxn ang="0">
                <a:pos x="wd2" y="hd2"/>
              </a:cxn>
              <a:cxn ang="5400000">
                <a:pos x="wd2" y="hd2"/>
              </a:cxn>
              <a:cxn ang="10800000">
                <a:pos x="wd2" y="hd2"/>
              </a:cxn>
              <a:cxn ang="16200000">
                <a:pos x="wd2" y="hd2"/>
              </a:cxn>
            </a:cxnLst>
            <a:rect l="0" t="0" r="r" b="b"/>
            <a:pathLst>
              <a:path w="21600" h="21600" extrusionOk="0">
                <a:moveTo>
                  <a:pt x="10846" y="0"/>
                </a:moveTo>
                <a:cubicBezTo>
                  <a:pt x="4878" y="0"/>
                  <a:pt x="0" y="1736"/>
                  <a:pt x="0" y="3859"/>
                </a:cubicBezTo>
                <a:lnTo>
                  <a:pt x="0" y="21600"/>
                </a:lnTo>
                <a:lnTo>
                  <a:pt x="21600" y="21600"/>
                </a:lnTo>
                <a:lnTo>
                  <a:pt x="21600" y="3859"/>
                </a:lnTo>
                <a:cubicBezTo>
                  <a:pt x="21600" y="1736"/>
                  <a:pt x="16813" y="0"/>
                  <a:pt x="10846" y="0"/>
                </a:cubicBez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022" name="Group"/>
          <p:cNvGrpSpPr/>
          <p:nvPr/>
        </p:nvGrpSpPr>
        <p:grpSpPr>
          <a:xfrm>
            <a:off x="7546410" y="2482355"/>
            <a:ext cx="1311710" cy="2795285"/>
            <a:chOff x="0" y="0"/>
            <a:chExt cx="1311708" cy="2795284"/>
          </a:xfrm>
        </p:grpSpPr>
        <p:sp>
          <p:nvSpPr>
            <p:cNvPr id="2019" name="Shape"/>
            <p:cNvSpPr/>
            <p:nvPr/>
          </p:nvSpPr>
          <p:spPr>
            <a:xfrm>
              <a:off x="0" y="0"/>
              <a:ext cx="1311710" cy="2795285"/>
            </a:xfrm>
            <a:custGeom>
              <a:avLst/>
              <a:gdLst/>
              <a:ahLst/>
              <a:cxnLst>
                <a:cxn ang="0">
                  <a:pos x="wd2" y="hd2"/>
                </a:cxn>
                <a:cxn ang="5400000">
                  <a:pos x="wd2" y="hd2"/>
                </a:cxn>
                <a:cxn ang="10800000">
                  <a:pos x="wd2" y="hd2"/>
                </a:cxn>
                <a:cxn ang="16200000">
                  <a:pos x="wd2" y="hd2"/>
                </a:cxn>
              </a:cxnLst>
              <a:rect l="0" t="0" r="r" b="b"/>
              <a:pathLst>
                <a:path w="21600" h="21600" extrusionOk="0">
                  <a:moveTo>
                    <a:pt x="3725" y="0"/>
                  </a:moveTo>
                  <a:cubicBezTo>
                    <a:pt x="2697" y="0"/>
                    <a:pt x="1765" y="194"/>
                    <a:pt x="1091" y="509"/>
                  </a:cubicBezTo>
                  <a:cubicBezTo>
                    <a:pt x="417" y="824"/>
                    <a:pt x="0" y="1259"/>
                    <a:pt x="0" y="1740"/>
                  </a:cubicBezTo>
                  <a:lnTo>
                    <a:pt x="0" y="19860"/>
                  </a:lnTo>
                  <a:cubicBezTo>
                    <a:pt x="0" y="20341"/>
                    <a:pt x="417" y="20776"/>
                    <a:pt x="1091" y="21091"/>
                  </a:cubicBezTo>
                  <a:cubicBezTo>
                    <a:pt x="1765" y="21406"/>
                    <a:pt x="2697" y="21600"/>
                    <a:pt x="3725" y="21600"/>
                  </a:cubicBezTo>
                  <a:lnTo>
                    <a:pt x="17875" y="21600"/>
                  </a:lnTo>
                  <a:cubicBezTo>
                    <a:pt x="18904" y="21600"/>
                    <a:pt x="19835" y="21406"/>
                    <a:pt x="20509" y="21091"/>
                  </a:cubicBezTo>
                  <a:cubicBezTo>
                    <a:pt x="21183" y="20776"/>
                    <a:pt x="21600" y="20341"/>
                    <a:pt x="21600" y="19860"/>
                  </a:cubicBezTo>
                  <a:lnTo>
                    <a:pt x="21600" y="1740"/>
                  </a:lnTo>
                  <a:cubicBezTo>
                    <a:pt x="21600" y="1259"/>
                    <a:pt x="21183" y="824"/>
                    <a:pt x="20509" y="509"/>
                  </a:cubicBezTo>
                  <a:cubicBezTo>
                    <a:pt x="19835" y="194"/>
                    <a:pt x="18904" y="0"/>
                    <a:pt x="17875" y="0"/>
                  </a:cubicBezTo>
                  <a:lnTo>
                    <a:pt x="3725" y="0"/>
                  </a:lnTo>
                  <a:close/>
                  <a:moveTo>
                    <a:pt x="1488" y="3136"/>
                  </a:moveTo>
                  <a:lnTo>
                    <a:pt x="20112" y="3136"/>
                  </a:lnTo>
                  <a:lnTo>
                    <a:pt x="20112" y="18468"/>
                  </a:lnTo>
                  <a:lnTo>
                    <a:pt x="1488" y="18468"/>
                  </a:lnTo>
                  <a:lnTo>
                    <a:pt x="1488" y="3136"/>
                  </a:lnTo>
                  <a:close/>
                </a:path>
              </a:pathLst>
            </a:cu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20" name="Circle"/>
            <p:cNvSpPr/>
            <p:nvPr/>
          </p:nvSpPr>
          <p:spPr>
            <a:xfrm>
              <a:off x="545982" y="2489422"/>
              <a:ext cx="219745" cy="219743"/>
            </a:xfrm>
            <a:prstGeom prst="ellipse">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21" name="Shape"/>
            <p:cNvSpPr/>
            <p:nvPr/>
          </p:nvSpPr>
          <p:spPr>
            <a:xfrm>
              <a:off x="382242" y="203236"/>
              <a:ext cx="427343" cy="49303"/>
            </a:xfrm>
            <a:custGeom>
              <a:avLst/>
              <a:gdLst/>
              <a:ahLst/>
              <a:cxnLst>
                <a:cxn ang="0">
                  <a:pos x="wd2" y="hd2"/>
                </a:cxn>
                <a:cxn ang="5400000">
                  <a:pos x="wd2" y="hd2"/>
                </a:cxn>
                <a:cxn ang="10800000">
                  <a:pos x="wd2" y="hd2"/>
                </a:cxn>
                <a:cxn ang="16200000">
                  <a:pos x="wd2" y="hd2"/>
                </a:cxn>
              </a:cxnLst>
              <a:rect l="0" t="0" r="r" b="b"/>
              <a:pathLst>
                <a:path w="21479" h="20596" extrusionOk="0">
                  <a:moveTo>
                    <a:pt x="1240" y="0"/>
                  </a:moveTo>
                  <a:cubicBezTo>
                    <a:pt x="923" y="0"/>
                    <a:pt x="604" y="989"/>
                    <a:pt x="362" y="2998"/>
                  </a:cubicBezTo>
                  <a:cubicBezTo>
                    <a:pt x="-121" y="7015"/>
                    <a:pt x="-121" y="13565"/>
                    <a:pt x="362" y="17583"/>
                  </a:cubicBezTo>
                  <a:cubicBezTo>
                    <a:pt x="846" y="21600"/>
                    <a:pt x="1634" y="21600"/>
                    <a:pt x="2117" y="17583"/>
                  </a:cubicBezTo>
                  <a:cubicBezTo>
                    <a:pt x="2601" y="13565"/>
                    <a:pt x="2601" y="7015"/>
                    <a:pt x="2117" y="2998"/>
                  </a:cubicBezTo>
                  <a:cubicBezTo>
                    <a:pt x="1876" y="989"/>
                    <a:pt x="1557" y="0"/>
                    <a:pt x="1240" y="0"/>
                  </a:cubicBezTo>
                  <a:close/>
                  <a:moveTo>
                    <a:pt x="7255" y="0"/>
                  </a:moveTo>
                  <a:cubicBezTo>
                    <a:pt x="6571" y="0"/>
                    <a:pt x="6017" y="4609"/>
                    <a:pt x="6017" y="10290"/>
                  </a:cubicBezTo>
                  <a:cubicBezTo>
                    <a:pt x="6017" y="15972"/>
                    <a:pt x="6571" y="20581"/>
                    <a:pt x="7255" y="20581"/>
                  </a:cubicBezTo>
                  <a:lnTo>
                    <a:pt x="20241" y="20581"/>
                  </a:lnTo>
                  <a:cubicBezTo>
                    <a:pt x="20924" y="20581"/>
                    <a:pt x="21479" y="15972"/>
                    <a:pt x="21479" y="10290"/>
                  </a:cubicBezTo>
                  <a:cubicBezTo>
                    <a:pt x="21479" y="4609"/>
                    <a:pt x="20924" y="0"/>
                    <a:pt x="20241" y="0"/>
                  </a:cubicBezTo>
                  <a:lnTo>
                    <a:pt x="7255" y="0"/>
                  </a:lnTo>
                  <a:close/>
                </a:path>
              </a:pathLst>
            </a:custGeom>
            <a:solidFill>
              <a:srgbClr val="99999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023" name="Line"/>
          <p:cNvSpPr/>
          <p:nvPr/>
        </p:nvSpPr>
        <p:spPr>
          <a:xfrm rot="10800000" flipH="1">
            <a:off x="474472" y="5512880"/>
            <a:ext cx="7394421" cy="324245"/>
          </a:xfrm>
          <a:custGeom>
            <a:avLst/>
            <a:gdLst/>
            <a:ahLst/>
            <a:cxnLst>
              <a:cxn ang="0">
                <a:pos x="wd2" y="hd2"/>
              </a:cxn>
              <a:cxn ang="5400000">
                <a:pos x="wd2" y="hd2"/>
              </a:cxn>
              <a:cxn ang="10800000">
                <a:pos x="wd2" y="hd2"/>
              </a:cxn>
              <a:cxn ang="16200000">
                <a:pos x="wd2" y="hd2"/>
              </a:cxn>
            </a:cxnLst>
            <a:rect l="0" t="0" r="r" b="b"/>
            <a:pathLst>
              <a:path w="21600" h="21420" extrusionOk="0">
                <a:moveTo>
                  <a:pt x="0" y="21420"/>
                </a:moveTo>
                <a:cubicBezTo>
                  <a:pt x="21" y="16032"/>
                  <a:pt x="101" y="11148"/>
                  <a:pt x="223" y="7817"/>
                </a:cubicBezTo>
                <a:cubicBezTo>
                  <a:pt x="332" y="4853"/>
                  <a:pt x="463" y="3351"/>
                  <a:pt x="595" y="2267"/>
                </a:cubicBezTo>
                <a:cubicBezTo>
                  <a:pt x="800" y="570"/>
                  <a:pt x="1011" y="-180"/>
                  <a:pt x="1222" y="37"/>
                </a:cubicBezTo>
                <a:lnTo>
                  <a:pt x="21600" y="37"/>
                </a:lnTo>
              </a:path>
            </a:pathLst>
          </a:custGeom>
          <a:ln w="63500">
            <a:solidFill>
              <a:srgbClr val="E5E5E5"/>
            </a:solidFill>
            <a:miter lim="400000"/>
          </a:ln>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24" name="Shape"/>
          <p:cNvSpPr/>
          <p:nvPr/>
        </p:nvSpPr>
        <p:spPr>
          <a:xfrm rot="10800000">
            <a:off x="468833" y="4832641"/>
            <a:ext cx="47875" cy="750459"/>
          </a:xfrm>
          <a:custGeom>
            <a:avLst/>
            <a:gdLst/>
            <a:ahLst/>
            <a:cxnLst>
              <a:cxn ang="0">
                <a:pos x="wd2" y="hd2"/>
              </a:cxn>
              <a:cxn ang="5400000">
                <a:pos x="wd2" y="hd2"/>
              </a:cxn>
              <a:cxn ang="10800000">
                <a:pos x="wd2" y="hd2"/>
              </a:cxn>
              <a:cxn ang="16200000">
                <a:pos x="wd2" y="hd2"/>
              </a:cxn>
            </a:cxnLst>
            <a:rect l="0" t="0" r="r" b="b"/>
            <a:pathLst>
              <a:path w="21600" h="21600" extrusionOk="0">
                <a:moveTo>
                  <a:pt x="10846" y="0"/>
                </a:moveTo>
                <a:cubicBezTo>
                  <a:pt x="4878" y="0"/>
                  <a:pt x="0" y="1736"/>
                  <a:pt x="0" y="3859"/>
                </a:cubicBezTo>
                <a:lnTo>
                  <a:pt x="0" y="21600"/>
                </a:lnTo>
                <a:lnTo>
                  <a:pt x="21600" y="21600"/>
                </a:lnTo>
                <a:lnTo>
                  <a:pt x="21600" y="3859"/>
                </a:lnTo>
                <a:cubicBezTo>
                  <a:pt x="21600" y="1736"/>
                  <a:pt x="16813" y="0"/>
                  <a:pt x="10846" y="0"/>
                </a:cubicBez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2025" name="Image" descr="Image"/>
          <p:cNvPicPr>
            <a:picLocks noChangeAspect="1"/>
          </p:cNvPicPr>
          <p:nvPr/>
        </p:nvPicPr>
        <p:blipFill>
          <a:blip r:embed="rId2"/>
          <a:stretch>
            <a:fillRect/>
          </a:stretch>
        </p:blipFill>
        <p:spPr>
          <a:xfrm>
            <a:off x="7758256" y="2967176"/>
            <a:ext cx="888017" cy="173460"/>
          </a:xfrm>
          <a:prstGeom prst="rect">
            <a:avLst/>
          </a:prstGeom>
          <a:ln w="12700">
            <a:miter lim="400000"/>
          </a:ln>
        </p:spPr>
      </p:pic>
      <p:sp>
        <p:nvSpPr>
          <p:cNvPr id="2026" name="5G Network"/>
          <p:cNvSpPr txBox="1"/>
          <p:nvPr/>
        </p:nvSpPr>
        <p:spPr>
          <a:xfrm>
            <a:off x="3738795" y="5911120"/>
            <a:ext cx="1666409" cy="198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b="1">
                <a:solidFill>
                  <a:srgbClr val="3483C9"/>
                </a:solidFill>
                <a:latin typeface="Helvetica Neue"/>
                <a:ea typeface="Helvetica Neue"/>
                <a:cs typeface="Helvetica Neue"/>
                <a:sym typeface="Helvetica Neue"/>
              </a:defRPr>
            </a:lvl1pPr>
          </a:lstStyle>
          <a:p>
            <a:r>
              <a:t>5G Network</a:t>
            </a:r>
          </a:p>
        </p:txBody>
      </p:sp>
      <p:sp>
        <p:nvSpPr>
          <p:cNvPr id="2027" name="Rounded Rectangle"/>
          <p:cNvSpPr/>
          <p:nvPr/>
        </p:nvSpPr>
        <p:spPr>
          <a:xfrm>
            <a:off x="189192" y="1741340"/>
            <a:ext cx="2162078" cy="452486"/>
          </a:xfrm>
          <a:prstGeom prst="roundRect">
            <a:avLst>
              <a:gd name="adj" fmla="val 25777"/>
            </a:avLst>
          </a:prstGeom>
          <a:solidFill>
            <a:srgbClr val="72B1D7"/>
          </a:solidFill>
          <a:ln w="254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28" name="#1"/>
          <p:cNvSpPr txBox="1"/>
          <p:nvPr/>
        </p:nvSpPr>
        <p:spPr>
          <a:xfrm>
            <a:off x="239661" y="1816399"/>
            <a:ext cx="344552" cy="314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latin typeface="Helvetica Neue"/>
                <a:ea typeface="Helvetica Neue"/>
                <a:cs typeface="Helvetica Neue"/>
                <a:sym typeface="Helvetica Neue"/>
              </a:defRPr>
            </a:lvl1pPr>
          </a:lstStyle>
          <a:p>
            <a:r>
              <a:t>#1</a:t>
            </a:r>
          </a:p>
        </p:txBody>
      </p:sp>
      <p:sp>
        <p:nvSpPr>
          <p:cNvPr id="2029" name="Smart Meter detects leak"/>
          <p:cNvSpPr txBox="1"/>
          <p:nvPr/>
        </p:nvSpPr>
        <p:spPr>
          <a:xfrm>
            <a:off x="606428" y="1814404"/>
            <a:ext cx="1311709"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Smart Meter detects leak</a:t>
            </a:r>
          </a:p>
        </p:txBody>
      </p:sp>
      <p:sp>
        <p:nvSpPr>
          <p:cNvPr id="2030" name="Rounded Rectangle"/>
          <p:cNvSpPr/>
          <p:nvPr/>
        </p:nvSpPr>
        <p:spPr>
          <a:xfrm>
            <a:off x="189192" y="2302216"/>
            <a:ext cx="2162078" cy="1053960"/>
          </a:xfrm>
          <a:prstGeom prst="roundRect">
            <a:avLst>
              <a:gd name="adj" fmla="val 11067"/>
            </a:avLst>
          </a:prstGeom>
          <a:solidFill>
            <a:srgbClr val="72B1D7"/>
          </a:solidFill>
          <a:ln w="254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31" name="#2"/>
          <p:cNvSpPr txBox="1"/>
          <p:nvPr/>
        </p:nvSpPr>
        <p:spPr>
          <a:xfrm>
            <a:off x="229818" y="2690652"/>
            <a:ext cx="364235" cy="314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latin typeface="Helvetica Neue"/>
                <a:ea typeface="Helvetica Neue"/>
                <a:cs typeface="Helvetica Neue"/>
                <a:sym typeface="Helvetica Neue"/>
              </a:defRPr>
            </a:lvl1pPr>
          </a:lstStyle>
          <a:p>
            <a:r>
              <a:t>#2</a:t>
            </a:r>
          </a:p>
        </p:txBody>
      </p:sp>
      <p:sp>
        <p:nvSpPr>
          <p:cNvPr id="2032" name="Smart Meter transmits location &amp; severity of leak. Sends notification to Nerve Centre, via 5G network. At the same time the customer is notified."/>
          <p:cNvSpPr txBox="1"/>
          <p:nvPr/>
        </p:nvSpPr>
        <p:spPr>
          <a:xfrm>
            <a:off x="636814" y="2349297"/>
            <a:ext cx="1666413" cy="985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Smart Meter transmits location &amp; severity of leak. Sends notification to Nerve Centre, via 5G network. At the same time the customer is notified.</a:t>
            </a:r>
          </a:p>
        </p:txBody>
      </p:sp>
      <p:sp>
        <p:nvSpPr>
          <p:cNvPr id="2033" name="Arrow"/>
          <p:cNvSpPr/>
          <p:nvPr/>
        </p:nvSpPr>
        <p:spPr>
          <a:xfrm>
            <a:off x="2327142" y="4854442"/>
            <a:ext cx="431952" cy="431952"/>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34" name="Arrow"/>
          <p:cNvSpPr/>
          <p:nvPr/>
        </p:nvSpPr>
        <p:spPr>
          <a:xfrm>
            <a:off x="4829902" y="4854442"/>
            <a:ext cx="431952" cy="431952"/>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35" name="Shape"/>
          <p:cNvSpPr/>
          <p:nvPr/>
        </p:nvSpPr>
        <p:spPr>
          <a:xfrm>
            <a:off x="3488549" y="4944428"/>
            <a:ext cx="571732" cy="6132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040" name="Group"/>
          <p:cNvGrpSpPr/>
          <p:nvPr/>
        </p:nvGrpSpPr>
        <p:grpSpPr>
          <a:xfrm>
            <a:off x="3096165" y="3818914"/>
            <a:ext cx="1356499" cy="1052043"/>
            <a:chOff x="0" y="0"/>
            <a:chExt cx="1356497" cy="1052042"/>
          </a:xfrm>
        </p:grpSpPr>
        <p:sp>
          <p:nvSpPr>
            <p:cNvPr id="2036" name="Shape"/>
            <p:cNvSpPr/>
            <p:nvPr/>
          </p:nvSpPr>
          <p:spPr>
            <a:xfrm>
              <a:off x="-1" y="-1"/>
              <a:ext cx="1356480" cy="814128"/>
            </a:xfrm>
            <a:custGeom>
              <a:avLst/>
              <a:gdLst/>
              <a:ahLst/>
              <a:cxnLst>
                <a:cxn ang="0">
                  <a:pos x="wd2" y="hd2"/>
                </a:cxn>
                <a:cxn ang="5400000">
                  <a:pos x="wd2" y="hd2"/>
                </a:cxn>
                <a:cxn ang="10800000">
                  <a:pos x="wd2" y="hd2"/>
                </a:cxn>
                <a:cxn ang="16200000">
                  <a:pos x="wd2" y="hd2"/>
                </a:cxn>
              </a:cxnLst>
              <a:rect l="0" t="0" r="r" b="b"/>
              <a:pathLst>
                <a:path w="21600" h="21600" extrusionOk="0">
                  <a:moveTo>
                    <a:pt x="20984" y="0"/>
                  </a:moveTo>
                  <a:lnTo>
                    <a:pt x="616" y="0"/>
                  </a:lnTo>
                  <a:cubicBezTo>
                    <a:pt x="277" y="0"/>
                    <a:pt x="0" y="464"/>
                    <a:pt x="0" y="1030"/>
                  </a:cubicBezTo>
                  <a:lnTo>
                    <a:pt x="0" y="21600"/>
                  </a:lnTo>
                  <a:lnTo>
                    <a:pt x="21600" y="21600"/>
                  </a:lnTo>
                  <a:lnTo>
                    <a:pt x="21600" y="1030"/>
                  </a:lnTo>
                  <a:cubicBezTo>
                    <a:pt x="21600" y="464"/>
                    <a:pt x="21323" y="0"/>
                    <a:pt x="20984" y="0"/>
                  </a:cubicBezTo>
                  <a:close/>
                </a:path>
              </a:pathLst>
            </a:custGeom>
            <a:solidFill>
              <a:srgbClr val="B9B9B9"/>
            </a:solidFill>
            <a:ln w="12700" cap="flat">
              <a:noFill/>
              <a:miter lim="400000"/>
            </a:ln>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37" name="Shape"/>
            <p:cNvSpPr/>
            <p:nvPr/>
          </p:nvSpPr>
          <p:spPr>
            <a:xfrm>
              <a:off x="-1" y="809965"/>
              <a:ext cx="1356499" cy="121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09"/>
                  </a:lnTo>
                  <a:cubicBezTo>
                    <a:pt x="0" y="18498"/>
                    <a:pt x="277" y="21600"/>
                    <a:pt x="615" y="21600"/>
                  </a:cubicBezTo>
                  <a:lnTo>
                    <a:pt x="20985" y="21600"/>
                  </a:lnTo>
                  <a:cubicBezTo>
                    <a:pt x="21323" y="21600"/>
                    <a:pt x="21600" y="18498"/>
                    <a:pt x="21600" y="14709"/>
                  </a:cubicBezTo>
                  <a:lnTo>
                    <a:pt x="21600" y="0"/>
                  </a:lnTo>
                  <a:cubicBezTo>
                    <a:pt x="21600" y="0"/>
                    <a:pt x="0" y="0"/>
                    <a:pt x="0" y="0"/>
                  </a:cubicBezTo>
                  <a:close/>
                  <a:moveTo>
                    <a:pt x="10798" y="7131"/>
                  </a:moveTo>
                  <a:cubicBezTo>
                    <a:pt x="10883" y="7131"/>
                    <a:pt x="10971" y="7474"/>
                    <a:pt x="11035" y="8194"/>
                  </a:cubicBezTo>
                  <a:cubicBezTo>
                    <a:pt x="11165" y="9635"/>
                    <a:pt x="11165" y="11965"/>
                    <a:pt x="11035" y="13406"/>
                  </a:cubicBezTo>
                  <a:cubicBezTo>
                    <a:pt x="10906" y="14846"/>
                    <a:pt x="10694" y="14846"/>
                    <a:pt x="10565" y="13406"/>
                  </a:cubicBezTo>
                  <a:cubicBezTo>
                    <a:pt x="10435" y="11965"/>
                    <a:pt x="10435" y="9635"/>
                    <a:pt x="10565" y="8194"/>
                  </a:cubicBezTo>
                  <a:cubicBezTo>
                    <a:pt x="10629" y="7474"/>
                    <a:pt x="10714" y="7131"/>
                    <a:pt x="10798" y="7131"/>
                  </a:cubicBezTo>
                  <a:close/>
                </a:path>
              </a:pathLst>
            </a:custGeom>
            <a:solidFill>
              <a:srgbClr val="B9B9B9"/>
            </a:solidFill>
            <a:ln w="12700" cap="flat">
              <a:noFill/>
              <a:miter lim="400000"/>
            </a:ln>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38" name="Rectangle"/>
            <p:cNvSpPr/>
            <p:nvPr/>
          </p:nvSpPr>
          <p:spPr>
            <a:xfrm>
              <a:off x="48355" y="46643"/>
              <a:ext cx="1259768" cy="720841"/>
            </a:xfrm>
            <a:prstGeom prst="rect">
              <a:avLst/>
            </a:prstGeom>
            <a:solidFill>
              <a:srgbClr val="FFFFFF"/>
            </a:solidFill>
            <a:ln w="12700" cap="flat">
              <a:noFill/>
              <a:miter lim="400000"/>
            </a:ln>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39" name="Shape"/>
            <p:cNvSpPr/>
            <p:nvPr/>
          </p:nvSpPr>
          <p:spPr>
            <a:xfrm>
              <a:off x="474674" y="930822"/>
              <a:ext cx="407054" cy="121221"/>
            </a:xfrm>
            <a:custGeom>
              <a:avLst/>
              <a:gdLst/>
              <a:ahLst/>
              <a:cxnLst>
                <a:cxn ang="0">
                  <a:pos x="wd2" y="hd2"/>
                </a:cxn>
                <a:cxn ang="5400000">
                  <a:pos x="wd2" y="hd2"/>
                </a:cxn>
                <a:cxn ang="10800000">
                  <a:pos x="wd2" y="hd2"/>
                </a:cxn>
                <a:cxn ang="16200000">
                  <a:pos x="wd2" y="hd2"/>
                </a:cxn>
              </a:cxnLst>
              <a:rect l="0" t="0" r="r" b="b"/>
              <a:pathLst>
                <a:path w="21600" h="21600" extrusionOk="0">
                  <a:moveTo>
                    <a:pt x="3531" y="0"/>
                  </a:moveTo>
                  <a:cubicBezTo>
                    <a:pt x="3453" y="1513"/>
                    <a:pt x="3348" y="5058"/>
                    <a:pt x="2959" y="8662"/>
                  </a:cubicBezTo>
                  <a:cubicBezTo>
                    <a:pt x="2396" y="13878"/>
                    <a:pt x="1333" y="18318"/>
                    <a:pt x="0" y="21600"/>
                  </a:cubicBezTo>
                  <a:lnTo>
                    <a:pt x="21600" y="21600"/>
                  </a:lnTo>
                  <a:cubicBezTo>
                    <a:pt x="20267" y="18319"/>
                    <a:pt x="19204" y="13878"/>
                    <a:pt x="18641" y="8662"/>
                  </a:cubicBezTo>
                  <a:cubicBezTo>
                    <a:pt x="18252" y="5058"/>
                    <a:pt x="18147" y="1513"/>
                    <a:pt x="18069" y="0"/>
                  </a:cubicBezTo>
                  <a:lnTo>
                    <a:pt x="3531" y="0"/>
                  </a:lnTo>
                  <a:close/>
                </a:path>
              </a:pathLst>
            </a:custGeom>
            <a:solidFill>
              <a:srgbClr val="B9B9B9"/>
            </a:solidFill>
            <a:ln w="12700" cap="flat">
              <a:noFill/>
              <a:miter lim="400000"/>
            </a:ln>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041" name="Leak Detected"/>
          <p:cNvSpPr txBox="1"/>
          <p:nvPr/>
        </p:nvSpPr>
        <p:spPr>
          <a:xfrm>
            <a:off x="3356824" y="3943073"/>
            <a:ext cx="888018"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200">
              <a:spcBef>
                <a:spcPts val="5500"/>
              </a:spcBef>
              <a:defRPr sz="900" b="1">
                <a:solidFill>
                  <a:srgbClr val="FF2600"/>
                </a:solidFill>
                <a:latin typeface="Helvetica Neue"/>
                <a:ea typeface="Helvetica Neue"/>
                <a:cs typeface="Helvetica Neue"/>
                <a:sym typeface="Helvetica Neue"/>
              </a:defRPr>
            </a:lvl1pPr>
          </a:lstStyle>
          <a:p>
            <a:r>
              <a:t>Leak Detected</a:t>
            </a:r>
          </a:p>
        </p:txBody>
      </p:sp>
      <p:sp>
        <p:nvSpPr>
          <p:cNvPr id="2042" name="P1 - 13 Bank Street"/>
          <p:cNvSpPr txBox="1"/>
          <p:nvPr/>
        </p:nvSpPr>
        <p:spPr>
          <a:xfrm>
            <a:off x="3144978" y="4158089"/>
            <a:ext cx="1258872" cy="148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20000"/>
              </a:lnSpc>
              <a:spcBef>
                <a:spcPts val="1000"/>
              </a:spcBef>
              <a:defRPr sz="1000" b="1">
                <a:solidFill>
                  <a:srgbClr val="FF2600"/>
                </a:solidFill>
                <a:latin typeface="Helvetica Neue"/>
                <a:ea typeface="Helvetica Neue"/>
                <a:cs typeface="Helvetica Neue"/>
                <a:sym typeface="Helvetica Neue"/>
              </a:defRPr>
            </a:lvl1pPr>
          </a:lstStyle>
          <a:p>
            <a:r>
              <a:t>P1 - 13 Bank Street</a:t>
            </a:r>
          </a:p>
        </p:txBody>
      </p:sp>
      <p:sp>
        <p:nvSpPr>
          <p:cNvPr id="2043" name="Truck 1 - 30 min"/>
          <p:cNvSpPr txBox="1"/>
          <p:nvPr/>
        </p:nvSpPr>
        <p:spPr>
          <a:xfrm>
            <a:off x="3144978" y="4369968"/>
            <a:ext cx="1258872" cy="148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584200">
              <a:lnSpc>
                <a:spcPct val="120000"/>
              </a:lnSpc>
              <a:spcBef>
                <a:spcPts val="1000"/>
              </a:spcBef>
              <a:defRPr sz="1000" b="1">
                <a:solidFill>
                  <a:srgbClr val="FF2600"/>
                </a:solidFill>
                <a:latin typeface="Helvetica Neue"/>
                <a:ea typeface="Helvetica Neue"/>
                <a:cs typeface="Helvetica Neue"/>
                <a:sym typeface="Helvetica Neue"/>
              </a:defRPr>
            </a:lvl1pPr>
          </a:lstStyle>
          <a:p>
            <a:r>
              <a:t>Truck 1 - 30 min</a:t>
            </a:r>
          </a:p>
        </p:txBody>
      </p:sp>
      <p:sp>
        <p:nvSpPr>
          <p:cNvPr id="2044" name="Nerve Centre CSR"/>
          <p:cNvSpPr txBox="1"/>
          <p:nvPr/>
        </p:nvSpPr>
        <p:spPr>
          <a:xfrm>
            <a:off x="3225941" y="5626416"/>
            <a:ext cx="1096947"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Nerve Centre CSR</a:t>
            </a:r>
          </a:p>
        </p:txBody>
      </p:sp>
      <p:sp>
        <p:nvSpPr>
          <p:cNvPr id="2045" name="Geographical Information Systems"/>
          <p:cNvSpPr txBox="1"/>
          <p:nvPr/>
        </p:nvSpPr>
        <p:spPr>
          <a:xfrm>
            <a:off x="3225941" y="3501572"/>
            <a:ext cx="1096947" cy="26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3483C9"/>
                </a:solidFill>
                <a:latin typeface="Helvetica Neue"/>
                <a:ea typeface="Helvetica Neue"/>
                <a:cs typeface="Helvetica Neue"/>
                <a:sym typeface="Helvetica Neue"/>
              </a:defRPr>
            </a:lvl1pPr>
          </a:lstStyle>
          <a:p>
            <a:r>
              <a:t>Geographical Information Systems</a:t>
            </a:r>
          </a:p>
        </p:txBody>
      </p:sp>
      <p:grpSp>
        <p:nvGrpSpPr>
          <p:cNvPr id="2049" name="Group"/>
          <p:cNvGrpSpPr/>
          <p:nvPr/>
        </p:nvGrpSpPr>
        <p:grpSpPr>
          <a:xfrm>
            <a:off x="2719793" y="1721922"/>
            <a:ext cx="2162080" cy="1398976"/>
            <a:chOff x="0" y="0"/>
            <a:chExt cx="2162078" cy="1398975"/>
          </a:xfrm>
        </p:grpSpPr>
        <p:sp>
          <p:nvSpPr>
            <p:cNvPr id="2046" name="Rounded Rectangle"/>
            <p:cNvSpPr/>
            <p:nvPr/>
          </p:nvSpPr>
          <p:spPr>
            <a:xfrm>
              <a:off x="-1" y="0"/>
              <a:ext cx="2162080" cy="1398976"/>
            </a:xfrm>
            <a:prstGeom prst="roundRect">
              <a:avLst>
                <a:gd name="adj" fmla="val 8337"/>
              </a:avLst>
            </a:prstGeom>
            <a:solidFill>
              <a:srgbClr val="72B1D7"/>
            </a:solidFill>
            <a:ln w="254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047" name="#3"/>
            <p:cNvSpPr txBox="1"/>
            <p:nvPr/>
          </p:nvSpPr>
          <p:spPr>
            <a:xfrm>
              <a:off x="40026" y="491764"/>
              <a:ext cx="344551" cy="314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500" b="1">
                  <a:solidFill>
                    <a:srgbClr val="FFFFFF"/>
                  </a:solidFill>
                  <a:latin typeface="Helvetica Neue"/>
                  <a:ea typeface="Helvetica Neue"/>
                  <a:cs typeface="Helvetica Neue"/>
                  <a:sym typeface="Helvetica Neue"/>
                </a:defRPr>
              </a:lvl1pPr>
            </a:lstStyle>
            <a:p>
              <a:r>
                <a:t>#3</a:t>
              </a:r>
            </a:p>
          </p:txBody>
        </p:sp>
        <p:sp>
          <p:nvSpPr>
            <p:cNvPr id="2048" name="Nerve Centre CSR is notified of a P1 at 13 Bank Street. The CSR can see that Truck 1 is 5 min away &amp; will attend the fault. Once job is allocated the customer is notified. Nerve Centre CSR prepares to answer a call from the customer."/>
            <p:cNvSpPr txBox="1"/>
            <p:nvPr/>
          </p:nvSpPr>
          <p:spPr>
            <a:xfrm>
              <a:off x="434118" y="14911"/>
              <a:ext cx="1611818" cy="13630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Nerve Centre CSR is notified of a P1 at 13 Bank Street. The CSR can see that Truck 1 is 5 min away &amp; will attend the fault. Once job is allocated the customer is notified. Nerve Centre CSR prepares to answer a call from the customer.</a:t>
              </a:r>
            </a:p>
          </p:txBody>
        </p:sp>
      </p:grpSp>
      <p:sp>
        <p:nvSpPr>
          <p:cNvPr id="2050" name="Leak Detected"/>
          <p:cNvSpPr txBox="1"/>
          <p:nvPr/>
        </p:nvSpPr>
        <p:spPr>
          <a:xfrm>
            <a:off x="7758256" y="3220217"/>
            <a:ext cx="888017"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FF2600"/>
                </a:solidFill>
                <a:latin typeface="Helvetica Neue"/>
                <a:ea typeface="Helvetica Neue"/>
                <a:cs typeface="Helvetica Neue"/>
                <a:sym typeface="Helvetica Neue"/>
              </a:defRPr>
            </a:lvl1pPr>
          </a:lstStyle>
          <a:p>
            <a:r>
              <a:t>Leak Detected</a:t>
            </a:r>
          </a:p>
        </p:txBody>
      </p:sp>
      <p:sp>
        <p:nvSpPr>
          <p:cNvPr id="2051" name="Customer Mobile App"/>
          <p:cNvSpPr txBox="1"/>
          <p:nvPr/>
        </p:nvSpPr>
        <p:spPr>
          <a:xfrm>
            <a:off x="7758256" y="2117925"/>
            <a:ext cx="888017" cy="28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Customer Mobile App</a:t>
            </a:r>
          </a:p>
        </p:txBody>
      </p:sp>
      <p:sp>
        <p:nvSpPr>
          <p:cNvPr id="2052" name="Rounded Rectangle"/>
          <p:cNvSpPr/>
          <p:nvPr/>
        </p:nvSpPr>
        <p:spPr>
          <a:xfrm>
            <a:off x="5190252" y="1722027"/>
            <a:ext cx="2162078" cy="1006854"/>
          </a:xfrm>
          <a:prstGeom prst="roundRect">
            <a:avLst>
              <a:gd name="adj" fmla="val 11585"/>
            </a:avLst>
          </a:prstGeom>
          <a:solidFill>
            <a:srgbClr val="72B1D7"/>
          </a:solidFill>
          <a:ln w="254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53" name="#4"/>
          <p:cNvSpPr txBox="1"/>
          <p:nvPr/>
        </p:nvSpPr>
        <p:spPr>
          <a:xfrm>
            <a:off x="5258303" y="2050521"/>
            <a:ext cx="344552" cy="314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latin typeface="Helvetica Neue"/>
                <a:ea typeface="Helvetica Neue"/>
                <a:cs typeface="Helvetica Neue"/>
                <a:sym typeface="Helvetica Neue"/>
              </a:defRPr>
            </a:lvl1pPr>
          </a:lstStyle>
          <a:p>
            <a:r>
              <a:t>#4</a:t>
            </a:r>
          </a:p>
        </p:txBody>
      </p:sp>
      <p:sp>
        <p:nvSpPr>
          <p:cNvPr id="2054" name="The Nerve Centre can see that Truck 1 is very close to the incident via its eRoad application. The job is allocated to Truck 1, as the incident is a P1, Truck 1 won’t be diverted to another job, whilst in transit."/>
          <p:cNvSpPr txBox="1"/>
          <p:nvPr/>
        </p:nvSpPr>
        <p:spPr>
          <a:xfrm>
            <a:off x="5677756" y="1792804"/>
            <a:ext cx="1666412" cy="817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000" b="1">
                <a:solidFill>
                  <a:srgbClr val="FFFFFF"/>
                </a:solidFill>
                <a:latin typeface="Helvetica Neue"/>
                <a:ea typeface="Helvetica Neue"/>
                <a:cs typeface="Helvetica Neue"/>
                <a:sym typeface="Helvetica Neue"/>
              </a:defRPr>
            </a:lvl1pPr>
          </a:lstStyle>
          <a:p>
            <a:r>
              <a:t>The Nerve Centre can see that Truck 1 is very close to the incident via its eRoad application. The job is allocated to Truck 1.</a:t>
            </a:r>
          </a:p>
        </p:txBody>
      </p:sp>
      <p:sp>
        <p:nvSpPr>
          <p:cNvPr id="2055" name="Job Created"/>
          <p:cNvSpPr txBox="1"/>
          <p:nvPr/>
        </p:nvSpPr>
        <p:spPr>
          <a:xfrm>
            <a:off x="7758256" y="3400510"/>
            <a:ext cx="888017"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FF9300"/>
                </a:solidFill>
                <a:latin typeface="Helvetica Neue"/>
                <a:ea typeface="Helvetica Neue"/>
                <a:cs typeface="Helvetica Neue"/>
                <a:sym typeface="Helvetica Neue"/>
              </a:defRPr>
            </a:lvl1pPr>
          </a:lstStyle>
          <a:p>
            <a:r>
              <a:t>Job Created</a:t>
            </a:r>
          </a:p>
        </p:txBody>
      </p:sp>
      <p:sp>
        <p:nvSpPr>
          <p:cNvPr id="2056" name="Work Crew ETA to site: 30 min"/>
          <p:cNvSpPr txBox="1"/>
          <p:nvPr/>
        </p:nvSpPr>
        <p:spPr>
          <a:xfrm>
            <a:off x="7758256" y="4189157"/>
            <a:ext cx="888017"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FF9300"/>
                </a:solidFill>
                <a:latin typeface="Helvetica Neue"/>
                <a:ea typeface="Helvetica Neue"/>
                <a:cs typeface="Helvetica Neue"/>
                <a:sym typeface="Helvetica Neue"/>
              </a:defRPr>
            </a:lvl1pPr>
          </a:lstStyle>
          <a:p>
            <a:r>
              <a:t>Work Crew ETA to site: 30 min</a:t>
            </a:r>
          </a:p>
        </p:txBody>
      </p:sp>
      <p:grpSp>
        <p:nvGrpSpPr>
          <p:cNvPr id="2069" name="Group"/>
          <p:cNvGrpSpPr/>
          <p:nvPr/>
        </p:nvGrpSpPr>
        <p:grpSpPr>
          <a:xfrm>
            <a:off x="5633422" y="3704080"/>
            <a:ext cx="1387097" cy="1073434"/>
            <a:chOff x="0" y="0"/>
            <a:chExt cx="1387096" cy="1073433"/>
          </a:xfrm>
        </p:grpSpPr>
        <p:sp>
          <p:nvSpPr>
            <p:cNvPr id="2057" name="Shape"/>
            <p:cNvSpPr/>
            <p:nvPr/>
          </p:nvSpPr>
          <p:spPr>
            <a:xfrm flipH="1">
              <a:off x="35225" y="172180"/>
              <a:ext cx="1271659" cy="569833"/>
            </a:xfrm>
            <a:custGeom>
              <a:avLst/>
              <a:gdLst/>
              <a:ahLst/>
              <a:cxnLst>
                <a:cxn ang="0">
                  <a:pos x="wd2" y="hd2"/>
                </a:cxn>
                <a:cxn ang="5400000">
                  <a:pos x="wd2" y="hd2"/>
                </a:cxn>
                <a:cxn ang="10800000">
                  <a:pos x="wd2" y="hd2"/>
                </a:cxn>
                <a:cxn ang="16200000">
                  <a:pos x="wd2" y="hd2"/>
                </a:cxn>
              </a:cxnLst>
              <a:rect l="0" t="0" r="r" b="b"/>
              <a:pathLst>
                <a:path w="21557" h="21597" extrusionOk="0">
                  <a:moveTo>
                    <a:pt x="21335" y="11933"/>
                  </a:moveTo>
                  <a:cubicBezTo>
                    <a:pt x="20734" y="9853"/>
                    <a:pt x="18657" y="5182"/>
                    <a:pt x="17362" y="1821"/>
                  </a:cubicBezTo>
                  <a:cubicBezTo>
                    <a:pt x="17238" y="1501"/>
                    <a:pt x="16948" y="682"/>
                    <a:pt x="16661" y="382"/>
                  </a:cubicBezTo>
                  <a:cubicBezTo>
                    <a:pt x="16437" y="147"/>
                    <a:pt x="16182" y="65"/>
                    <a:pt x="15976" y="32"/>
                  </a:cubicBezTo>
                  <a:cubicBezTo>
                    <a:pt x="15763" y="-3"/>
                    <a:pt x="15597" y="3"/>
                    <a:pt x="15407" y="2"/>
                  </a:cubicBezTo>
                  <a:cubicBezTo>
                    <a:pt x="14779" y="-1"/>
                    <a:pt x="14150" y="-1"/>
                    <a:pt x="13522" y="2"/>
                  </a:cubicBezTo>
                  <a:cubicBezTo>
                    <a:pt x="13436" y="2"/>
                    <a:pt x="13358" y="81"/>
                    <a:pt x="13301" y="208"/>
                  </a:cubicBezTo>
                  <a:cubicBezTo>
                    <a:pt x="13244" y="335"/>
                    <a:pt x="13209" y="510"/>
                    <a:pt x="13209" y="702"/>
                  </a:cubicBezTo>
                  <a:lnTo>
                    <a:pt x="13209" y="12609"/>
                  </a:lnTo>
                  <a:lnTo>
                    <a:pt x="0" y="12609"/>
                  </a:lnTo>
                  <a:lnTo>
                    <a:pt x="0" y="19262"/>
                  </a:lnTo>
                  <a:cubicBezTo>
                    <a:pt x="0" y="19904"/>
                    <a:pt x="117" y="20488"/>
                    <a:pt x="307" y="20911"/>
                  </a:cubicBezTo>
                  <a:cubicBezTo>
                    <a:pt x="496" y="21334"/>
                    <a:pt x="757" y="21597"/>
                    <a:pt x="1044" y="21597"/>
                  </a:cubicBezTo>
                  <a:lnTo>
                    <a:pt x="2611" y="21597"/>
                  </a:lnTo>
                  <a:cubicBezTo>
                    <a:pt x="2649" y="18440"/>
                    <a:pt x="3809" y="15898"/>
                    <a:pt x="5230" y="15898"/>
                  </a:cubicBezTo>
                  <a:cubicBezTo>
                    <a:pt x="6651" y="15898"/>
                    <a:pt x="7811" y="18440"/>
                    <a:pt x="7849" y="21597"/>
                  </a:cubicBezTo>
                  <a:lnTo>
                    <a:pt x="14380" y="21597"/>
                  </a:lnTo>
                  <a:cubicBezTo>
                    <a:pt x="14419" y="18440"/>
                    <a:pt x="15578" y="15898"/>
                    <a:pt x="16999" y="15898"/>
                  </a:cubicBezTo>
                  <a:cubicBezTo>
                    <a:pt x="18421" y="15898"/>
                    <a:pt x="19580" y="18440"/>
                    <a:pt x="19619" y="21597"/>
                  </a:cubicBezTo>
                  <a:lnTo>
                    <a:pt x="20492" y="21597"/>
                  </a:lnTo>
                  <a:cubicBezTo>
                    <a:pt x="20779" y="21597"/>
                    <a:pt x="21040" y="21334"/>
                    <a:pt x="21229" y="20911"/>
                  </a:cubicBezTo>
                  <a:cubicBezTo>
                    <a:pt x="21419" y="20488"/>
                    <a:pt x="21536" y="19904"/>
                    <a:pt x="21536" y="19262"/>
                  </a:cubicBezTo>
                  <a:lnTo>
                    <a:pt x="21554" y="14497"/>
                  </a:lnTo>
                  <a:cubicBezTo>
                    <a:pt x="21554" y="14489"/>
                    <a:pt x="21600" y="12850"/>
                    <a:pt x="21335" y="11933"/>
                  </a:cubicBez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58" name="Shape"/>
            <p:cNvSpPr/>
            <p:nvPr/>
          </p:nvSpPr>
          <p:spPr>
            <a:xfrm flipH="1">
              <a:off x="147999" y="204148"/>
              <a:ext cx="339086" cy="231916"/>
            </a:xfrm>
            <a:custGeom>
              <a:avLst/>
              <a:gdLst/>
              <a:ahLst/>
              <a:cxnLst>
                <a:cxn ang="0">
                  <a:pos x="wd2" y="hd2"/>
                </a:cxn>
                <a:cxn ang="5400000">
                  <a:pos x="wd2" y="hd2"/>
                </a:cxn>
                <a:cxn ang="10800000">
                  <a:pos x="wd2" y="hd2"/>
                </a:cxn>
                <a:cxn ang="16200000">
                  <a:pos x="wd2" y="hd2"/>
                </a:cxn>
              </a:cxnLst>
              <a:rect l="0" t="0" r="r" b="b"/>
              <a:pathLst>
                <a:path w="21443" h="21600" extrusionOk="0">
                  <a:moveTo>
                    <a:pt x="949" y="0"/>
                  </a:moveTo>
                  <a:cubicBezTo>
                    <a:pt x="427" y="0"/>
                    <a:pt x="0" y="629"/>
                    <a:pt x="0" y="1398"/>
                  </a:cubicBezTo>
                  <a:lnTo>
                    <a:pt x="0" y="20202"/>
                  </a:lnTo>
                  <a:cubicBezTo>
                    <a:pt x="0" y="20971"/>
                    <a:pt x="427" y="21600"/>
                    <a:pt x="949" y="21600"/>
                  </a:cubicBezTo>
                  <a:lnTo>
                    <a:pt x="20939" y="21600"/>
                  </a:lnTo>
                  <a:cubicBezTo>
                    <a:pt x="21461" y="21600"/>
                    <a:pt x="21600" y="21136"/>
                    <a:pt x="21248" y="20569"/>
                  </a:cubicBezTo>
                  <a:lnTo>
                    <a:pt x="9104" y="1031"/>
                  </a:lnTo>
                  <a:cubicBezTo>
                    <a:pt x="8752" y="464"/>
                    <a:pt x="8036" y="0"/>
                    <a:pt x="7514" y="0"/>
                  </a:cubicBezTo>
                  <a:cubicBezTo>
                    <a:pt x="7514" y="0"/>
                    <a:pt x="949" y="0"/>
                    <a:pt x="949" y="0"/>
                  </a:cubicBezTo>
                  <a:close/>
                </a:path>
              </a:pathLst>
            </a:cu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59" name="Shape"/>
            <p:cNvSpPr/>
            <p:nvPr/>
          </p:nvSpPr>
          <p:spPr>
            <a:xfrm flipH="1">
              <a:off x="313063" y="204148"/>
              <a:ext cx="174022" cy="188012"/>
            </a:xfrm>
            <a:custGeom>
              <a:avLst/>
              <a:gdLst/>
              <a:ahLst/>
              <a:cxnLst>
                <a:cxn ang="0">
                  <a:pos x="wd2" y="hd2"/>
                </a:cxn>
                <a:cxn ang="5400000">
                  <a:pos x="wd2" y="hd2"/>
                </a:cxn>
                <a:cxn ang="10800000">
                  <a:pos x="wd2" y="hd2"/>
                </a:cxn>
                <a:cxn ang="16200000">
                  <a:pos x="wd2" y="hd2"/>
                </a:cxn>
              </a:cxnLst>
              <a:rect l="0" t="0" r="r" b="b"/>
              <a:pathLst>
                <a:path w="21600" h="21600" extrusionOk="0">
                  <a:moveTo>
                    <a:pt x="21600" y="5043"/>
                  </a:moveTo>
                  <a:lnTo>
                    <a:pt x="17870" y="1272"/>
                  </a:lnTo>
                  <a:cubicBezTo>
                    <a:pt x="17178" y="572"/>
                    <a:pt x="15774" y="0"/>
                    <a:pt x="14750" y="0"/>
                  </a:cubicBezTo>
                  <a:lnTo>
                    <a:pt x="1863" y="0"/>
                  </a:lnTo>
                  <a:cubicBezTo>
                    <a:pt x="838" y="0"/>
                    <a:pt x="0" y="776"/>
                    <a:pt x="0" y="1724"/>
                  </a:cubicBezTo>
                  <a:lnTo>
                    <a:pt x="0" y="21600"/>
                  </a:lnTo>
                  <a:cubicBezTo>
                    <a:pt x="0" y="21600"/>
                    <a:pt x="21600" y="5043"/>
                    <a:pt x="21600" y="5043"/>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60" name="Shape"/>
            <p:cNvSpPr/>
            <p:nvPr/>
          </p:nvSpPr>
          <p:spPr>
            <a:xfrm flipH="1">
              <a:off x="165405" y="471182"/>
              <a:ext cx="1050675" cy="96104"/>
            </a:xfrm>
            <a:custGeom>
              <a:avLst/>
              <a:gdLst/>
              <a:ahLst/>
              <a:cxnLst>
                <a:cxn ang="0">
                  <a:pos x="wd2" y="hd2"/>
                </a:cxn>
                <a:cxn ang="5400000">
                  <a:pos x="wd2" y="hd2"/>
                </a:cxn>
                <a:cxn ang="10800000">
                  <a:pos x="wd2" y="hd2"/>
                </a:cxn>
                <a:cxn ang="16200000">
                  <a:pos x="wd2" y="hd2"/>
                </a:cxn>
              </a:cxnLst>
              <a:rect l="0" t="0" r="r" b="b"/>
              <a:pathLst>
                <a:path w="21600" h="21600" extrusionOk="0">
                  <a:moveTo>
                    <a:pt x="15506" y="0"/>
                  </a:moveTo>
                  <a:cubicBezTo>
                    <a:pt x="15432" y="0"/>
                    <a:pt x="15371" y="672"/>
                    <a:pt x="15371" y="1476"/>
                  </a:cubicBezTo>
                  <a:lnTo>
                    <a:pt x="15371" y="2603"/>
                  </a:lnTo>
                  <a:cubicBezTo>
                    <a:pt x="15371" y="3408"/>
                    <a:pt x="15432" y="4052"/>
                    <a:pt x="15506" y="4052"/>
                  </a:cubicBezTo>
                  <a:lnTo>
                    <a:pt x="16561" y="4052"/>
                  </a:lnTo>
                  <a:cubicBezTo>
                    <a:pt x="16635" y="4052"/>
                    <a:pt x="16694" y="3407"/>
                    <a:pt x="16694" y="2603"/>
                  </a:cubicBezTo>
                  <a:cubicBezTo>
                    <a:pt x="16694" y="2603"/>
                    <a:pt x="16694" y="1476"/>
                    <a:pt x="16694" y="1476"/>
                  </a:cubicBezTo>
                  <a:cubicBezTo>
                    <a:pt x="16694" y="672"/>
                    <a:pt x="16635" y="0"/>
                    <a:pt x="16561" y="0"/>
                  </a:cubicBezTo>
                  <a:lnTo>
                    <a:pt x="15506" y="0"/>
                  </a:lnTo>
                  <a:close/>
                  <a:moveTo>
                    <a:pt x="164" y="18004"/>
                  </a:moveTo>
                  <a:cubicBezTo>
                    <a:pt x="74" y="18005"/>
                    <a:pt x="0" y="18812"/>
                    <a:pt x="0" y="19802"/>
                  </a:cubicBezTo>
                  <a:cubicBezTo>
                    <a:pt x="0" y="20793"/>
                    <a:pt x="74" y="21600"/>
                    <a:pt x="164" y="21600"/>
                  </a:cubicBezTo>
                  <a:lnTo>
                    <a:pt x="21436" y="21600"/>
                  </a:lnTo>
                  <a:cubicBezTo>
                    <a:pt x="21526" y="21600"/>
                    <a:pt x="21600" y="20793"/>
                    <a:pt x="21600" y="19802"/>
                  </a:cubicBezTo>
                  <a:cubicBezTo>
                    <a:pt x="21600" y="18812"/>
                    <a:pt x="21526" y="18004"/>
                    <a:pt x="21436" y="18004"/>
                  </a:cubicBezTo>
                  <a:lnTo>
                    <a:pt x="164" y="18004"/>
                  </a:lnTo>
                  <a:close/>
                </a:path>
              </a:pathLst>
            </a:cu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61" name="Shape"/>
            <p:cNvSpPr/>
            <p:nvPr/>
          </p:nvSpPr>
          <p:spPr>
            <a:xfrm flipH="1">
              <a:off x="233690" y="679741"/>
              <a:ext cx="829939" cy="135619"/>
            </a:xfrm>
            <a:custGeom>
              <a:avLst/>
              <a:gdLst/>
              <a:ahLst/>
              <a:cxnLst>
                <a:cxn ang="0">
                  <a:pos x="wd2" y="hd2"/>
                </a:cxn>
                <a:cxn ang="5400000">
                  <a:pos x="wd2" y="hd2"/>
                </a:cxn>
                <a:cxn ang="10800000">
                  <a:pos x="wd2" y="hd2"/>
                </a:cxn>
                <a:cxn ang="16200000">
                  <a:pos x="wd2" y="hd2"/>
                </a:cxn>
              </a:cxnLst>
              <a:rect l="0" t="0" r="r" b="b"/>
              <a:pathLst>
                <a:path w="21600" h="21600" extrusionOk="0">
                  <a:moveTo>
                    <a:pt x="1715" y="0"/>
                  </a:moveTo>
                  <a:cubicBezTo>
                    <a:pt x="769" y="0"/>
                    <a:pt x="0" y="4688"/>
                    <a:pt x="0" y="10477"/>
                  </a:cubicBezTo>
                  <a:cubicBezTo>
                    <a:pt x="0" y="16266"/>
                    <a:pt x="769" y="20973"/>
                    <a:pt x="1715" y="20973"/>
                  </a:cubicBezTo>
                  <a:cubicBezTo>
                    <a:pt x="2661" y="20973"/>
                    <a:pt x="3427" y="16266"/>
                    <a:pt x="3427" y="10477"/>
                  </a:cubicBezTo>
                  <a:cubicBezTo>
                    <a:pt x="3427" y="4688"/>
                    <a:pt x="2661" y="0"/>
                    <a:pt x="1715" y="0"/>
                  </a:cubicBezTo>
                  <a:close/>
                  <a:moveTo>
                    <a:pt x="19845" y="95"/>
                  </a:moveTo>
                  <a:cubicBezTo>
                    <a:pt x="18874" y="95"/>
                    <a:pt x="18086" y="4918"/>
                    <a:pt x="18086" y="10857"/>
                  </a:cubicBezTo>
                  <a:cubicBezTo>
                    <a:pt x="18086" y="16796"/>
                    <a:pt x="18874" y="21600"/>
                    <a:pt x="19845" y="21600"/>
                  </a:cubicBezTo>
                  <a:cubicBezTo>
                    <a:pt x="20815" y="21600"/>
                    <a:pt x="21600" y="16796"/>
                    <a:pt x="21600" y="10857"/>
                  </a:cubicBezTo>
                  <a:cubicBezTo>
                    <a:pt x="21600" y="4918"/>
                    <a:pt x="20815" y="95"/>
                    <a:pt x="19845" y="95"/>
                  </a:cubicBezTo>
                  <a:close/>
                </a:path>
              </a:pathLst>
            </a:cu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62" name="Shape"/>
            <p:cNvSpPr/>
            <p:nvPr/>
          </p:nvSpPr>
          <p:spPr>
            <a:xfrm flipH="1">
              <a:off x="5672" y="604650"/>
              <a:ext cx="1330624" cy="281742"/>
            </a:xfrm>
            <a:custGeom>
              <a:avLst/>
              <a:gdLst/>
              <a:ahLst/>
              <a:cxnLst>
                <a:cxn ang="0">
                  <a:pos x="wd2" y="hd2"/>
                </a:cxn>
                <a:cxn ang="5400000">
                  <a:pos x="wd2" y="hd2"/>
                </a:cxn>
                <a:cxn ang="10800000">
                  <a:pos x="wd2" y="hd2"/>
                </a:cxn>
                <a:cxn ang="16200000">
                  <a:pos x="wd2" y="hd2"/>
                </a:cxn>
              </a:cxnLst>
              <a:rect l="0" t="0" r="r" b="b"/>
              <a:pathLst>
                <a:path w="21600" h="21600" extrusionOk="0">
                  <a:moveTo>
                    <a:pt x="5496" y="0"/>
                  </a:moveTo>
                  <a:cubicBezTo>
                    <a:pt x="4235" y="0"/>
                    <a:pt x="3209" y="4846"/>
                    <a:pt x="3209" y="10800"/>
                  </a:cubicBezTo>
                  <a:cubicBezTo>
                    <a:pt x="3209" y="16754"/>
                    <a:pt x="4235" y="21600"/>
                    <a:pt x="5496" y="21600"/>
                  </a:cubicBezTo>
                  <a:cubicBezTo>
                    <a:pt x="6757" y="21600"/>
                    <a:pt x="7781" y="16754"/>
                    <a:pt x="7781" y="10800"/>
                  </a:cubicBezTo>
                  <a:cubicBezTo>
                    <a:pt x="7781" y="4846"/>
                    <a:pt x="6757" y="0"/>
                    <a:pt x="5496" y="0"/>
                  </a:cubicBezTo>
                  <a:close/>
                  <a:moveTo>
                    <a:pt x="16804" y="412"/>
                  </a:moveTo>
                  <a:cubicBezTo>
                    <a:pt x="15568" y="412"/>
                    <a:pt x="14565" y="5139"/>
                    <a:pt x="14565" y="10974"/>
                  </a:cubicBezTo>
                  <a:cubicBezTo>
                    <a:pt x="14565" y="16809"/>
                    <a:pt x="15568" y="21545"/>
                    <a:pt x="16804" y="21545"/>
                  </a:cubicBezTo>
                  <a:cubicBezTo>
                    <a:pt x="18039" y="21545"/>
                    <a:pt x="19040" y="16809"/>
                    <a:pt x="19040" y="10974"/>
                  </a:cubicBezTo>
                  <a:cubicBezTo>
                    <a:pt x="19040" y="5139"/>
                    <a:pt x="18039" y="412"/>
                    <a:pt x="16804" y="412"/>
                  </a:cubicBezTo>
                  <a:close/>
                  <a:moveTo>
                    <a:pt x="180" y="3487"/>
                  </a:moveTo>
                  <a:cubicBezTo>
                    <a:pt x="81" y="3487"/>
                    <a:pt x="0" y="3871"/>
                    <a:pt x="0" y="4338"/>
                  </a:cubicBezTo>
                  <a:lnTo>
                    <a:pt x="0" y="9876"/>
                  </a:lnTo>
                  <a:cubicBezTo>
                    <a:pt x="0" y="10342"/>
                    <a:pt x="81" y="10718"/>
                    <a:pt x="180" y="10718"/>
                  </a:cubicBezTo>
                  <a:lnTo>
                    <a:pt x="2979" y="10718"/>
                  </a:lnTo>
                  <a:cubicBezTo>
                    <a:pt x="2987" y="7983"/>
                    <a:pt x="3194" y="5476"/>
                    <a:pt x="3533" y="3487"/>
                  </a:cubicBezTo>
                  <a:cubicBezTo>
                    <a:pt x="1526" y="3487"/>
                    <a:pt x="180" y="3487"/>
                    <a:pt x="180" y="3487"/>
                  </a:cubicBezTo>
                  <a:close/>
                  <a:moveTo>
                    <a:pt x="7445" y="3487"/>
                  </a:moveTo>
                  <a:cubicBezTo>
                    <a:pt x="7616" y="4478"/>
                    <a:pt x="7751" y="5607"/>
                    <a:pt x="7845" y="6828"/>
                  </a:cubicBezTo>
                  <a:cubicBezTo>
                    <a:pt x="7938" y="8047"/>
                    <a:pt x="7990" y="9352"/>
                    <a:pt x="7990" y="10718"/>
                  </a:cubicBezTo>
                  <a:lnTo>
                    <a:pt x="14261" y="10718"/>
                  </a:lnTo>
                  <a:cubicBezTo>
                    <a:pt x="14265" y="9351"/>
                    <a:pt x="14320" y="8046"/>
                    <a:pt x="14414" y="6828"/>
                  </a:cubicBezTo>
                  <a:cubicBezTo>
                    <a:pt x="14509" y="5610"/>
                    <a:pt x="14644" y="4481"/>
                    <a:pt x="14813" y="3487"/>
                  </a:cubicBezTo>
                  <a:cubicBezTo>
                    <a:pt x="13655" y="3487"/>
                    <a:pt x="12416" y="3487"/>
                    <a:pt x="11166" y="3487"/>
                  </a:cubicBezTo>
                  <a:cubicBezTo>
                    <a:pt x="9913" y="3487"/>
                    <a:pt x="8647" y="3487"/>
                    <a:pt x="7445" y="3487"/>
                  </a:cubicBezTo>
                  <a:close/>
                  <a:moveTo>
                    <a:pt x="18718" y="3487"/>
                  </a:moveTo>
                  <a:cubicBezTo>
                    <a:pt x="18882" y="4489"/>
                    <a:pt x="19015" y="5616"/>
                    <a:pt x="19108" y="6828"/>
                  </a:cubicBezTo>
                  <a:cubicBezTo>
                    <a:pt x="19201" y="8048"/>
                    <a:pt x="19253" y="9353"/>
                    <a:pt x="19259" y="10718"/>
                  </a:cubicBezTo>
                  <a:lnTo>
                    <a:pt x="21420" y="10718"/>
                  </a:lnTo>
                  <a:cubicBezTo>
                    <a:pt x="21469" y="10718"/>
                    <a:pt x="21515" y="10624"/>
                    <a:pt x="21548" y="10471"/>
                  </a:cubicBezTo>
                  <a:cubicBezTo>
                    <a:pt x="21580" y="10317"/>
                    <a:pt x="21600" y="10109"/>
                    <a:pt x="21600" y="9876"/>
                  </a:cubicBezTo>
                  <a:lnTo>
                    <a:pt x="21600" y="4338"/>
                  </a:lnTo>
                  <a:cubicBezTo>
                    <a:pt x="21600" y="4105"/>
                    <a:pt x="21580" y="3888"/>
                    <a:pt x="21548" y="3734"/>
                  </a:cubicBezTo>
                  <a:cubicBezTo>
                    <a:pt x="21515" y="3580"/>
                    <a:pt x="21469" y="3487"/>
                    <a:pt x="21420" y="3487"/>
                  </a:cubicBezTo>
                  <a:cubicBezTo>
                    <a:pt x="21420" y="3487"/>
                    <a:pt x="21367" y="3486"/>
                    <a:pt x="21298" y="3487"/>
                  </a:cubicBezTo>
                  <a:cubicBezTo>
                    <a:pt x="21228" y="3489"/>
                    <a:pt x="21143" y="3484"/>
                    <a:pt x="21081" y="3487"/>
                  </a:cubicBezTo>
                  <a:cubicBezTo>
                    <a:pt x="21068" y="3487"/>
                    <a:pt x="20835" y="3488"/>
                    <a:pt x="20428" y="3487"/>
                  </a:cubicBezTo>
                  <a:cubicBezTo>
                    <a:pt x="20018" y="3487"/>
                    <a:pt x="19433" y="3488"/>
                    <a:pt x="18718" y="3487"/>
                  </a:cubicBezTo>
                  <a:close/>
                  <a:moveTo>
                    <a:pt x="5473" y="5125"/>
                  </a:moveTo>
                  <a:cubicBezTo>
                    <a:pt x="6148" y="5125"/>
                    <a:pt x="6695" y="7710"/>
                    <a:pt x="6695" y="10901"/>
                  </a:cubicBezTo>
                  <a:cubicBezTo>
                    <a:pt x="6695" y="14091"/>
                    <a:pt x="6148" y="16676"/>
                    <a:pt x="5473" y="16676"/>
                  </a:cubicBezTo>
                  <a:cubicBezTo>
                    <a:pt x="4797" y="16676"/>
                    <a:pt x="4248" y="14091"/>
                    <a:pt x="4248" y="10901"/>
                  </a:cubicBezTo>
                  <a:cubicBezTo>
                    <a:pt x="4248" y="7710"/>
                    <a:pt x="4797" y="5125"/>
                    <a:pt x="5473" y="5125"/>
                  </a:cubicBezTo>
                  <a:close/>
                  <a:moveTo>
                    <a:pt x="16773" y="5125"/>
                  </a:moveTo>
                  <a:cubicBezTo>
                    <a:pt x="17466" y="5125"/>
                    <a:pt x="18028" y="7774"/>
                    <a:pt x="18028" y="11047"/>
                  </a:cubicBezTo>
                  <a:cubicBezTo>
                    <a:pt x="18028" y="14320"/>
                    <a:pt x="17466" y="16978"/>
                    <a:pt x="16773" y="16978"/>
                  </a:cubicBezTo>
                  <a:cubicBezTo>
                    <a:pt x="16080" y="16978"/>
                    <a:pt x="15519" y="14320"/>
                    <a:pt x="15519" y="11047"/>
                  </a:cubicBezTo>
                  <a:cubicBezTo>
                    <a:pt x="15519" y="7774"/>
                    <a:pt x="16080" y="5125"/>
                    <a:pt x="16773" y="5125"/>
                  </a:cubicBezTo>
                  <a:close/>
                  <a:moveTo>
                    <a:pt x="5496" y="8823"/>
                  </a:moveTo>
                  <a:cubicBezTo>
                    <a:pt x="5264" y="8823"/>
                    <a:pt x="5075" y="9704"/>
                    <a:pt x="5075" y="10800"/>
                  </a:cubicBezTo>
                  <a:cubicBezTo>
                    <a:pt x="5075" y="11895"/>
                    <a:pt x="5264" y="12786"/>
                    <a:pt x="5496" y="12786"/>
                  </a:cubicBezTo>
                  <a:cubicBezTo>
                    <a:pt x="5728" y="12786"/>
                    <a:pt x="5915" y="11895"/>
                    <a:pt x="5915" y="10800"/>
                  </a:cubicBezTo>
                  <a:cubicBezTo>
                    <a:pt x="5915" y="9704"/>
                    <a:pt x="5728" y="8823"/>
                    <a:pt x="5496" y="8823"/>
                  </a:cubicBezTo>
                  <a:close/>
                  <a:moveTo>
                    <a:pt x="16804" y="8942"/>
                  </a:moveTo>
                  <a:cubicBezTo>
                    <a:pt x="16566" y="8942"/>
                    <a:pt x="16372" y="9859"/>
                    <a:pt x="16372" y="10983"/>
                  </a:cubicBezTo>
                  <a:cubicBezTo>
                    <a:pt x="16372" y="12106"/>
                    <a:pt x="16566" y="13015"/>
                    <a:pt x="16804" y="13015"/>
                  </a:cubicBezTo>
                  <a:cubicBezTo>
                    <a:pt x="17042" y="13015"/>
                    <a:pt x="17234" y="12106"/>
                    <a:pt x="17234" y="10983"/>
                  </a:cubicBezTo>
                  <a:cubicBezTo>
                    <a:pt x="17234" y="9859"/>
                    <a:pt x="17042" y="8942"/>
                    <a:pt x="16804" y="8942"/>
                  </a:cubicBezTo>
                  <a:close/>
                </a:path>
              </a:pathLst>
            </a:custGeom>
            <a:solidFill>
              <a:srgbClr val="7F7F7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63" name="Shape"/>
            <p:cNvSpPr/>
            <p:nvPr/>
          </p:nvSpPr>
          <p:spPr>
            <a:xfrm flipH="1">
              <a:off x="35278" y="571077"/>
              <a:ext cx="53153" cy="142570"/>
            </a:xfrm>
            <a:custGeom>
              <a:avLst/>
              <a:gdLst/>
              <a:ahLst/>
              <a:cxnLst>
                <a:cxn ang="0">
                  <a:pos x="wd2" y="hd2"/>
                </a:cxn>
                <a:cxn ang="5400000">
                  <a:pos x="wd2" y="hd2"/>
                </a:cxn>
                <a:cxn ang="10800000">
                  <a:pos x="wd2" y="hd2"/>
                </a:cxn>
                <a:cxn ang="16200000">
                  <a:pos x="wd2" y="hd2"/>
                </a:cxn>
              </a:cxnLst>
              <a:rect l="0" t="0" r="r" b="b"/>
              <a:pathLst>
                <a:path w="21282" h="21480" extrusionOk="0">
                  <a:moveTo>
                    <a:pt x="15881" y="4"/>
                  </a:moveTo>
                  <a:cubicBezTo>
                    <a:pt x="6991" y="-120"/>
                    <a:pt x="-318" y="2631"/>
                    <a:pt x="11" y="5975"/>
                  </a:cubicBezTo>
                  <a:lnTo>
                    <a:pt x="11" y="12091"/>
                  </a:lnTo>
                  <a:cubicBezTo>
                    <a:pt x="6226" y="12091"/>
                    <a:pt x="11486" y="12080"/>
                    <a:pt x="15211" y="12073"/>
                  </a:cubicBezTo>
                  <a:cubicBezTo>
                    <a:pt x="18937" y="12066"/>
                    <a:pt x="21123" y="12073"/>
                    <a:pt x="21282" y="12073"/>
                  </a:cubicBezTo>
                  <a:lnTo>
                    <a:pt x="21186" y="453"/>
                  </a:lnTo>
                  <a:cubicBezTo>
                    <a:pt x="19546" y="192"/>
                    <a:pt x="17756" y="30"/>
                    <a:pt x="15881" y="4"/>
                  </a:cubicBezTo>
                  <a:close/>
                  <a:moveTo>
                    <a:pt x="14542" y="16372"/>
                  </a:moveTo>
                  <a:cubicBezTo>
                    <a:pt x="10798" y="16372"/>
                    <a:pt x="7754" y="17517"/>
                    <a:pt x="7755" y="18926"/>
                  </a:cubicBezTo>
                  <a:cubicBezTo>
                    <a:pt x="7755" y="20335"/>
                    <a:pt x="10798" y="21480"/>
                    <a:pt x="14542" y="21480"/>
                  </a:cubicBezTo>
                  <a:cubicBezTo>
                    <a:pt x="18285" y="21480"/>
                    <a:pt x="21282" y="20335"/>
                    <a:pt x="21282" y="18926"/>
                  </a:cubicBezTo>
                  <a:cubicBezTo>
                    <a:pt x="21282" y="17517"/>
                    <a:pt x="18286" y="16372"/>
                    <a:pt x="14542" y="16372"/>
                  </a:cubicBezTo>
                  <a:close/>
                </a:path>
              </a:pathLst>
            </a:custGeom>
            <a:solidFill>
              <a:srgbClr val="E5E5E5"/>
            </a:solidFill>
            <a:ln w="12700" cap="flat">
              <a:noFill/>
              <a:miter lim="400000"/>
            </a:ln>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066" name="Group"/>
            <p:cNvGrpSpPr/>
            <p:nvPr/>
          </p:nvGrpSpPr>
          <p:grpSpPr>
            <a:xfrm>
              <a:off x="-1" y="882450"/>
              <a:ext cx="1336298" cy="190984"/>
              <a:chOff x="0" y="0"/>
              <a:chExt cx="1336296" cy="190983"/>
            </a:xfrm>
          </p:grpSpPr>
          <p:sp>
            <p:nvSpPr>
              <p:cNvPr id="2064" name="Rectangle"/>
              <p:cNvSpPr/>
              <p:nvPr/>
            </p:nvSpPr>
            <p:spPr>
              <a:xfrm>
                <a:off x="793" y="-1"/>
                <a:ext cx="1334392" cy="190984"/>
              </a:xfrm>
              <a:prstGeom prst="rect">
                <a:avLst/>
              </a:prstGeom>
              <a:solidFill>
                <a:srgbClr val="999999"/>
              </a:solidFill>
              <a:ln w="12700" cap="flat">
                <a:noFill/>
                <a:miter lim="400000"/>
              </a:ln>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65" name="Line"/>
              <p:cNvSpPr/>
              <p:nvPr/>
            </p:nvSpPr>
            <p:spPr>
              <a:xfrm flipV="1">
                <a:off x="-1" y="89509"/>
                <a:ext cx="1336297" cy="2"/>
              </a:xfrm>
              <a:prstGeom prst="line">
                <a:avLst/>
              </a:prstGeom>
              <a:noFill/>
              <a:ln w="38100" cap="flat">
                <a:solidFill>
                  <a:srgbClr val="FFFFFF"/>
                </a:solidFill>
                <a:custDash>
                  <a:ds d="600000" sp="600000"/>
                </a:custDash>
                <a:miter lim="400000"/>
              </a:ln>
              <a:effectLst/>
            </p:spPr>
            <p:txBody>
              <a:bodyPr wrap="square" lIns="45718" tIns="45718" rIns="45718" bIns="45718" numCol="1" anchor="t">
                <a:noAutofit/>
              </a:bodyPr>
              <a:lstStyle/>
              <a:p>
                <a:endParaRPr/>
              </a:p>
            </p:txBody>
          </p:sp>
        </p:grpSp>
        <p:pic>
          <p:nvPicPr>
            <p:cNvPr id="2067" name="Image" descr="Image"/>
            <p:cNvPicPr>
              <a:picLocks noChangeAspect="1"/>
            </p:cNvPicPr>
            <p:nvPr/>
          </p:nvPicPr>
          <p:blipFill>
            <a:blip r:embed="rId2"/>
            <a:stretch>
              <a:fillRect/>
            </a:stretch>
          </p:blipFill>
          <p:spPr>
            <a:xfrm>
              <a:off x="530540" y="179719"/>
              <a:ext cx="798395" cy="264321"/>
            </a:xfrm>
            <a:prstGeom prst="rect">
              <a:avLst/>
            </a:prstGeom>
            <a:ln w="12700" cap="flat">
              <a:noFill/>
              <a:miter lim="400000"/>
            </a:ln>
            <a:effectLst/>
          </p:spPr>
        </p:pic>
        <p:sp>
          <p:nvSpPr>
            <p:cNvPr id="2068" name="Truck 1"/>
            <p:cNvSpPr txBox="1"/>
            <p:nvPr/>
          </p:nvSpPr>
          <p:spPr>
            <a:xfrm>
              <a:off x="290150" y="-1"/>
              <a:ext cx="1096947" cy="136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Truck 1</a:t>
              </a:r>
            </a:p>
          </p:txBody>
        </p:sp>
      </p:grpSp>
      <p:sp>
        <p:nvSpPr>
          <p:cNvPr id="2070" name="Work Crew ETA to site: 5 min"/>
          <p:cNvSpPr txBox="1"/>
          <p:nvPr/>
        </p:nvSpPr>
        <p:spPr>
          <a:xfrm>
            <a:off x="7758256" y="4534576"/>
            <a:ext cx="888017"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008F00"/>
                </a:solidFill>
                <a:latin typeface="Helvetica Neue"/>
                <a:ea typeface="Helvetica Neue"/>
                <a:cs typeface="Helvetica Neue"/>
                <a:sym typeface="Helvetica Neue"/>
              </a:defRPr>
            </a:lvl1pPr>
          </a:lstStyle>
          <a:p>
            <a:r>
              <a:t>Work Crew ETA to site: 5 min</a:t>
            </a:r>
          </a:p>
        </p:txBody>
      </p:sp>
      <p:sp>
        <p:nvSpPr>
          <p:cNvPr id="2071" name="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
          <p:cNvSpPr txBox="1"/>
          <p:nvPr/>
        </p:nvSpPr>
        <p:spPr>
          <a:xfrm>
            <a:off x="5223700" y="435947"/>
            <a:ext cx="3604410" cy="817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78358">
              <a:defRPr sz="900">
                <a:latin typeface="Helvetica Neue Light"/>
                <a:ea typeface="Helvetica Neue Light"/>
                <a:cs typeface="Helvetica Neue Light"/>
                <a:sym typeface="Helvetica Neue Light"/>
              </a:defRPr>
            </a:lvl1pPr>
          </a:lstStyle>
          <a:p>
            <a:r>
              <a:t>Utilising leak/damage detection sensors and smart meters across the 5G network will enable Watercare to receive leak data in real-time. Transmitting visual images to a GIS application within the Nerve Centre, where customer expectations can be set and managed by a single customer service representative from start to finish.</a:t>
            </a:r>
          </a:p>
        </p:txBody>
      </p:sp>
      <p:sp>
        <p:nvSpPr>
          <p:cNvPr id="2072" name="Rounded Rectangle"/>
          <p:cNvSpPr/>
          <p:nvPr/>
        </p:nvSpPr>
        <p:spPr>
          <a:xfrm rot="18900000">
            <a:off x="487585" y="509464"/>
            <a:ext cx="670768" cy="670768"/>
          </a:xfrm>
          <a:prstGeom prst="roundRect">
            <a:avLst>
              <a:gd name="adj" fmla="val 15000"/>
            </a:avLst>
          </a:prstGeom>
          <a:solidFill>
            <a:srgbClr val="999999"/>
          </a:solidFill>
          <a:ln w="12700">
            <a:miter lim="400000"/>
          </a:ln>
          <a:effectLst>
            <a:outerShdw blurRad="101600" dist="25400" dir="5400000" rotWithShape="0">
              <a:srgbClr val="000000">
                <a:alpha val="7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73" name="predictability"/>
          <p:cNvSpPr txBox="1"/>
          <p:nvPr/>
        </p:nvSpPr>
        <p:spPr>
          <a:xfrm>
            <a:off x="343621" y="781348"/>
            <a:ext cx="958699"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defRPr sz="700" b="1" cap="all">
                <a:solidFill>
                  <a:srgbClr val="FFFFFF"/>
                </a:solidFill>
                <a:latin typeface="Helvetica Neue"/>
                <a:ea typeface="Helvetica Neue"/>
                <a:cs typeface="Helvetica Neue"/>
                <a:sym typeface="Helvetica Neue"/>
              </a:defRPr>
            </a:lvl1pPr>
          </a:lstStyle>
          <a:p>
            <a:r>
              <a:t>CONNECTABILITY</a:t>
            </a:r>
          </a:p>
        </p:txBody>
      </p:sp>
      <p:sp>
        <p:nvSpPr>
          <p:cNvPr id="2074" name="Slide Number"/>
          <p:cNvSpPr txBox="1">
            <a:spLocks noGrp="1"/>
          </p:cNvSpPr>
          <p:nvPr>
            <p:ph type="sldNum" sz="quarter" idx="2"/>
          </p:nvPr>
        </p:nvSpPr>
        <p:spPr>
          <a:xfrm>
            <a:off x="8863525" y="6161456"/>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38</a:t>
            </a:fld>
            <a:endParaRPr/>
          </a:p>
        </p:txBody>
      </p:sp>
      <p:sp>
        <p:nvSpPr>
          <p:cNvPr id="2075" name="Objective"/>
          <p:cNvSpPr txBox="1"/>
          <p:nvPr/>
        </p:nvSpPr>
        <p:spPr>
          <a:xfrm>
            <a:off x="458354" y="1379103"/>
            <a:ext cx="729234" cy="27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Objective</a:t>
            </a:r>
          </a:p>
        </p:txBody>
      </p:sp>
      <p:sp>
        <p:nvSpPr>
          <p:cNvPr id="2076" name="Rounded Rectangle"/>
          <p:cNvSpPr/>
          <p:nvPr/>
        </p:nvSpPr>
        <p:spPr>
          <a:xfrm>
            <a:off x="5189210" y="2847908"/>
            <a:ext cx="2162078" cy="732787"/>
          </a:xfrm>
          <a:prstGeom prst="roundRect">
            <a:avLst>
              <a:gd name="adj" fmla="val 15918"/>
            </a:avLst>
          </a:prstGeom>
          <a:solidFill>
            <a:srgbClr val="72B1D7"/>
          </a:solidFill>
          <a:ln w="25400">
            <a:solidFill>
              <a:srgbClr val="72B1D7"/>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077" name="#4"/>
          <p:cNvSpPr txBox="1"/>
          <p:nvPr/>
        </p:nvSpPr>
        <p:spPr>
          <a:xfrm>
            <a:off x="5258303" y="3057045"/>
            <a:ext cx="344552" cy="314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latin typeface="Helvetica Neue"/>
                <a:ea typeface="Helvetica Neue"/>
                <a:cs typeface="Helvetica Neue"/>
                <a:sym typeface="Helvetica Neue"/>
              </a:defRPr>
            </a:lvl1pPr>
          </a:lstStyle>
          <a:p>
            <a:r>
              <a:t>#5</a:t>
            </a:r>
          </a:p>
        </p:txBody>
      </p:sp>
      <p:sp>
        <p:nvSpPr>
          <p:cNvPr id="2078" name="The Nerve Centre can see that Truck 1 is very close to the incident via its eRoad application. The job is allocated to Truck 1, as the incident is a P1, Truck 1 won’t be diverted to another job, whilst in transit."/>
          <p:cNvSpPr txBox="1"/>
          <p:nvPr/>
        </p:nvSpPr>
        <p:spPr>
          <a:xfrm>
            <a:off x="5683530" y="2873464"/>
            <a:ext cx="1666412" cy="681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800" b="1">
                <a:solidFill>
                  <a:srgbClr val="FFFFFF"/>
                </a:solidFill>
                <a:latin typeface="Helvetica Neue"/>
                <a:ea typeface="Helvetica Neue"/>
                <a:cs typeface="Helvetica Neue"/>
                <a:sym typeface="Helvetica Neue"/>
              </a:defRPr>
            </a:lvl1pPr>
          </a:lstStyle>
          <a:p>
            <a:r>
              <a:t>The traffic management team arrive and take control of the hazard. Neighbours who live in the area are automatically notified about the incident.</a:t>
            </a:r>
          </a:p>
        </p:txBody>
      </p:sp>
      <p:grpSp>
        <p:nvGrpSpPr>
          <p:cNvPr id="2081" name="Group"/>
          <p:cNvGrpSpPr/>
          <p:nvPr/>
        </p:nvGrpSpPr>
        <p:grpSpPr>
          <a:xfrm>
            <a:off x="5640304" y="5057008"/>
            <a:ext cx="681675" cy="681675"/>
            <a:chOff x="0" y="0"/>
            <a:chExt cx="681674" cy="681674"/>
          </a:xfrm>
        </p:grpSpPr>
        <p:sp>
          <p:nvSpPr>
            <p:cNvPr id="2079" name="Circle"/>
            <p:cNvSpPr/>
            <p:nvPr/>
          </p:nvSpPr>
          <p:spPr>
            <a:xfrm>
              <a:off x="33958" y="36885"/>
              <a:ext cx="613758" cy="613758"/>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pic>
          <p:nvPicPr>
            <p:cNvPr id="2080" name="Image" descr="Image"/>
            <p:cNvPicPr>
              <a:picLocks noChangeAspect="1"/>
            </p:cNvPicPr>
            <p:nvPr/>
          </p:nvPicPr>
          <p:blipFill>
            <a:blip r:embed="rId3"/>
            <a:stretch>
              <a:fillRect/>
            </a:stretch>
          </p:blipFill>
          <p:spPr>
            <a:xfrm>
              <a:off x="0" y="0"/>
              <a:ext cx="681675" cy="681675"/>
            </a:xfrm>
            <a:prstGeom prst="rect">
              <a:avLst/>
            </a:prstGeom>
            <a:ln w="12700" cap="flat">
              <a:noFill/>
              <a:miter lim="400000"/>
            </a:ln>
            <a:effectLst/>
          </p:spPr>
        </p:pic>
      </p:grpSp>
      <p:sp>
        <p:nvSpPr>
          <p:cNvPr id="2082" name="Nerve Centre CSR"/>
          <p:cNvSpPr txBox="1"/>
          <p:nvPr/>
        </p:nvSpPr>
        <p:spPr>
          <a:xfrm>
            <a:off x="6237982" y="5238048"/>
            <a:ext cx="888017" cy="26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3483C9"/>
                </a:solidFill>
                <a:latin typeface="Helvetica Neue"/>
                <a:ea typeface="Helvetica Neue"/>
                <a:cs typeface="Helvetica Neue"/>
                <a:sym typeface="Helvetica Neue"/>
              </a:defRPr>
            </a:lvl1pPr>
          </a:lstStyle>
          <a:p>
            <a:r>
              <a:t>Traffic Management</a:t>
            </a:r>
          </a:p>
        </p:txBody>
      </p:sp>
      <p:sp>
        <p:nvSpPr>
          <p:cNvPr id="2083" name="Geographical Information Systems"/>
          <p:cNvSpPr txBox="1"/>
          <p:nvPr/>
        </p:nvSpPr>
        <p:spPr>
          <a:xfrm>
            <a:off x="5855659" y="4939983"/>
            <a:ext cx="1096947"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3483C9"/>
                </a:solidFill>
                <a:latin typeface="Helvetica Neue"/>
                <a:ea typeface="Helvetica Neue"/>
                <a:cs typeface="Helvetica Neue"/>
                <a:sym typeface="Helvetica Neue"/>
              </a:defRPr>
            </a:lvl1pPr>
          </a:lstStyle>
          <a:p>
            <a:r>
              <a:t>Hazard Management</a:t>
            </a:r>
          </a:p>
        </p:txBody>
      </p:sp>
      <p:sp>
        <p:nvSpPr>
          <p:cNvPr id="2084" name="Leak Detected"/>
          <p:cNvSpPr txBox="1"/>
          <p:nvPr/>
        </p:nvSpPr>
        <p:spPr>
          <a:xfrm>
            <a:off x="7674874" y="3602070"/>
            <a:ext cx="1054781" cy="505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800" b="1">
                <a:solidFill>
                  <a:srgbClr val="FF2600"/>
                </a:solidFill>
                <a:latin typeface="Helvetica Neue"/>
                <a:ea typeface="Helvetica Neue"/>
                <a:cs typeface="Helvetica Neue"/>
                <a:sym typeface="Helvetica Neue"/>
              </a:defRPr>
            </a:lvl1pPr>
          </a:lstStyle>
          <a:p>
            <a:r>
              <a:t>Hazard in your neighbourhood. Traffic management have arrived.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Implementation Roadmap"/>
          <p:cNvSpPr txBox="1">
            <a:spLocks noGrp="1"/>
          </p:cNvSpPr>
          <p:nvPr>
            <p:ph type="ctrTitle"/>
          </p:nvPr>
        </p:nvSpPr>
        <p:spPr>
          <a:prstGeom prst="rect">
            <a:avLst/>
          </a:prstGeom>
        </p:spPr>
        <p:txBody>
          <a:bodyPr/>
          <a:lstStyle>
            <a:lvl1pPr defTabSz="877823">
              <a:defRPr sz="2688">
                <a:latin typeface="Arial Rounded MT Bold"/>
                <a:ea typeface="Arial Rounded MT Bold"/>
                <a:cs typeface="Arial Rounded MT Bold"/>
                <a:sym typeface="Arial Rounded MT Bold"/>
              </a:defRPr>
            </a:lvl1pPr>
          </a:lstStyle>
          <a:p>
            <a:r>
              <a:t>Customer Metrics and Implementation Roadmap</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p:cNvSpPr/>
          <p:nvPr/>
        </p:nvSpPr>
        <p:spPr>
          <a:xfrm>
            <a:off x="-8286" y="5854700"/>
            <a:ext cx="9160572" cy="34409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8" name="Rectangle"/>
          <p:cNvSpPr/>
          <p:nvPr/>
        </p:nvSpPr>
        <p:spPr>
          <a:xfrm>
            <a:off x="-8286" y="321160"/>
            <a:ext cx="9160572" cy="73769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9" name="Slide Number"/>
          <p:cNvSpPr txBox="1">
            <a:spLocks noGrp="1"/>
          </p:cNvSpPr>
          <p:nvPr>
            <p:ph type="sldNum" sz="quarter" idx="2"/>
          </p:nvPr>
        </p:nvSpPr>
        <p:spPr>
          <a:xfrm>
            <a:off x="8926293" y="6177877"/>
            <a:ext cx="179607"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a:t>
            </a:fld>
            <a:endParaRPr/>
          </a:p>
        </p:txBody>
      </p:sp>
      <p:sp>
        <p:nvSpPr>
          <p:cNvPr id="170" name="Our strategic framework"/>
          <p:cNvSpPr txBox="1">
            <a:spLocks noGrp="1"/>
          </p:cNvSpPr>
          <p:nvPr>
            <p:ph type="title"/>
          </p:nvPr>
        </p:nvSpPr>
        <p:spPr>
          <a:xfrm>
            <a:off x="457200" y="-12492"/>
            <a:ext cx="8229600" cy="344096"/>
          </a:xfrm>
          <a:prstGeom prst="rect">
            <a:avLst/>
          </a:prstGeom>
        </p:spPr>
        <p:txBody>
          <a:bodyPr/>
          <a:lstStyle>
            <a:lvl1pPr>
              <a:defRPr sz="1200" b="0">
                <a:latin typeface="Arial Rounded MT Bold"/>
                <a:ea typeface="Arial Rounded MT Bold"/>
                <a:cs typeface="Arial Rounded MT Bold"/>
                <a:sym typeface="Arial Rounded MT Bold"/>
              </a:defRPr>
            </a:lvl1pPr>
          </a:lstStyle>
          <a:p>
            <a:r>
              <a:t>Our strategic framework</a:t>
            </a:r>
          </a:p>
        </p:txBody>
      </p:sp>
      <p:pic>
        <p:nvPicPr>
          <p:cNvPr id="171" name="Image" descr="Image"/>
          <p:cNvPicPr>
            <a:picLocks/>
          </p:cNvPicPr>
          <p:nvPr/>
        </p:nvPicPr>
        <p:blipFill>
          <a:blip r:embed="rId2"/>
          <a:stretch>
            <a:fillRect/>
          </a:stretch>
        </p:blipFill>
        <p:spPr>
          <a:xfrm>
            <a:off x="894163" y="447577"/>
            <a:ext cx="7355674" cy="4714500"/>
          </a:xfrm>
          <a:prstGeom prst="rect">
            <a:avLst/>
          </a:prstGeom>
          <a:effectLst>
            <a:outerShdw blurRad="190500" dist="8455" dir="5400000" rotWithShape="0">
              <a:srgbClr val="000000"/>
            </a:outerShdw>
          </a:effectLst>
        </p:spPr>
      </p:pic>
      <p:grpSp>
        <p:nvGrpSpPr>
          <p:cNvPr id="181" name="Group"/>
          <p:cNvGrpSpPr/>
          <p:nvPr/>
        </p:nvGrpSpPr>
        <p:grpSpPr>
          <a:xfrm>
            <a:off x="1430040" y="5072291"/>
            <a:ext cx="6283920" cy="1208896"/>
            <a:chOff x="-159277" y="-87138"/>
            <a:chExt cx="6283918" cy="1208895"/>
          </a:xfrm>
        </p:grpSpPr>
        <p:pic>
          <p:nvPicPr>
            <p:cNvPr id="172" name="Rectangle" descr="Rectangle"/>
            <p:cNvPicPr>
              <a:picLocks/>
            </p:cNvPicPr>
            <p:nvPr/>
          </p:nvPicPr>
          <p:blipFill>
            <a:blip r:embed="rId3"/>
            <a:stretch>
              <a:fillRect/>
            </a:stretch>
          </p:blipFill>
          <p:spPr>
            <a:xfrm>
              <a:off x="-159278" y="-87139"/>
              <a:ext cx="6283919" cy="1208897"/>
            </a:xfrm>
            <a:prstGeom prst="rect">
              <a:avLst/>
            </a:prstGeom>
            <a:effectLst>
              <a:outerShdw blurRad="190500" dist="8455" dir="5400000" rotWithShape="0">
                <a:srgbClr val="000000"/>
              </a:outerShdw>
            </a:effectLst>
          </p:spPr>
        </p:pic>
        <p:pic>
          <p:nvPicPr>
            <p:cNvPr id="173" name="Image" descr="Image"/>
            <p:cNvPicPr>
              <a:picLocks/>
            </p:cNvPicPr>
            <p:nvPr/>
          </p:nvPicPr>
          <p:blipFill>
            <a:blip r:embed="rId4"/>
            <a:stretch>
              <a:fillRect/>
            </a:stretch>
          </p:blipFill>
          <p:spPr>
            <a:xfrm>
              <a:off x="0" y="18771"/>
              <a:ext cx="5965364" cy="718922"/>
            </a:xfrm>
            <a:prstGeom prst="rect">
              <a:avLst/>
            </a:prstGeom>
            <a:ln w="12700" cap="flat">
              <a:noFill/>
              <a:miter lim="400000"/>
            </a:ln>
            <a:effectLst/>
          </p:spPr>
        </p:pic>
        <p:pic>
          <p:nvPicPr>
            <p:cNvPr id="174" name="Image" descr="Image"/>
            <p:cNvPicPr>
              <a:picLocks noChangeAspect="1"/>
            </p:cNvPicPr>
            <p:nvPr/>
          </p:nvPicPr>
          <p:blipFill>
            <a:blip r:embed="rId5"/>
            <a:stretch>
              <a:fillRect/>
            </a:stretch>
          </p:blipFill>
          <p:spPr>
            <a:xfrm>
              <a:off x="1518874" y="0"/>
              <a:ext cx="619127" cy="541735"/>
            </a:xfrm>
            <a:prstGeom prst="rect">
              <a:avLst/>
            </a:prstGeom>
            <a:ln w="12700" cap="flat">
              <a:noFill/>
              <a:miter lim="400000"/>
            </a:ln>
            <a:effectLst/>
          </p:spPr>
        </p:pic>
        <p:sp>
          <p:nvSpPr>
            <p:cNvPr id="175" name="Customer Expectations"/>
            <p:cNvSpPr txBox="1"/>
            <p:nvPr/>
          </p:nvSpPr>
          <p:spPr>
            <a:xfrm>
              <a:off x="1248639" y="541141"/>
              <a:ext cx="115959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High Performing Team</a:t>
              </a:r>
            </a:p>
          </p:txBody>
        </p:sp>
        <p:pic>
          <p:nvPicPr>
            <p:cNvPr id="176" name="Image" descr="Image"/>
            <p:cNvPicPr>
              <a:picLocks noChangeAspect="1"/>
            </p:cNvPicPr>
            <p:nvPr/>
          </p:nvPicPr>
          <p:blipFill>
            <a:blip r:embed="rId6"/>
            <a:stretch>
              <a:fillRect/>
            </a:stretch>
          </p:blipFill>
          <p:spPr>
            <a:xfrm>
              <a:off x="2986401" y="0"/>
              <a:ext cx="495490" cy="541735"/>
            </a:xfrm>
            <a:prstGeom prst="rect">
              <a:avLst/>
            </a:prstGeom>
            <a:ln w="12700" cap="flat">
              <a:noFill/>
              <a:miter lim="400000"/>
            </a:ln>
            <a:effectLst/>
          </p:spPr>
        </p:pic>
        <p:sp>
          <p:nvSpPr>
            <p:cNvPr id="177" name="Customer Expectations"/>
            <p:cNvSpPr txBox="1"/>
            <p:nvPr/>
          </p:nvSpPr>
          <p:spPr>
            <a:xfrm>
              <a:off x="2654348" y="541141"/>
              <a:ext cx="115959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Effective Processes</a:t>
              </a:r>
            </a:p>
          </p:txBody>
        </p:sp>
        <p:pic>
          <p:nvPicPr>
            <p:cNvPr id="178" name="Image" descr="Image"/>
            <p:cNvPicPr>
              <a:picLocks noChangeAspect="1"/>
            </p:cNvPicPr>
            <p:nvPr/>
          </p:nvPicPr>
          <p:blipFill>
            <a:blip r:embed="rId7"/>
            <a:stretch>
              <a:fillRect/>
            </a:stretch>
          </p:blipFill>
          <p:spPr>
            <a:xfrm>
              <a:off x="258361" y="287628"/>
              <a:ext cx="807666" cy="181208"/>
            </a:xfrm>
            <a:prstGeom prst="rect">
              <a:avLst/>
            </a:prstGeom>
            <a:ln w="12700" cap="flat">
              <a:noFill/>
              <a:miter lim="400000"/>
            </a:ln>
            <a:effectLst/>
          </p:spPr>
        </p:pic>
        <p:pic>
          <p:nvPicPr>
            <p:cNvPr id="179" name="Image" descr="Image"/>
            <p:cNvPicPr>
              <a:picLocks noChangeAspect="1"/>
            </p:cNvPicPr>
            <p:nvPr/>
          </p:nvPicPr>
          <p:blipFill>
            <a:blip r:embed="rId8"/>
            <a:stretch>
              <a:fillRect/>
            </a:stretch>
          </p:blipFill>
          <p:spPr>
            <a:xfrm>
              <a:off x="4330290" y="0"/>
              <a:ext cx="538640" cy="541735"/>
            </a:xfrm>
            <a:prstGeom prst="rect">
              <a:avLst/>
            </a:prstGeom>
            <a:ln w="12700" cap="flat">
              <a:noFill/>
              <a:miter lim="400000"/>
            </a:ln>
            <a:effectLst/>
          </p:spPr>
        </p:pic>
        <p:sp>
          <p:nvSpPr>
            <p:cNvPr id="180" name="Customer Expectations"/>
            <p:cNvSpPr txBox="1"/>
            <p:nvPr/>
          </p:nvSpPr>
          <p:spPr>
            <a:xfrm>
              <a:off x="4019812" y="536993"/>
              <a:ext cx="115959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584200">
                <a:lnSpc>
                  <a:spcPct val="110000"/>
                </a:lnSpc>
                <a:spcBef>
                  <a:spcPts val="3000"/>
                </a:spcBef>
                <a:defRPr sz="800" b="1">
                  <a:latin typeface="Helvetica Neue"/>
                  <a:ea typeface="Helvetica Neue"/>
                  <a:cs typeface="Helvetica Neue"/>
                  <a:sym typeface="Helvetica Neue"/>
                </a:defRPr>
              </a:lvl1pPr>
            </a:lstStyle>
            <a:p>
              <a:r>
                <a:t>Technology Solutions</a:t>
              </a:r>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 name="Slide Number"/>
          <p:cNvSpPr txBox="1">
            <a:spLocks noGrp="1"/>
          </p:cNvSpPr>
          <p:nvPr>
            <p:ph type="sldNum" sz="quarter" idx="2"/>
          </p:nvPr>
        </p:nvSpPr>
        <p:spPr>
          <a:xfrm>
            <a:off x="8817505" y="6185869"/>
            <a:ext cx="263980"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40</a:t>
            </a:fld>
            <a:endParaRPr/>
          </a:p>
        </p:txBody>
      </p:sp>
      <p:sp>
        <p:nvSpPr>
          <p:cNvPr id="2089" name="Rectangle"/>
          <p:cNvSpPr/>
          <p:nvPr/>
        </p:nvSpPr>
        <p:spPr>
          <a:xfrm>
            <a:off x="-8286" y="478536"/>
            <a:ext cx="9160572" cy="741898"/>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090" name="Rectangle"/>
          <p:cNvSpPr/>
          <p:nvPr/>
        </p:nvSpPr>
        <p:spPr>
          <a:xfrm>
            <a:off x="-8286" y="5081044"/>
            <a:ext cx="9160572" cy="1128848"/>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091" name="Star"/>
          <p:cNvSpPr/>
          <p:nvPr/>
        </p:nvSpPr>
        <p:spPr>
          <a:xfrm>
            <a:off x="834434" y="19685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99999"/>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092" name="Star"/>
          <p:cNvSpPr/>
          <p:nvPr/>
        </p:nvSpPr>
        <p:spPr>
          <a:xfrm>
            <a:off x="2282234" y="19685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B9B9B9"/>
          </a:solidFill>
          <a:ln w="12700">
            <a:miter lim="400000"/>
          </a:ln>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93" name="Star"/>
          <p:cNvSpPr/>
          <p:nvPr/>
        </p:nvSpPr>
        <p:spPr>
          <a:xfrm>
            <a:off x="1558334" y="32131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99999"/>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094" name="Star"/>
          <p:cNvSpPr/>
          <p:nvPr/>
        </p:nvSpPr>
        <p:spPr>
          <a:xfrm>
            <a:off x="3001901" y="321310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095" name="Star"/>
          <p:cNvSpPr/>
          <p:nvPr/>
        </p:nvSpPr>
        <p:spPr>
          <a:xfrm>
            <a:off x="4445468" y="321310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096" name="Star"/>
          <p:cNvSpPr/>
          <p:nvPr/>
        </p:nvSpPr>
        <p:spPr>
          <a:xfrm>
            <a:off x="5169368" y="445770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5E5E5E"/>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097" name="Star"/>
          <p:cNvSpPr/>
          <p:nvPr/>
        </p:nvSpPr>
        <p:spPr>
          <a:xfrm>
            <a:off x="1558334" y="7112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99999"/>
          </a:solidFill>
          <a:ln w="12700">
            <a:miter lim="400000"/>
          </a:ln>
          <a:effectLst>
            <a:outerShdw blurRad="63500" dist="25400" dir="5400000" rotWithShape="0">
              <a:srgbClr val="000000">
                <a:alpha val="50000"/>
              </a:srgbClr>
            </a:outerShdw>
          </a:effectLst>
        </p:spPr>
        <p:txBody>
          <a:bodyPr lIns="0" tIns="0" rIns="0" bIns="0" anchor="ctr"/>
          <a:lstStyle/>
          <a:p>
            <a:pPr algn="ctr" defTabSz="457200">
              <a:lnSpc>
                <a:spcPct val="90000"/>
              </a:lnSpc>
              <a:spcBef>
                <a:spcPts val="5500"/>
              </a:spcBef>
              <a:defRPr sz="4000">
                <a:solidFill>
                  <a:srgbClr val="FFFFFF"/>
                </a:solidFill>
                <a:latin typeface="Helvetica Neue Thin"/>
                <a:ea typeface="Helvetica Neue Thin"/>
                <a:cs typeface="Helvetica Neue Thin"/>
                <a:sym typeface="Helvetica Neue Thin"/>
              </a:defRPr>
            </a:pPr>
            <a:endParaRPr/>
          </a:p>
        </p:txBody>
      </p:sp>
      <p:sp>
        <p:nvSpPr>
          <p:cNvPr id="2098" name="Star"/>
          <p:cNvSpPr/>
          <p:nvPr/>
        </p:nvSpPr>
        <p:spPr>
          <a:xfrm>
            <a:off x="5889034" y="32131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484C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99" name="Star"/>
          <p:cNvSpPr/>
          <p:nvPr/>
        </p:nvSpPr>
        <p:spPr>
          <a:xfrm>
            <a:off x="2278001" y="196850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99999"/>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00" name="Star"/>
          <p:cNvSpPr/>
          <p:nvPr/>
        </p:nvSpPr>
        <p:spPr>
          <a:xfrm>
            <a:off x="3721568" y="196850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01" name="Star"/>
          <p:cNvSpPr/>
          <p:nvPr/>
        </p:nvSpPr>
        <p:spPr>
          <a:xfrm>
            <a:off x="5165134" y="19685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02" name="Star"/>
          <p:cNvSpPr/>
          <p:nvPr/>
        </p:nvSpPr>
        <p:spPr>
          <a:xfrm>
            <a:off x="6612934" y="4457700"/>
            <a:ext cx="1264832"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5E5E5E"/>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03" name="Customer Metrics"/>
          <p:cNvSpPr txBox="1">
            <a:spLocks noGrp="1"/>
          </p:cNvSpPr>
          <p:nvPr>
            <p:ph type="title"/>
          </p:nvPr>
        </p:nvSpPr>
        <p:spPr>
          <a:xfrm>
            <a:off x="246583" y="18342"/>
            <a:ext cx="8650834" cy="431952"/>
          </a:xfrm>
          <a:prstGeom prst="rect">
            <a:avLst/>
          </a:prstGeom>
        </p:spPr>
        <p:txBody>
          <a:bodyPr/>
          <a:lstStyle>
            <a:lvl1pPr>
              <a:defRPr sz="1800" b="0">
                <a:latin typeface="Arial Rounded MT Bold"/>
                <a:ea typeface="Arial Rounded MT Bold"/>
                <a:cs typeface="Arial Rounded MT Bold"/>
                <a:sym typeface="Arial Rounded MT Bold"/>
              </a:defRPr>
            </a:lvl1pPr>
          </a:lstStyle>
          <a:p>
            <a:r>
              <a:t>Customer Metrics</a:t>
            </a:r>
          </a:p>
        </p:txBody>
      </p:sp>
      <p:sp>
        <p:nvSpPr>
          <p:cNvPr id="2104" name="Smart Meter detects leak"/>
          <p:cNvSpPr txBox="1"/>
          <p:nvPr/>
        </p:nvSpPr>
        <p:spPr>
          <a:xfrm>
            <a:off x="1645704" y="1217591"/>
            <a:ext cx="1090092" cy="447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Net Promoter Score (NPS)</a:t>
            </a:r>
          </a:p>
        </p:txBody>
      </p:sp>
      <p:sp>
        <p:nvSpPr>
          <p:cNvPr id="2105" name="Smart Meter detects leak"/>
          <p:cNvSpPr txBox="1"/>
          <p:nvPr/>
        </p:nvSpPr>
        <p:spPr>
          <a:xfrm>
            <a:off x="921804" y="2356404"/>
            <a:ext cx="1090092" cy="68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Transactional Net Promoter Score (tNPS)</a:t>
            </a:r>
          </a:p>
        </p:txBody>
      </p:sp>
      <p:sp>
        <p:nvSpPr>
          <p:cNvPr id="2106" name="Smart Meter detects leak"/>
          <p:cNvSpPr txBox="1"/>
          <p:nvPr/>
        </p:nvSpPr>
        <p:spPr>
          <a:xfrm>
            <a:off x="2486252" y="2587028"/>
            <a:ext cx="856796" cy="210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Trust Index</a:t>
            </a:r>
          </a:p>
        </p:txBody>
      </p:sp>
      <p:sp>
        <p:nvSpPr>
          <p:cNvPr id="2107" name="Smart Meter detects leak"/>
          <p:cNvSpPr txBox="1"/>
          <p:nvPr/>
        </p:nvSpPr>
        <p:spPr>
          <a:xfrm>
            <a:off x="1598929" y="3732623"/>
            <a:ext cx="1183642" cy="421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Customer Effort Score (CES)</a:t>
            </a:r>
          </a:p>
        </p:txBody>
      </p:sp>
      <p:sp>
        <p:nvSpPr>
          <p:cNvPr id="2108" name="Customer Mobile App"/>
          <p:cNvSpPr txBox="1"/>
          <p:nvPr/>
        </p:nvSpPr>
        <p:spPr>
          <a:xfrm>
            <a:off x="217505" y="1248676"/>
            <a:ext cx="1090092" cy="39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3483C9"/>
                </a:solidFill>
                <a:latin typeface="Helvetica Neue"/>
                <a:ea typeface="Helvetica Neue"/>
                <a:cs typeface="Helvetica Neue"/>
                <a:sym typeface="Helvetica Neue"/>
              </a:defRPr>
            </a:lvl1pPr>
          </a:lstStyle>
          <a:p>
            <a:r>
              <a:t>Customer Satisfaction</a:t>
            </a:r>
          </a:p>
        </p:txBody>
      </p:sp>
      <p:sp>
        <p:nvSpPr>
          <p:cNvPr id="2109" name="Smart Meter detects leak"/>
          <p:cNvSpPr txBox="1"/>
          <p:nvPr/>
        </p:nvSpPr>
        <p:spPr>
          <a:xfrm>
            <a:off x="3925585" y="2356404"/>
            <a:ext cx="856796" cy="68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Cost per Digital Interaction</a:t>
            </a:r>
          </a:p>
        </p:txBody>
      </p:sp>
      <p:sp>
        <p:nvSpPr>
          <p:cNvPr id="2110" name="Smart Meter detects leak"/>
          <p:cNvSpPr txBox="1"/>
          <p:nvPr/>
        </p:nvSpPr>
        <p:spPr>
          <a:xfrm>
            <a:off x="3142738" y="3596836"/>
            <a:ext cx="942563" cy="68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Customer Interaction  - % Digital</a:t>
            </a:r>
          </a:p>
        </p:txBody>
      </p:sp>
      <p:sp>
        <p:nvSpPr>
          <p:cNvPr id="2111" name="Customer Mobile App"/>
          <p:cNvSpPr txBox="1"/>
          <p:nvPr/>
        </p:nvSpPr>
        <p:spPr>
          <a:xfrm>
            <a:off x="3811054" y="1396873"/>
            <a:ext cx="1090092"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3483C9"/>
                </a:solidFill>
                <a:latin typeface="Helvetica Neue"/>
                <a:ea typeface="Helvetica Neue"/>
                <a:cs typeface="Helvetica Neue"/>
                <a:sym typeface="Helvetica Neue"/>
              </a:defRPr>
            </a:lvl1pPr>
          </a:lstStyle>
          <a:p>
            <a:r>
              <a:t>Digital Interactions</a:t>
            </a:r>
          </a:p>
        </p:txBody>
      </p:sp>
      <p:sp>
        <p:nvSpPr>
          <p:cNvPr id="2112" name="Customer Mobile App"/>
          <p:cNvSpPr txBox="1"/>
          <p:nvPr/>
        </p:nvSpPr>
        <p:spPr>
          <a:xfrm>
            <a:off x="5252504" y="1396873"/>
            <a:ext cx="1090092" cy="39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3483C9"/>
                </a:solidFill>
                <a:latin typeface="Helvetica Neue"/>
                <a:ea typeface="Helvetica Neue"/>
                <a:cs typeface="Helvetica Neue"/>
                <a:sym typeface="Helvetica Neue"/>
              </a:defRPr>
            </a:lvl1pPr>
          </a:lstStyle>
          <a:p>
            <a:r>
              <a:t>Voice Interactions</a:t>
            </a:r>
          </a:p>
        </p:txBody>
      </p:sp>
      <p:sp>
        <p:nvSpPr>
          <p:cNvPr id="2113" name="Star"/>
          <p:cNvSpPr/>
          <p:nvPr/>
        </p:nvSpPr>
        <p:spPr>
          <a:xfrm>
            <a:off x="2282234" y="4449815"/>
            <a:ext cx="1264832" cy="1460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114" name="Star"/>
          <p:cNvSpPr/>
          <p:nvPr/>
        </p:nvSpPr>
        <p:spPr>
          <a:xfrm>
            <a:off x="838668" y="4466354"/>
            <a:ext cx="1264831" cy="1460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115" name="Smart Meter detects leak"/>
          <p:cNvSpPr txBox="1"/>
          <p:nvPr/>
        </p:nvSpPr>
        <p:spPr>
          <a:xfrm>
            <a:off x="875029" y="4865703"/>
            <a:ext cx="1183642" cy="64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Grade of Service  - Digital Interactions</a:t>
            </a:r>
          </a:p>
        </p:txBody>
      </p:sp>
      <p:sp>
        <p:nvSpPr>
          <p:cNvPr id="2116" name="Smart Meter detects leak"/>
          <p:cNvSpPr txBox="1"/>
          <p:nvPr/>
        </p:nvSpPr>
        <p:spPr>
          <a:xfrm>
            <a:off x="2369604" y="4865703"/>
            <a:ext cx="1090092" cy="64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Abandonment Rate  - Digital Interactions</a:t>
            </a:r>
          </a:p>
        </p:txBody>
      </p:sp>
      <p:sp>
        <p:nvSpPr>
          <p:cNvPr id="2117" name="Star"/>
          <p:cNvSpPr/>
          <p:nvPr/>
        </p:nvSpPr>
        <p:spPr>
          <a:xfrm>
            <a:off x="6608701" y="1962150"/>
            <a:ext cx="1264831" cy="1460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197E0"/>
          </a:solidFill>
          <a:ln w="12700">
            <a:miter lim="400000"/>
          </a:ln>
          <a:effectLst>
            <a:outerShdw blurRad="63500" dist="25400" dir="5400000" rotWithShape="0">
              <a:srgbClr val="000000">
                <a:alpha val="50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18" name="Smart Meter detects leak"/>
          <p:cNvSpPr txBox="1"/>
          <p:nvPr/>
        </p:nvSpPr>
        <p:spPr>
          <a:xfrm>
            <a:off x="6816952" y="2356404"/>
            <a:ext cx="856796" cy="68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400">
                <a:solidFill>
                  <a:srgbClr val="FFFFFF"/>
                </a:solidFill>
                <a:latin typeface="Helvetica Neue Light"/>
                <a:ea typeface="Helvetica Neue Light"/>
                <a:cs typeface="Helvetica Neue Light"/>
                <a:sym typeface="Helvetica Neue Light"/>
              </a:defRPr>
            </a:lvl1pPr>
          </a:lstStyle>
          <a:p>
            <a:r>
              <a:t>Cost per Voice Interaction</a:t>
            </a:r>
          </a:p>
        </p:txBody>
      </p:sp>
      <p:sp>
        <p:nvSpPr>
          <p:cNvPr id="2119" name="Smart Meter detects leak"/>
          <p:cNvSpPr txBox="1"/>
          <p:nvPr/>
        </p:nvSpPr>
        <p:spPr>
          <a:xfrm>
            <a:off x="5209962" y="2370153"/>
            <a:ext cx="1183643" cy="64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Grade of Service  - Voice Interactions</a:t>
            </a:r>
          </a:p>
        </p:txBody>
      </p:sp>
      <p:sp>
        <p:nvSpPr>
          <p:cNvPr id="2120" name="Smart Meter detects leak"/>
          <p:cNvSpPr txBox="1"/>
          <p:nvPr/>
        </p:nvSpPr>
        <p:spPr>
          <a:xfrm>
            <a:off x="4532838" y="3617161"/>
            <a:ext cx="1090091" cy="64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Abandonment Rate  - Voice Interactions</a:t>
            </a:r>
          </a:p>
        </p:txBody>
      </p:sp>
      <p:sp>
        <p:nvSpPr>
          <p:cNvPr id="2121" name="Customer Mobile App"/>
          <p:cNvSpPr txBox="1"/>
          <p:nvPr/>
        </p:nvSpPr>
        <p:spPr>
          <a:xfrm>
            <a:off x="7328368" y="3589586"/>
            <a:ext cx="1090092" cy="604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200" b="1">
                <a:solidFill>
                  <a:srgbClr val="3483C9"/>
                </a:solidFill>
                <a:latin typeface="Helvetica Neue"/>
                <a:ea typeface="Helvetica Neue"/>
                <a:cs typeface="Helvetica Neue"/>
                <a:sym typeface="Helvetica Neue"/>
              </a:defRPr>
            </a:lvl1pPr>
          </a:lstStyle>
          <a:p>
            <a:r>
              <a:t>Fault/Maintenance Interactions</a:t>
            </a:r>
          </a:p>
        </p:txBody>
      </p:sp>
      <p:sp>
        <p:nvSpPr>
          <p:cNvPr id="2122" name="Smart Meter detects leak"/>
          <p:cNvSpPr txBox="1"/>
          <p:nvPr/>
        </p:nvSpPr>
        <p:spPr>
          <a:xfrm>
            <a:off x="6093052" y="3617161"/>
            <a:ext cx="856796" cy="64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Fault Response Times</a:t>
            </a:r>
          </a:p>
        </p:txBody>
      </p:sp>
      <p:sp>
        <p:nvSpPr>
          <p:cNvPr id="2123" name="Customer Mobile App"/>
          <p:cNvSpPr txBox="1"/>
          <p:nvPr/>
        </p:nvSpPr>
        <p:spPr>
          <a:xfrm>
            <a:off x="8143871" y="5087025"/>
            <a:ext cx="683910" cy="18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200" b="1">
                <a:solidFill>
                  <a:srgbClr val="3483C9"/>
                </a:solidFill>
                <a:latin typeface="Helvetica Neue"/>
                <a:ea typeface="Helvetica Neue"/>
                <a:cs typeface="Helvetica Neue"/>
                <a:sym typeface="Helvetica Neue"/>
              </a:defRPr>
            </a:lvl1pPr>
          </a:lstStyle>
          <a:p>
            <a:r>
              <a:t>General</a:t>
            </a:r>
          </a:p>
        </p:txBody>
      </p:sp>
      <p:sp>
        <p:nvSpPr>
          <p:cNvPr id="2124" name="Smart Meter detects leak"/>
          <p:cNvSpPr txBox="1"/>
          <p:nvPr/>
        </p:nvSpPr>
        <p:spPr>
          <a:xfrm>
            <a:off x="5369152" y="4977223"/>
            <a:ext cx="856796" cy="421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Complaint Resolution</a:t>
            </a:r>
          </a:p>
        </p:txBody>
      </p:sp>
      <p:sp>
        <p:nvSpPr>
          <p:cNvPr id="2125" name="Smart Meter detects leak"/>
          <p:cNvSpPr txBox="1"/>
          <p:nvPr/>
        </p:nvSpPr>
        <p:spPr>
          <a:xfrm>
            <a:off x="6816952" y="4785898"/>
            <a:ext cx="856796" cy="788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pPr>
            <a:r>
              <a:t>Cost to serve </a:t>
            </a:r>
            <a:r>
              <a:rPr sz="1100"/>
              <a:t>(Market Segment)</a:t>
            </a:r>
          </a:p>
        </p:txBody>
      </p:sp>
      <p:sp>
        <p:nvSpPr>
          <p:cNvPr id="2126" name="Star"/>
          <p:cNvSpPr/>
          <p:nvPr/>
        </p:nvSpPr>
        <p:spPr>
          <a:xfrm>
            <a:off x="3703387" y="4466354"/>
            <a:ext cx="1264831" cy="1460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72B1D7"/>
          </a:solidFill>
          <a:ln w="12700">
            <a:miter lim="400000"/>
          </a:ln>
          <a:effectLst>
            <a:outerShdw blurRad="63500" dist="25400" dir="5400000" rotWithShape="0">
              <a:srgbClr val="000000">
                <a:alpha val="50000"/>
              </a:srgbClr>
            </a:outerShdw>
          </a:effectLst>
        </p:spPr>
        <p:txBody>
          <a:bodyPr lIns="0" tIns="0" rIns="0" bIns="0" anchor="ctr"/>
          <a:lstStyle/>
          <a:p>
            <a:pPr algn="ctr" defTabSz="457200">
              <a:spcBef>
                <a:spcPts val="5500"/>
              </a:spcBef>
              <a:defRPr sz="2500">
                <a:solidFill>
                  <a:srgbClr val="FFFFFF"/>
                </a:solidFill>
                <a:latin typeface="Helvetica Neue Light"/>
                <a:ea typeface="Helvetica Neue Light"/>
                <a:cs typeface="Helvetica Neue Light"/>
                <a:sym typeface="Helvetica Neue Light"/>
              </a:defRPr>
            </a:pPr>
            <a:endParaRPr/>
          </a:p>
        </p:txBody>
      </p:sp>
      <p:sp>
        <p:nvSpPr>
          <p:cNvPr id="2127" name="Smart Meter detects leak"/>
          <p:cNvSpPr txBox="1"/>
          <p:nvPr/>
        </p:nvSpPr>
        <p:spPr>
          <a:xfrm>
            <a:off x="3790757" y="4746298"/>
            <a:ext cx="1090092" cy="867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300">
                <a:solidFill>
                  <a:srgbClr val="FFFFFF"/>
                </a:solidFill>
                <a:latin typeface="Helvetica Neue Light"/>
                <a:ea typeface="Helvetica Neue Light"/>
                <a:cs typeface="Helvetica Neue Light"/>
                <a:sym typeface="Helvetica Neue Light"/>
              </a:defRPr>
            </a:lvl1pPr>
          </a:lstStyle>
          <a:p>
            <a:r>
              <a:t>Proactive Digital Alerts - Average time to Pay</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 name="Slide Number"/>
          <p:cNvSpPr txBox="1">
            <a:spLocks noGrp="1"/>
          </p:cNvSpPr>
          <p:nvPr>
            <p:ph type="sldNum" sz="quarter" idx="2"/>
          </p:nvPr>
        </p:nvSpPr>
        <p:spPr>
          <a:xfrm>
            <a:off x="8835375" y="6222850"/>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41</a:t>
            </a:fld>
            <a:endParaRPr/>
          </a:p>
        </p:txBody>
      </p:sp>
      <p:sp>
        <p:nvSpPr>
          <p:cNvPr id="2130" name="Rectangle"/>
          <p:cNvSpPr/>
          <p:nvPr/>
        </p:nvSpPr>
        <p:spPr>
          <a:xfrm>
            <a:off x="-8286" y="618530"/>
            <a:ext cx="9160572" cy="538365"/>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131" name="Rectangle"/>
          <p:cNvSpPr/>
          <p:nvPr/>
        </p:nvSpPr>
        <p:spPr>
          <a:xfrm>
            <a:off x="-8286" y="5865438"/>
            <a:ext cx="9160572" cy="332386"/>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132" name="Implementation Roadmap"/>
          <p:cNvSpPr txBox="1">
            <a:spLocks noGrp="1"/>
          </p:cNvSpPr>
          <p:nvPr>
            <p:ph type="title"/>
          </p:nvPr>
        </p:nvSpPr>
        <p:spPr>
          <a:xfrm>
            <a:off x="410064" y="97335"/>
            <a:ext cx="8787313" cy="431952"/>
          </a:xfrm>
          <a:prstGeom prst="rect">
            <a:avLst/>
          </a:prstGeom>
        </p:spPr>
        <p:txBody>
          <a:bodyPr/>
          <a:lstStyle>
            <a:lvl1pPr defTabSz="841247">
              <a:defRPr sz="1500" b="0">
                <a:latin typeface="Arial Rounded MT Bold"/>
                <a:ea typeface="Arial Rounded MT Bold"/>
                <a:cs typeface="Arial Rounded MT Bold"/>
                <a:sym typeface="Arial Rounded MT Bold"/>
              </a:defRPr>
            </a:lvl1pPr>
          </a:lstStyle>
          <a:p>
            <a:r>
              <a:t>Implementation Roadmap</a:t>
            </a:r>
          </a:p>
        </p:txBody>
      </p:sp>
      <p:sp>
        <p:nvSpPr>
          <p:cNvPr id="2133" name="Rounded Rectangle"/>
          <p:cNvSpPr/>
          <p:nvPr/>
        </p:nvSpPr>
        <p:spPr>
          <a:xfrm>
            <a:off x="414224" y="1101230"/>
            <a:ext cx="1152728" cy="4643385"/>
          </a:xfrm>
          <a:prstGeom prst="roundRect">
            <a:avLst>
              <a:gd name="adj" fmla="val 16526"/>
            </a:avLst>
          </a:prstGeom>
          <a:solidFill>
            <a:srgbClr val="CBCBCB"/>
          </a:solidFill>
          <a:ln w="12700">
            <a:miter lim="400000"/>
          </a:ln>
          <a:effectLst>
            <a:outerShdw blurRad="190500" dist="8455" dir="5400000" rotWithShape="0">
              <a:srgbClr val="000000"/>
            </a:outerShdw>
          </a:effectLst>
        </p:spPr>
        <p:txBody>
          <a:bodyPr lIns="45718" tIns="45718" rIns="45718" bIns="45718" anchor="ctr"/>
          <a:lstStyle/>
          <a:p>
            <a:pPr>
              <a:defRPr>
                <a:latin typeface="+mn-lt"/>
                <a:ea typeface="+mn-ea"/>
                <a:cs typeface="+mn-cs"/>
                <a:sym typeface="Calibri"/>
              </a:defRPr>
            </a:pPr>
            <a:endParaRPr/>
          </a:p>
        </p:txBody>
      </p:sp>
      <p:sp>
        <p:nvSpPr>
          <p:cNvPr id="2134" name="Technology Enablement"/>
          <p:cNvSpPr txBox="1"/>
          <p:nvPr/>
        </p:nvSpPr>
        <p:spPr>
          <a:xfrm>
            <a:off x="686957" y="2973127"/>
            <a:ext cx="599699" cy="316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Technology Enablement</a:t>
            </a:r>
          </a:p>
        </p:txBody>
      </p:sp>
      <p:sp>
        <p:nvSpPr>
          <p:cNvPr id="2135" name="Circle"/>
          <p:cNvSpPr/>
          <p:nvPr/>
        </p:nvSpPr>
        <p:spPr>
          <a:xfrm>
            <a:off x="686957" y="2362364"/>
            <a:ext cx="599699" cy="599699"/>
          </a:xfrm>
          <a:prstGeom prst="ellipse">
            <a:avLst/>
          </a:prstGeom>
          <a:gradFill>
            <a:gsLst>
              <a:gs pos="0">
                <a:srgbClr val="72B1D7"/>
              </a:gs>
              <a:gs pos="100000">
                <a:srgbClr val="76D6FF">
                  <a:alpha val="50655"/>
                </a:srgbClr>
              </a:gs>
            </a:gsLst>
            <a:lin ang="16200000"/>
          </a:gradFill>
          <a:ln w="38100">
            <a:solidFill>
              <a:srgbClr val="FFFFFF"/>
            </a:solidFill>
            <a:miter lim="400000"/>
          </a:ln>
          <a:effectLst>
            <a:outerShdw blurRad="38100" dist="23000" dir="5400000" rotWithShape="0">
              <a:srgbClr val="000000">
                <a:alpha val="35000"/>
              </a:srgbClr>
            </a:outerShdw>
          </a:effectLst>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2136" name="Shape"/>
          <p:cNvSpPr/>
          <p:nvPr/>
        </p:nvSpPr>
        <p:spPr>
          <a:xfrm>
            <a:off x="811788" y="2526556"/>
            <a:ext cx="350037" cy="240650"/>
          </a:xfrm>
          <a:custGeom>
            <a:avLst/>
            <a:gdLst/>
            <a:ahLst/>
            <a:cxnLst>
              <a:cxn ang="0">
                <a:pos x="wd2" y="hd2"/>
              </a:cxn>
              <a:cxn ang="5400000">
                <a:pos x="wd2" y="hd2"/>
              </a:cxn>
              <a:cxn ang="10800000">
                <a:pos x="wd2" y="hd2"/>
              </a:cxn>
              <a:cxn ang="16200000">
                <a:pos x="wd2" y="hd2"/>
              </a:cxn>
            </a:cxnLst>
            <a:rect l="0" t="0" r="r" b="b"/>
            <a:pathLst>
              <a:path w="21600" h="21600" extrusionOk="0">
                <a:moveTo>
                  <a:pt x="17518" y="7014"/>
                </a:moveTo>
                <a:cubicBezTo>
                  <a:pt x="17229" y="3072"/>
                  <a:pt x="14937" y="0"/>
                  <a:pt x="12150" y="0"/>
                </a:cubicBezTo>
                <a:cubicBezTo>
                  <a:pt x="10363" y="0"/>
                  <a:pt x="8784" y="1268"/>
                  <a:pt x="7801" y="3213"/>
                </a:cubicBezTo>
                <a:cubicBezTo>
                  <a:pt x="7468" y="3053"/>
                  <a:pt x="7119" y="2945"/>
                  <a:pt x="6750" y="2945"/>
                </a:cubicBezTo>
                <a:cubicBezTo>
                  <a:pt x="4886" y="2945"/>
                  <a:pt x="3375" y="5143"/>
                  <a:pt x="3375" y="7855"/>
                </a:cubicBezTo>
                <a:cubicBezTo>
                  <a:pt x="3375" y="7951"/>
                  <a:pt x="3370" y="8041"/>
                  <a:pt x="3373" y="8136"/>
                </a:cubicBezTo>
                <a:cubicBezTo>
                  <a:pt x="1412" y="8972"/>
                  <a:pt x="0" y="11604"/>
                  <a:pt x="0" y="14727"/>
                </a:cubicBezTo>
                <a:cubicBezTo>
                  <a:pt x="0" y="18523"/>
                  <a:pt x="2115" y="21600"/>
                  <a:pt x="4725" y="21600"/>
                </a:cubicBezTo>
                <a:cubicBezTo>
                  <a:pt x="7515" y="21600"/>
                  <a:pt x="16875" y="21575"/>
                  <a:pt x="16875" y="21575"/>
                </a:cubicBezTo>
                <a:cubicBezTo>
                  <a:pt x="19513" y="21322"/>
                  <a:pt x="21600" y="18138"/>
                  <a:pt x="21600" y="14236"/>
                </a:cubicBezTo>
                <a:cubicBezTo>
                  <a:pt x="21600" y="10658"/>
                  <a:pt x="19844" y="7678"/>
                  <a:pt x="17518" y="7014"/>
                </a:cubicBezTo>
                <a:close/>
              </a:path>
            </a:pathLst>
          </a:custGeom>
          <a:solidFill>
            <a:srgbClr val="FFFFFF"/>
          </a:solidFill>
          <a:ln w="12700">
            <a:miter lim="400000"/>
          </a:ln>
          <a:effectLst>
            <a:outerShdw blurRad="101600" dist="25400" dir="5400000" rotWithShape="0">
              <a:srgbClr val="000000">
                <a:alpha val="75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37" name="Shape"/>
          <p:cNvSpPr/>
          <p:nvPr/>
        </p:nvSpPr>
        <p:spPr>
          <a:xfrm>
            <a:off x="945659" y="2622544"/>
            <a:ext cx="82295" cy="82202"/>
          </a:xfrm>
          <a:custGeom>
            <a:avLst/>
            <a:gdLst/>
            <a:ahLst/>
            <a:cxnLst>
              <a:cxn ang="0">
                <a:pos x="wd2" y="hd2"/>
              </a:cxn>
              <a:cxn ang="5400000">
                <a:pos x="wd2" y="hd2"/>
              </a:cxn>
              <a:cxn ang="10800000">
                <a:pos x="wd2" y="hd2"/>
              </a:cxn>
              <a:cxn ang="16200000">
                <a:pos x="wd2" y="hd2"/>
              </a:cxn>
            </a:cxnLst>
            <a:rect l="0" t="0" r="r" b="b"/>
            <a:pathLst>
              <a:path w="21506" h="21506" extrusionOk="0">
                <a:moveTo>
                  <a:pt x="12533" y="1541"/>
                </a:moveTo>
                <a:cubicBezTo>
                  <a:pt x="11582" y="2494"/>
                  <a:pt x="10993" y="3809"/>
                  <a:pt x="10993" y="5263"/>
                </a:cubicBezTo>
                <a:cubicBezTo>
                  <a:pt x="10993" y="6180"/>
                  <a:pt x="11228" y="7043"/>
                  <a:pt x="11640" y="7794"/>
                </a:cubicBezTo>
                <a:lnTo>
                  <a:pt x="282" y="19164"/>
                </a:lnTo>
                <a:cubicBezTo>
                  <a:pt x="-94" y="19541"/>
                  <a:pt x="-94" y="20157"/>
                  <a:pt x="282" y="20534"/>
                </a:cubicBezTo>
                <a:lnTo>
                  <a:pt x="967" y="21219"/>
                </a:lnTo>
                <a:cubicBezTo>
                  <a:pt x="1344" y="21596"/>
                  <a:pt x="1959" y="21596"/>
                  <a:pt x="2335" y="21219"/>
                </a:cubicBezTo>
                <a:lnTo>
                  <a:pt x="3214" y="20339"/>
                </a:lnTo>
                <a:lnTo>
                  <a:pt x="4097" y="21223"/>
                </a:lnTo>
                <a:cubicBezTo>
                  <a:pt x="4473" y="21600"/>
                  <a:pt x="5088" y="21600"/>
                  <a:pt x="5465" y="21223"/>
                </a:cubicBezTo>
                <a:lnTo>
                  <a:pt x="6150" y="20538"/>
                </a:lnTo>
                <a:cubicBezTo>
                  <a:pt x="6526" y="20161"/>
                  <a:pt x="6526" y="19545"/>
                  <a:pt x="6150" y="19168"/>
                </a:cubicBezTo>
                <a:lnTo>
                  <a:pt x="5267" y="18284"/>
                </a:lnTo>
                <a:lnTo>
                  <a:pt x="5849" y="17702"/>
                </a:lnTo>
                <a:lnTo>
                  <a:pt x="7206" y="19061"/>
                </a:lnTo>
                <a:cubicBezTo>
                  <a:pt x="7583" y="19438"/>
                  <a:pt x="8198" y="19437"/>
                  <a:pt x="8575" y="19060"/>
                </a:cubicBezTo>
                <a:lnTo>
                  <a:pt x="9259" y="18376"/>
                </a:lnTo>
                <a:cubicBezTo>
                  <a:pt x="9635" y="17999"/>
                  <a:pt x="9636" y="17382"/>
                  <a:pt x="9260" y="17005"/>
                </a:cubicBezTo>
                <a:lnTo>
                  <a:pt x="7902" y="15646"/>
                </a:lnTo>
                <a:lnTo>
                  <a:pt x="13687" y="9855"/>
                </a:lnTo>
                <a:cubicBezTo>
                  <a:pt x="14445" y="10280"/>
                  <a:pt x="15318" y="10525"/>
                  <a:pt x="16249" y="10525"/>
                </a:cubicBezTo>
                <a:cubicBezTo>
                  <a:pt x="19152" y="10525"/>
                  <a:pt x="21506" y="8169"/>
                  <a:pt x="21506" y="5263"/>
                </a:cubicBezTo>
                <a:cubicBezTo>
                  <a:pt x="21506" y="2356"/>
                  <a:pt x="19152" y="0"/>
                  <a:pt x="16249" y="0"/>
                </a:cubicBezTo>
                <a:cubicBezTo>
                  <a:pt x="14798" y="0"/>
                  <a:pt x="13485" y="589"/>
                  <a:pt x="12533" y="1541"/>
                </a:cubicBezTo>
                <a:close/>
                <a:moveTo>
                  <a:pt x="14541" y="3551"/>
                </a:moveTo>
                <a:cubicBezTo>
                  <a:pt x="14978" y="3113"/>
                  <a:pt x="15583" y="2842"/>
                  <a:pt x="16250" y="2842"/>
                </a:cubicBezTo>
                <a:cubicBezTo>
                  <a:pt x="17586" y="2842"/>
                  <a:pt x="18668" y="3926"/>
                  <a:pt x="18668" y="5263"/>
                </a:cubicBezTo>
                <a:cubicBezTo>
                  <a:pt x="18668" y="6599"/>
                  <a:pt x="17586" y="7683"/>
                  <a:pt x="16250" y="7683"/>
                </a:cubicBezTo>
                <a:cubicBezTo>
                  <a:pt x="14915" y="7683"/>
                  <a:pt x="13832" y="6599"/>
                  <a:pt x="13832" y="5263"/>
                </a:cubicBezTo>
                <a:cubicBezTo>
                  <a:pt x="13832" y="4594"/>
                  <a:pt x="14103" y="3989"/>
                  <a:pt x="14541" y="3551"/>
                </a:cubicBezTo>
                <a:close/>
              </a:path>
            </a:pathLst>
          </a:custGeom>
          <a:gradFill>
            <a:gsLst>
              <a:gs pos="0">
                <a:srgbClr val="72B1D7"/>
              </a:gs>
              <a:gs pos="100000">
                <a:srgbClr val="76D6FF">
                  <a:alpha val="50655"/>
                </a:srgbClr>
              </a:gs>
            </a:gsLst>
            <a:lin ang="16200000"/>
          </a:gradFill>
          <a:ln w="12700">
            <a:miter lim="400000"/>
          </a:ln>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142" name="Group"/>
          <p:cNvGrpSpPr/>
          <p:nvPr/>
        </p:nvGrpSpPr>
        <p:grpSpPr>
          <a:xfrm>
            <a:off x="465969" y="4701475"/>
            <a:ext cx="1049238" cy="936937"/>
            <a:chOff x="0" y="0"/>
            <a:chExt cx="1049237" cy="936935"/>
          </a:xfrm>
        </p:grpSpPr>
        <p:sp>
          <p:nvSpPr>
            <p:cNvPr id="2138" name="Employee Engagement &amp; Wellbeing"/>
            <p:cNvSpPr txBox="1"/>
            <p:nvPr/>
          </p:nvSpPr>
          <p:spPr>
            <a:xfrm>
              <a:off x="0" y="588466"/>
              <a:ext cx="1049238" cy="3484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Employee Engagement, Wellbeing &amp; Safety</a:t>
              </a:r>
            </a:p>
          </p:txBody>
        </p:sp>
        <p:grpSp>
          <p:nvGrpSpPr>
            <p:cNvPr id="2141" name="Group"/>
            <p:cNvGrpSpPr/>
            <p:nvPr/>
          </p:nvGrpSpPr>
          <p:grpSpPr>
            <a:xfrm>
              <a:off x="224769" y="0"/>
              <a:ext cx="599699" cy="599698"/>
              <a:chOff x="0" y="0"/>
              <a:chExt cx="599697" cy="599697"/>
            </a:xfrm>
          </p:grpSpPr>
          <p:sp>
            <p:nvSpPr>
              <p:cNvPr id="2139" name="Circle"/>
              <p:cNvSpPr/>
              <p:nvPr/>
            </p:nvSpPr>
            <p:spPr>
              <a:xfrm>
                <a:off x="0" y="0"/>
                <a:ext cx="599698" cy="599698"/>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2140" name="Shape"/>
              <p:cNvSpPr/>
              <p:nvPr/>
            </p:nvSpPr>
            <p:spPr>
              <a:xfrm>
                <a:off x="149961" y="215860"/>
                <a:ext cx="285416" cy="221803"/>
              </a:xfrm>
              <a:custGeom>
                <a:avLst/>
                <a:gdLst/>
                <a:ahLst/>
                <a:cxnLst>
                  <a:cxn ang="0">
                    <a:pos x="wd2" y="hd2"/>
                  </a:cxn>
                  <a:cxn ang="5400000">
                    <a:pos x="wd2" y="hd2"/>
                  </a:cxn>
                  <a:cxn ang="10800000">
                    <a:pos x="wd2" y="hd2"/>
                  </a:cxn>
                  <a:cxn ang="16200000">
                    <a:pos x="wd2" y="hd2"/>
                  </a:cxn>
                </a:cxnLst>
                <a:rect l="0" t="0" r="r" b="b"/>
                <a:pathLst>
                  <a:path w="21600" h="21345" extrusionOk="0">
                    <a:moveTo>
                      <a:pt x="3348" y="2"/>
                    </a:moveTo>
                    <a:cubicBezTo>
                      <a:pt x="1989" y="2"/>
                      <a:pt x="0" y="1403"/>
                      <a:pt x="0" y="2554"/>
                    </a:cubicBezTo>
                    <a:cubicBezTo>
                      <a:pt x="0" y="4074"/>
                      <a:pt x="0" y="9708"/>
                      <a:pt x="0" y="11941"/>
                    </a:cubicBezTo>
                    <a:lnTo>
                      <a:pt x="787" y="9825"/>
                    </a:lnTo>
                    <a:cubicBezTo>
                      <a:pt x="1450" y="8140"/>
                      <a:pt x="3062" y="7455"/>
                      <a:pt x="4387" y="8299"/>
                    </a:cubicBezTo>
                    <a:lnTo>
                      <a:pt x="10982" y="12492"/>
                    </a:lnTo>
                    <a:cubicBezTo>
                      <a:pt x="12306" y="13336"/>
                      <a:pt x="12845" y="15385"/>
                      <a:pt x="12182" y="17070"/>
                    </a:cubicBezTo>
                    <a:cubicBezTo>
                      <a:pt x="12182" y="17070"/>
                      <a:pt x="10810" y="20494"/>
                      <a:pt x="10810" y="20494"/>
                    </a:cubicBezTo>
                    <a:cubicBezTo>
                      <a:pt x="11174" y="21294"/>
                      <a:pt x="11975" y="21582"/>
                      <a:pt x="12615" y="21135"/>
                    </a:cubicBezTo>
                    <a:cubicBezTo>
                      <a:pt x="13068" y="20819"/>
                      <a:pt x="13116" y="19783"/>
                      <a:pt x="12988" y="18904"/>
                    </a:cubicBezTo>
                    <a:lnTo>
                      <a:pt x="13281" y="18750"/>
                    </a:lnTo>
                    <a:cubicBezTo>
                      <a:pt x="13637" y="19575"/>
                      <a:pt x="14457" y="19883"/>
                      <a:pt x="15106" y="19429"/>
                    </a:cubicBezTo>
                    <a:cubicBezTo>
                      <a:pt x="15579" y="19099"/>
                      <a:pt x="15717" y="17972"/>
                      <a:pt x="15620" y="17070"/>
                    </a:cubicBezTo>
                    <a:lnTo>
                      <a:pt x="15882" y="16890"/>
                    </a:lnTo>
                    <a:cubicBezTo>
                      <a:pt x="16417" y="17509"/>
                      <a:pt x="17213" y="18017"/>
                      <a:pt x="17687" y="17685"/>
                    </a:cubicBezTo>
                    <a:cubicBezTo>
                      <a:pt x="18337" y="17232"/>
                      <a:pt x="18458" y="16177"/>
                      <a:pt x="18101" y="15351"/>
                    </a:cubicBezTo>
                    <a:lnTo>
                      <a:pt x="14037" y="6157"/>
                    </a:lnTo>
                    <a:lnTo>
                      <a:pt x="12030" y="8530"/>
                    </a:lnTo>
                    <a:cubicBezTo>
                      <a:pt x="12030" y="8530"/>
                      <a:pt x="8903" y="8772"/>
                      <a:pt x="8390" y="8119"/>
                    </a:cubicBezTo>
                    <a:cubicBezTo>
                      <a:pt x="7855" y="7440"/>
                      <a:pt x="8047" y="3387"/>
                      <a:pt x="8047" y="3387"/>
                    </a:cubicBezTo>
                    <a:lnTo>
                      <a:pt x="10729" y="2"/>
                    </a:lnTo>
                    <a:cubicBezTo>
                      <a:pt x="10729" y="2"/>
                      <a:pt x="6106" y="2"/>
                      <a:pt x="3348" y="2"/>
                    </a:cubicBezTo>
                    <a:close/>
                    <a:moveTo>
                      <a:pt x="12877" y="15"/>
                    </a:moveTo>
                    <a:lnTo>
                      <a:pt x="10195" y="3426"/>
                    </a:lnTo>
                    <a:lnTo>
                      <a:pt x="9529" y="4285"/>
                    </a:lnTo>
                    <a:cubicBezTo>
                      <a:pt x="9529" y="4285"/>
                      <a:pt x="9332" y="5791"/>
                      <a:pt x="9852" y="6452"/>
                    </a:cubicBezTo>
                    <a:cubicBezTo>
                      <a:pt x="10337" y="7069"/>
                      <a:pt x="11536" y="6837"/>
                      <a:pt x="11536" y="6837"/>
                    </a:cubicBezTo>
                    <a:lnTo>
                      <a:pt x="14874" y="3426"/>
                    </a:lnTo>
                    <a:lnTo>
                      <a:pt x="19583" y="14518"/>
                    </a:lnTo>
                    <a:cubicBezTo>
                      <a:pt x="19583" y="14518"/>
                      <a:pt x="21600" y="14512"/>
                      <a:pt x="21600" y="13659"/>
                    </a:cubicBezTo>
                    <a:cubicBezTo>
                      <a:pt x="21599" y="8488"/>
                      <a:pt x="21600" y="5991"/>
                      <a:pt x="21600" y="4285"/>
                    </a:cubicBezTo>
                    <a:cubicBezTo>
                      <a:pt x="21600" y="4285"/>
                      <a:pt x="20806" y="2570"/>
                      <a:pt x="20511" y="2195"/>
                    </a:cubicBezTo>
                    <a:cubicBezTo>
                      <a:pt x="20237" y="1847"/>
                      <a:pt x="19177" y="41"/>
                      <a:pt x="17556" y="15"/>
                    </a:cubicBezTo>
                    <a:cubicBezTo>
                      <a:pt x="15583" y="-18"/>
                      <a:pt x="12877" y="15"/>
                      <a:pt x="12877" y="15"/>
                    </a:cubicBezTo>
                    <a:close/>
                    <a:moveTo>
                      <a:pt x="2854" y="9581"/>
                    </a:moveTo>
                    <a:cubicBezTo>
                      <a:pt x="2609" y="9684"/>
                      <a:pt x="2403" y="9906"/>
                      <a:pt x="2279" y="10222"/>
                    </a:cubicBezTo>
                    <a:lnTo>
                      <a:pt x="776" y="14031"/>
                    </a:lnTo>
                    <a:cubicBezTo>
                      <a:pt x="528" y="14662"/>
                      <a:pt x="723" y="15433"/>
                      <a:pt x="1220" y="15749"/>
                    </a:cubicBezTo>
                    <a:cubicBezTo>
                      <a:pt x="1717" y="16065"/>
                      <a:pt x="2323" y="15804"/>
                      <a:pt x="2571" y="15172"/>
                    </a:cubicBezTo>
                    <a:cubicBezTo>
                      <a:pt x="2571" y="15172"/>
                      <a:pt x="4074" y="11363"/>
                      <a:pt x="4074" y="11363"/>
                    </a:cubicBezTo>
                    <a:cubicBezTo>
                      <a:pt x="4323" y="10732"/>
                      <a:pt x="4117" y="9962"/>
                      <a:pt x="3620" y="9645"/>
                    </a:cubicBezTo>
                    <a:cubicBezTo>
                      <a:pt x="3372" y="9487"/>
                      <a:pt x="3098" y="9478"/>
                      <a:pt x="2854" y="9581"/>
                    </a:cubicBezTo>
                    <a:close/>
                    <a:moveTo>
                      <a:pt x="5254" y="11107"/>
                    </a:moveTo>
                    <a:cubicBezTo>
                      <a:pt x="5009" y="11210"/>
                      <a:pt x="4793" y="11432"/>
                      <a:pt x="4669" y="11748"/>
                    </a:cubicBezTo>
                    <a:lnTo>
                      <a:pt x="3176" y="15557"/>
                    </a:lnTo>
                    <a:cubicBezTo>
                      <a:pt x="2928" y="16188"/>
                      <a:pt x="3123" y="16958"/>
                      <a:pt x="3620" y="17275"/>
                    </a:cubicBezTo>
                    <a:cubicBezTo>
                      <a:pt x="4117" y="17591"/>
                      <a:pt x="4723" y="17330"/>
                      <a:pt x="4971" y="16698"/>
                    </a:cubicBezTo>
                    <a:cubicBezTo>
                      <a:pt x="4971" y="16698"/>
                      <a:pt x="6474" y="12889"/>
                      <a:pt x="6474" y="12889"/>
                    </a:cubicBezTo>
                    <a:cubicBezTo>
                      <a:pt x="6723" y="12258"/>
                      <a:pt x="6517" y="11488"/>
                      <a:pt x="6020" y="11171"/>
                    </a:cubicBezTo>
                    <a:cubicBezTo>
                      <a:pt x="5772" y="11013"/>
                      <a:pt x="5498" y="11004"/>
                      <a:pt x="5254" y="11107"/>
                    </a:cubicBezTo>
                    <a:close/>
                    <a:moveTo>
                      <a:pt x="7654" y="12633"/>
                    </a:moveTo>
                    <a:cubicBezTo>
                      <a:pt x="7410" y="12736"/>
                      <a:pt x="7193" y="12958"/>
                      <a:pt x="7069" y="13274"/>
                    </a:cubicBezTo>
                    <a:lnTo>
                      <a:pt x="5566" y="17083"/>
                    </a:lnTo>
                    <a:cubicBezTo>
                      <a:pt x="5318" y="17714"/>
                      <a:pt x="5523" y="18485"/>
                      <a:pt x="6020" y="18801"/>
                    </a:cubicBezTo>
                    <a:cubicBezTo>
                      <a:pt x="6517" y="19117"/>
                      <a:pt x="7123" y="18855"/>
                      <a:pt x="7371" y="18224"/>
                    </a:cubicBezTo>
                    <a:cubicBezTo>
                      <a:pt x="7371" y="18224"/>
                      <a:pt x="8874" y="14415"/>
                      <a:pt x="8874" y="14415"/>
                    </a:cubicBezTo>
                    <a:cubicBezTo>
                      <a:pt x="9123" y="13784"/>
                      <a:pt x="8917" y="13014"/>
                      <a:pt x="8420" y="12697"/>
                    </a:cubicBezTo>
                    <a:cubicBezTo>
                      <a:pt x="8172" y="12539"/>
                      <a:pt x="7898" y="12530"/>
                      <a:pt x="7654" y="12633"/>
                    </a:cubicBezTo>
                    <a:close/>
                    <a:moveTo>
                      <a:pt x="10054" y="14159"/>
                    </a:moveTo>
                    <a:cubicBezTo>
                      <a:pt x="9809" y="14262"/>
                      <a:pt x="9593" y="14484"/>
                      <a:pt x="9469" y="14800"/>
                    </a:cubicBezTo>
                    <a:lnTo>
                      <a:pt x="7966" y="18609"/>
                    </a:lnTo>
                    <a:cubicBezTo>
                      <a:pt x="7718" y="19240"/>
                      <a:pt x="7923" y="20010"/>
                      <a:pt x="8420" y="20327"/>
                    </a:cubicBezTo>
                    <a:cubicBezTo>
                      <a:pt x="8917" y="20643"/>
                      <a:pt x="9523" y="20395"/>
                      <a:pt x="9771" y="19763"/>
                    </a:cubicBezTo>
                    <a:lnTo>
                      <a:pt x="11274" y="15941"/>
                    </a:lnTo>
                    <a:cubicBezTo>
                      <a:pt x="11523" y="15310"/>
                      <a:pt x="11317" y="14539"/>
                      <a:pt x="10820" y="14223"/>
                    </a:cubicBezTo>
                    <a:cubicBezTo>
                      <a:pt x="10572" y="14065"/>
                      <a:pt x="10298" y="14056"/>
                      <a:pt x="10054" y="14159"/>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50800" tIns="50800" rIns="50800" bIns="50800"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2143" name="Operational Optimisation"/>
          <p:cNvSpPr txBox="1"/>
          <p:nvPr/>
        </p:nvSpPr>
        <p:spPr>
          <a:xfrm>
            <a:off x="694520" y="4152574"/>
            <a:ext cx="599699" cy="278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457200">
              <a:spcBef>
                <a:spcPts val="5500"/>
              </a:spcBef>
              <a:defRPr sz="700" b="1"/>
            </a:lvl1pPr>
          </a:lstStyle>
          <a:p>
            <a:r>
              <a:t>Continuous Improvement</a:t>
            </a:r>
          </a:p>
        </p:txBody>
      </p:sp>
      <p:grpSp>
        <p:nvGrpSpPr>
          <p:cNvPr id="2146" name="Group"/>
          <p:cNvGrpSpPr/>
          <p:nvPr/>
        </p:nvGrpSpPr>
        <p:grpSpPr>
          <a:xfrm>
            <a:off x="686957" y="3512144"/>
            <a:ext cx="599699" cy="599699"/>
            <a:chOff x="0" y="0"/>
            <a:chExt cx="599697" cy="599697"/>
          </a:xfrm>
        </p:grpSpPr>
        <p:sp>
          <p:nvSpPr>
            <p:cNvPr id="2144" name="Circle"/>
            <p:cNvSpPr/>
            <p:nvPr/>
          </p:nvSpPr>
          <p:spPr>
            <a:xfrm>
              <a:off x="0" y="0"/>
              <a:ext cx="599698" cy="599698"/>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2145" name="Shape"/>
            <p:cNvSpPr/>
            <p:nvPr/>
          </p:nvSpPr>
          <p:spPr>
            <a:xfrm>
              <a:off x="181188" y="181188"/>
              <a:ext cx="237323" cy="2373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52" y="3616"/>
                    <a:pt x="16516" y="5084"/>
                  </a:cubicBezTo>
                  <a:lnTo>
                    <a:pt x="14850" y="6750"/>
                  </a:lnTo>
                  <a:lnTo>
                    <a:pt x="20250" y="6750"/>
                  </a:lnTo>
                  <a:lnTo>
                    <a:pt x="20250" y="1350"/>
                  </a:lnTo>
                  <a:lnTo>
                    <a:pt x="18425" y="3175"/>
                  </a:lnTo>
                  <a:cubicBezTo>
                    <a:pt x="16471"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2154" name="Group"/>
          <p:cNvGrpSpPr/>
          <p:nvPr/>
        </p:nvGrpSpPr>
        <p:grpSpPr>
          <a:xfrm>
            <a:off x="690739" y="1235184"/>
            <a:ext cx="599698" cy="849343"/>
            <a:chOff x="0" y="0"/>
            <a:chExt cx="599697" cy="849342"/>
          </a:xfrm>
        </p:grpSpPr>
        <p:sp>
          <p:nvSpPr>
            <p:cNvPr id="2147" name="Customer Experience"/>
            <p:cNvSpPr txBox="1"/>
            <p:nvPr/>
          </p:nvSpPr>
          <p:spPr>
            <a:xfrm>
              <a:off x="0" y="630653"/>
              <a:ext cx="599698" cy="2186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700" b="1"/>
              </a:lvl1pPr>
            </a:lstStyle>
            <a:p>
              <a:r>
                <a:t>CX Design</a:t>
              </a:r>
            </a:p>
          </p:txBody>
        </p:sp>
        <p:grpSp>
          <p:nvGrpSpPr>
            <p:cNvPr id="2153" name="Group"/>
            <p:cNvGrpSpPr/>
            <p:nvPr/>
          </p:nvGrpSpPr>
          <p:grpSpPr>
            <a:xfrm>
              <a:off x="0" y="0"/>
              <a:ext cx="599698" cy="599698"/>
              <a:chOff x="0" y="0"/>
              <a:chExt cx="599697" cy="599697"/>
            </a:xfrm>
          </p:grpSpPr>
          <p:sp>
            <p:nvSpPr>
              <p:cNvPr id="2148" name="Circle"/>
              <p:cNvSpPr/>
              <p:nvPr/>
            </p:nvSpPr>
            <p:spPr>
              <a:xfrm>
                <a:off x="0" y="0"/>
                <a:ext cx="599698" cy="599698"/>
              </a:xfrm>
              <a:prstGeom prst="ellipse">
                <a:avLst/>
              </a:prstGeom>
              <a:gradFill flip="none" rotWithShape="1">
                <a:gsLst>
                  <a:gs pos="0">
                    <a:srgbClr val="72B1D7"/>
                  </a:gs>
                  <a:gs pos="100000">
                    <a:srgbClr val="76D6FF">
                      <a:alpha val="50655"/>
                    </a:srgbClr>
                  </a:gs>
                </a:gsLst>
                <a:lin ang="16200000" scaled="0"/>
              </a:gradFill>
              <a:ln w="38100" cap="flat">
                <a:solidFill>
                  <a:srgbClr val="FFFFFF"/>
                </a:solidFill>
                <a:prstDash val="solid"/>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2149" name="Shape"/>
              <p:cNvSpPr/>
              <p:nvPr/>
            </p:nvSpPr>
            <p:spPr>
              <a:xfrm flipH="1">
                <a:off x="196612" y="237352"/>
                <a:ext cx="194842" cy="263803"/>
              </a:xfrm>
              <a:custGeom>
                <a:avLst/>
                <a:gdLst/>
                <a:ahLst/>
                <a:cxnLst>
                  <a:cxn ang="0">
                    <a:pos x="wd2" y="hd2"/>
                  </a:cxn>
                  <a:cxn ang="5400000">
                    <a:pos x="wd2" y="hd2"/>
                  </a:cxn>
                  <a:cxn ang="10800000">
                    <a:pos x="wd2" y="hd2"/>
                  </a:cxn>
                  <a:cxn ang="16200000">
                    <a:pos x="wd2" y="hd2"/>
                  </a:cxn>
                </a:cxnLst>
                <a:rect l="0" t="0" r="r" b="b"/>
                <a:pathLst>
                  <a:path w="21137" h="21553" extrusionOk="0">
                    <a:moveTo>
                      <a:pt x="6841" y="19678"/>
                    </a:moveTo>
                    <a:cubicBezTo>
                      <a:pt x="5999" y="19289"/>
                      <a:pt x="5072" y="19103"/>
                      <a:pt x="4103" y="19046"/>
                    </a:cubicBezTo>
                    <a:cubicBezTo>
                      <a:pt x="3544" y="19012"/>
                      <a:pt x="1343" y="18812"/>
                      <a:pt x="948" y="19103"/>
                    </a:cubicBezTo>
                    <a:cubicBezTo>
                      <a:pt x="1644" y="18591"/>
                      <a:pt x="2287" y="17969"/>
                      <a:pt x="2836" y="17365"/>
                    </a:cubicBezTo>
                    <a:cubicBezTo>
                      <a:pt x="3725" y="16387"/>
                      <a:pt x="4242" y="15283"/>
                      <a:pt x="3943" y="14093"/>
                    </a:cubicBezTo>
                    <a:cubicBezTo>
                      <a:pt x="3626" y="12837"/>
                      <a:pt x="2619" y="11585"/>
                      <a:pt x="1625" y="10567"/>
                    </a:cubicBezTo>
                    <a:cubicBezTo>
                      <a:pt x="937" y="9863"/>
                      <a:pt x="488" y="9026"/>
                      <a:pt x="185" y="8184"/>
                    </a:cubicBezTo>
                    <a:cubicBezTo>
                      <a:pt x="-190" y="7141"/>
                      <a:pt x="59" y="6159"/>
                      <a:pt x="451" y="5136"/>
                    </a:cubicBezTo>
                    <a:cubicBezTo>
                      <a:pt x="901" y="3959"/>
                      <a:pt x="1424" y="2954"/>
                      <a:pt x="2516" y="2026"/>
                    </a:cubicBezTo>
                    <a:cubicBezTo>
                      <a:pt x="3091" y="1537"/>
                      <a:pt x="3896" y="1103"/>
                      <a:pt x="4652" y="791"/>
                    </a:cubicBezTo>
                    <a:cubicBezTo>
                      <a:pt x="6018" y="228"/>
                      <a:pt x="7642" y="-22"/>
                      <a:pt x="9193" y="2"/>
                    </a:cubicBezTo>
                    <a:cubicBezTo>
                      <a:pt x="10609" y="25"/>
                      <a:pt x="12457" y="279"/>
                      <a:pt x="13718" y="781"/>
                    </a:cubicBezTo>
                    <a:cubicBezTo>
                      <a:pt x="14256" y="995"/>
                      <a:pt x="14837" y="1085"/>
                      <a:pt x="15366" y="1321"/>
                    </a:cubicBezTo>
                    <a:cubicBezTo>
                      <a:pt x="16154" y="1674"/>
                      <a:pt x="18423" y="2587"/>
                      <a:pt x="18219" y="3489"/>
                    </a:cubicBezTo>
                    <a:cubicBezTo>
                      <a:pt x="18130" y="3877"/>
                      <a:pt x="17890" y="3776"/>
                      <a:pt x="18074" y="4212"/>
                    </a:cubicBezTo>
                    <a:cubicBezTo>
                      <a:pt x="18227" y="4575"/>
                      <a:pt x="18412" y="4928"/>
                      <a:pt x="18595" y="5282"/>
                    </a:cubicBezTo>
                    <a:cubicBezTo>
                      <a:pt x="18879" y="5834"/>
                      <a:pt x="18720" y="6271"/>
                      <a:pt x="18787" y="6846"/>
                    </a:cubicBezTo>
                    <a:cubicBezTo>
                      <a:pt x="18916" y="7962"/>
                      <a:pt x="20683" y="8355"/>
                      <a:pt x="21090" y="9319"/>
                    </a:cubicBezTo>
                    <a:cubicBezTo>
                      <a:pt x="21410" y="10076"/>
                      <a:pt x="19991" y="10285"/>
                      <a:pt x="20114" y="10987"/>
                    </a:cubicBezTo>
                    <a:cubicBezTo>
                      <a:pt x="20153" y="11213"/>
                      <a:pt x="20291" y="11366"/>
                      <a:pt x="20198" y="11601"/>
                    </a:cubicBezTo>
                    <a:cubicBezTo>
                      <a:pt x="20174" y="11662"/>
                      <a:pt x="19857" y="12084"/>
                      <a:pt x="19758" y="12038"/>
                    </a:cubicBezTo>
                    <a:cubicBezTo>
                      <a:pt x="20480" y="12376"/>
                      <a:pt x="19690" y="13333"/>
                      <a:pt x="19775" y="13818"/>
                    </a:cubicBezTo>
                    <a:cubicBezTo>
                      <a:pt x="19921" y="14648"/>
                      <a:pt x="20174" y="14745"/>
                      <a:pt x="19057" y="15248"/>
                    </a:cubicBezTo>
                    <a:cubicBezTo>
                      <a:pt x="17866" y="15784"/>
                      <a:pt x="15832" y="15588"/>
                      <a:pt x="15124" y="16665"/>
                    </a:cubicBezTo>
                    <a:cubicBezTo>
                      <a:pt x="14956" y="16919"/>
                      <a:pt x="14794" y="17179"/>
                      <a:pt x="14615" y="17432"/>
                    </a:cubicBezTo>
                    <a:cubicBezTo>
                      <a:pt x="14141" y="18100"/>
                      <a:pt x="13630" y="18630"/>
                      <a:pt x="13864" y="19425"/>
                    </a:cubicBezTo>
                    <a:cubicBezTo>
                      <a:pt x="14080" y="20160"/>
                      <a:pt x="14702" y="20814"/>
                      <a:pt x="14893" y="21553"/>
                    </a:cubicBezTo>
                    <a:cubicBezTo>
                      <a:pt x="11787" y="21578"/>
                      <a:pt x="9407" y="20864"/>
                      <a:pt x="6841" y="19678"/>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50" name="Star"/>
              <p:cNvSpPr/>
              <p:nvPr/>
            </p:nvSpPr>
            <p:spPr>
              <a:xfrm>
                <a:off x="345946" y="124703"/>
                <a:ext cx="99120" cy="94270"/>
              </a:xfrm>
              <a:prstGeom prst="star5">
                <a:avLst>
                  <a:gd name="adj" fmla="val 22580"/>
                  <a:gd name="hf" fmla="val 105146"/>
                  <a:gd name="vf" fmla="val 110557"/>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2151" name="Star"/>
              <p:cNvSpPr/>
              <p:nvPr/>
            </p:nvSpPr>
            <p:spPr>
              <a:xfrm>
                <a:off x="248532" y="67878"/>
                <a:ext cx="99121" cy="94270"/>
              </a:xfrm>
              <a:prstGeom prst="star5">
                <a:avLst>
                  <a:gd name="adj" fmla="val 22580"/>
                  <a:gd name="hf" fmla="val 105146"/>
                  <a:gd name="vf" fmla="val 110557"/>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2152" name="Star"/>
              <p:cNvSpPr/>
              <p:nvPr/>
            </p:nvSpPr>
            <p:spPr>
              <a:xfrm>
                <a:off x="143001" y="132820"/>
                <a:ext cx="99121" cy="94270"/>
              </a:xfrm>
              <a:prstGeom prst="star5">
                <a:avLst>
                  <a:gd name="adj" fmla="val 22580"/>
                  <a:gd name="hf" fmla="val 105146"/>
                  <a:gd name="vf" fmla="val 110557"/>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grpSp>
      </p:grpSp>
      <p:sp>
        <p:nvSpPr>
          <p:cNvPr id="2155" name="Objective"/>
          <p:cNvSpPr txBox="1"/>
          <p:nvPr/>
        </p:nvSpPr>
        <p:spPr>
          <a:xfrm>
            <a:off x="625971" y="748716"/>
            <a:ext cx="729234" cy="27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Strategic Priorities</a:t>
            </a:r>
          </a:p>
        </p:txBody>
      </p:sp>
      <p:sp>
        <p:nvSpPr>
          <p:cNvPr id="2156" name="Rounded Rectangle"/>
          <p:cNvSpPr/>
          <p:nvPr/>
        </p:nvSpPr>
        <p:spPr>
          <a:xfrm>
            <a:off x="1852337" y="1114478"/>
            <a:ext cx="6877439" cy="4643385"/>
          </a:xfrm>
          <a:prstGeom prst="roundRect">
            <a:avLst>
              <a:gd name="adj" fmla="val 4103"/>
            </a:avLst>
          </a:prstGeom>
          <a:solidFill>
            <a:srgbClr val="CBCBCB"/>
          </a:solidFill>
          <a:ln w="12700">
            <a:miter lim="400000"/>
          </a:ln>
          <a:effectLst>
            <a:outerShdw blurRad="190500" dist="8455" dir="5400000" rotWithShape="0">
              <a:srgbClr val="000000"/>
            </a:outerShdw>
          </a:effectLst>
        </p:spPr>
        <p:txBody>
          <a:bodyPr lIns="45718" tIns="45718" rIns="45718" bIns="45718" anchor="ctr"/>
          <a:lstStyle/>
          <a:p>
            <a:pPr>
              <a:defRPr>
                <a:latin typeface="+mn-lt"/>
                <a:ea typeface="+mn-ea"/>
                <a:cs typeface="+mn-cs"/>
                <a:sym typeface="Calibri"/>
              </a:defRPr>
            </a:pPr>
            <a:endParaRPr/>
          </a:p>
        </p:txBody>
      </p:sp>
      <p:sp>
        <p:nvSpPr>
          <p:cNvPr id="2157" name="Line"/>
          <p:cNvSpPr/>
          <p:nvPr/>
        </p:nvSpPr>
        <p:spPr>
          <a:xfrm flipV="1">
            <a:off x="5291056" y="1131204"/>
            <a:ext cx="1" cy="4635332"/>
          </a:xfrm>
          <a:prstGeom prst="line">
            <a:avLst/>
          </a:prstGeom>
          <a:ln w="12700">
            <a:solidFill>
              <a:srgbClr val="000000"/>
            </a:solidFill>
            <a:prstDash val="sysDot"/>
            <a:miter lim="400000"/>
          </a:ln>
        </p:spPr>
        <p:txBody>
          <a:bodyPr lIns="45718" tIns="45718" rIns="45718" bIns="45718"/>
          <a:lstStyle/>
          <a:p>
            <a:endParaRPr/>
          </a:p>
        </p:txBody>
      </p:sp>
      <p:sp>
        <p:nvSpPr>
          <p:cNvPr id="2158" name="Line"/>
          <p:cNvSpPr/>
          <p:nvPr/>
        </p:nvSpPr>
        <p:spPr>
          <a:xfrm flipV="1">
            <a:off x="7108658" y="1128499"/>
            <a:ext cx="1" cy="4640743"/>
          </a:xfrm>
          <a:prstGeom prst="line">
            <a:avLst/>
          </a:prstGeom>
          <a:ln w="12700">
            <a:solidFill>
              <a:srgbClr val="000000"/>
            </a:solidFill>
            <a:prstDash val="sysDot"/>
            <a:miter lim="400000"/>
          </a:ln>
        </p:spPr>
        <p:txBody>
          <a:bodyPr lIns="45718" tIns="45718" rIns="45718" bIns="45718"/>
          <a:lstStyle/>
          <a:p>
            <a:endParaRPr/>
          </a:p>
        </p:txBody>
      </p:sp>
      <p:sp>
        <p:nvSpPr>
          <p:cNvPr id="2159" name="Line"/>
          <p:cNvSpPr/>
          <p:nvPr/>
        </p:nvSpPr>
        <p:spPr>
          <a:xfrm flipV="1">
            <a:off x="3473453" y="1129262"/>
            <a:ext cx="1" cy="4613817"/>
          </a:xfrm>
          <a:prstGeom prst="line">
            <a:avLst/>
          </a:prstGeom>
          <a:ln w="12700">
            <a:solidFill>
              <a:srgbClr val="000000"/>
            </a:solidFill>
            <a:prstDash val="sysDot"/>
            <a:miter lim="400000"/>
          </a:ln>
        </p:spPr>
        <p:txBody>
          <a:bodyPr lIns="45718" tIns="45718" rIns="45718" bIns="45718"/>
          <a:lstStyle/>
          <a:p>
            <a:endParaRPr/>
          </a:p>
        </p:txBody>
      </p:sp>
      <p:sp>
        <p:nvSpPr>
          <p:cNvPr id="2160" name="Objective"/>
          <p:cNvSpPr txBox="1"/>
          <p:nvPr/>
        </p:nvSpPr>
        <p:spPr>
          <a:xfrm>
            <a:off x="2339873" y="856666"/>
            <a:ext cx="72923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Q1</a:t>
            </a:r>
          </a:p>
        </p:txBody>
      </p:sp>
      <p:sp>
        <p:nvSpPr>
          <p:cNvPr id="2161" name="Objective"/>
          <p:cNvSpPr txBox="1"/>
          <p:nvPr/>
        </p:nvSpPr>
        <p:spPr>
          <a:xfrm>
            <a:off x="4053775" y="856666"/>
            <a:ext cx="72923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Q2</a:t>
            </a:r>
          </a:p>
        </p:txBody>
      </p:sp>
      <p:sp>
        <p:nvSpPr>
          <p:cNvPr id="2162" name="Objective"/>
          <p:cNvSpPr txBox="1"/>
          <p:nvPr/>
        </p:nvSpPr>
        <p:spPr>
          <a:xfrm>
            <a:off x="5767676" y="856666"/>
            <a:ext cx="72923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Q3</a:t>
            </a:r>
          </a:p>
        </p:txBody>
      </p:sp>
      <p:sp>
        <p:nvSpPr>
          <p:cNvPr id="2163" name="Objective"/>
          <p:cNvSpPr txBox="1"/>
          <p:nvPr/>
        </p:nvSpPr>
        <p:spPr>
          <a:xfrm>
            <a:off x="7481578" y="856666"/>
            <a:ext cx="729234" cy="13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900" b="1">
                <a:solidFill>
                  <a:srgbClr val="3899DC"/>
                </a:solidFill>
                <a:latin typeface="Helvetica Neue"/>
                <a:ea typeface="Helvetica Neue"/>
                <a:cs typeface="Helvetica Neue"/>
                <a:sym typeface="Helvetica Neue"/>
              </a:defRPr>
            </a:lvl1pPr>
          </a:lstStyle>
          <a:p>
            <a:r>
              <a:t>Q4</a:t>
            </a:r>
          </a:p>
        </p:txBody>
      </p:sp>
      <p:sp>
        <p:nvSpPr>
          <p:cNvPr id="2164" name="Shape 3728"/>
          <p:cNvSpPr/>
          <p:nvPr/>
        </p:nvSpPr>
        <p:spPr>
          <a:xfrm>
            <a:off x="1875870" y="2368080"/>
            <a:ext cx="6830372"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65" name="Shape 3729"/>
          <p:cNvSpPr txBox="1"/>
          <p:nvPr/>
        </p:nvSpPr>
        <p:spPr>
          <a:xfrm>
            <a:off x="1910847" y="2377448"/>
            <a:ext cx="1979307"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Billing - STP squad (The Incredi-bills)</a:t>
            </a:r>
          </a:p>
        </p:txBody>
      </p:sp>
      <p:sp>
        <p:nvSpPr>
          <p:cNvPr id="2166" name="Shape 3728"/>
          <p:cNvSpPr/>
          <p:nvPr/>
        </p:nvSpPr>
        <p:spPr>
          <a:xfrm>
            <a:off x="1875870" y="2638528"/>
            <a:ext cx="3402487"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67" name="Shape 3729"/>
          <p:cNvSpPr txBox="1"/>
          <p:nvPr/>
        </p:nvSpPr>
        <p:spPr>
          <a:xfrm>
            <a:off x="1910847" y="2644148"/>
            <a:ext cx="2574036"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Metering &amp; Connections - STP squad (The Dare Devels)</a:t>
            </a:r>
          </a:p>
        </p:txBody>
      </p:sp>
      <p:sp>
        <p:nvSpPr>
          <p:cNvPr id="2168" name="Shape 3728"/>
          <p:cNvSpPr/>
          <p:nvPr/>
        </p:nvSpPr>
        <p:spPr>
          <a:xfrm>
            <a:off x="1875870" y="2901479"/>
            <a:ext cx="2147402"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69" name="Shape 3729"/>
          <p:cNvSpPr txBox="1"/>
          <p:nvPr/>
        </p:nvSpPr>
        <p:spPr>
          <a:xfrm>
            <a:off x="1910847" y="2910848"/>
            <a:ext cx="2077448"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Customer Comms - STP squad (Mod Comms)</a:t>
            </a:r>
          </a:p>
        </p:txBody>
      </p:sp>
      <p:sp>
        <p:nvSpPr>
          <p:cNvPr id="2170" name="Shape 3728"/>
          <p:cNvSpPr/>
          <p:nvPr/>
        </p:nvSpPr>
        <p:spPr>
          <a:xfrm>
            <a:off x="1913970" y="1275880"/>
            <a:ext cx="5139911"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71" name="Shape 3729"/>
          <p:cNvSpPr txBox="1"/>
          <p:nvPr/>
        </p:nvSpPr>
        <p:spPr>
          <a:xfrm>
            <a:off x="1961647" y="1285248"/>
            <a:ext cx="2928363"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Customer Journey Mapping (Co-designed with customers)</a:t>
            </a:r>
          </a:p>
        </p:txBody>
      </p:sp>
      <p:sp>
        <p:nvSpPr>
          <p:cNvPr id="2172" name="Shape 3728"/>
          <p:cNvSpPr/>
          <p:nvPr/>
        </p:nvSpPr>
        <p:spPr>
          <a:xfrm>
            <a:off x="4184147" y="1538632"/>
            <a:ext cx="3326287"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73" name="Shape 3729"/>
          <p:cNvSpPr txBox="1"/>
          <p:nvPr/>
        </p:nvSpPr>
        <p:spPr>
          <a:xfrm>
            <a:off x="4222247" y="1551948"/>
            <a:ext cx="2472436"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Operating Model Review (Customer Facing Teams)</a:t>
            </a:r>
          </a:p>
        </p:txBody>
      </p:sp>
      <p:sp>
        <p:nvSpPr>
          <p:cNvPr id="2174" name="Shape 3728"/>
          <p:cNvSpPr/>
          <p:nvPr/>
        </p:nvSpPr>
        <p:spPr>
          <a:xfrm>
            <a:off x="3920570" y="3345980"/>
            <a:ext cx="4376088"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75" name="Shape 3729"/>
          <p:cNvSpPr txBox="1"/>
          <p:nvPr/>
        </p:nvSpPr>
        <p:spPr>
          <a:xfrm>
            <a:off x="3942847" y="3355348"/>
            <a:ext cx="3055363"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Investigate digital channels &amp; tools - Complete option assessments</a:t>
            </a:r>
          </a:p>
        </p:txBody>
      </p:sp>
      <p:sp>
        <p:nvSpPr>
          <p:cNvPr id="2176" name="Shape 3728"/>
          <p:cNvSpPr/>
          <p:nvPr/>
        </p:nvSpPr>
        <p:spPr>
          <a:xfrm>
            <a:off x="1878304" y="3621493"/>
            <a:ext cx="6825505"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77" name="Shape 3729"/>
          <p:cNvSpPr txBox="1"/>
          <p:nvPr/>
        </p:nvSpPr>
        <p:spPr>
          <a:xfrm>
            <a:off x="1910847" y="3634748"/>
            <a:ext cx="3628493"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Business improvement programme (100 Dumb things - Tactical opportunities)</a:t>
            </a:r>
          </a:p>
        </p:txBody>
      </p:sp>
      <p:sp>
        <p:nvSpPr>
          <p:cNvPr id="2178" name="Shape 3728"/>
          <p:cNvSpPr/>
          <p:nvPr/>
        </p:nvSpPr>
        <p:spPr>
          <a:xfrm>
            <a:off x="1878304" y="3891942"/>
            <a:ext cx="6825505"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79" name="Shape 3729"/>
          <p:cNvSpPr txBox="1"/>
          <p:nvPr/>
        </p:nvSpPr>
        <p:spPr>
          <a:xfrm>
            <a:off x="1910847" y="3901311"/>
            <a:ext cx="3628493" cy="188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eBill Campaign (Transition from paper bill to ebill)</a:t>
            </a:r>
          </a:p>
        </p:txBody>
      </p:sp>
      <p:sp>
        <p:nvSpPr>
          <p:cNvPr id="2180" name="Shape 3728"/>
          <p:cNvSpPr/>
          <p:nvPr/>
        </p:nvSpPr>
        <p:spPr>
          <a:xfrm>
            <a:off x="1878304" y="4169797"/>
            <a:ext cx="6825505"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81" name="Shape 3729"/>
          <p:cNvSpPr txBox="1"/>
          <p:nvPr/>
        </p:nvSpPr>
        <p:spPr>
          <a:xfrm>
            <a:off x="1910847" y="4180711"/>
            <a:ext cx="5146157" cy="188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Channel Migration (Transition Personal Care interactions to Proactive, Self and Assisted Care channels)</a:t>
            </a:r>
          </a:p>
        </p:txBody>
      </p:sp>
      <p:sp>
        <p:nvSpPr>
          <p:cNvPr id="2182" name="Shape 3728"/>
          <p:cNvSpPr/>
          <p:nvPr/>
        </p:nvSpPr>
        <p:spPr>
          <a:xfrm>
            <a:off x="1891797" y="4817394"/>
            <a:ext cx="6798518"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83" name="Shape 3729"/>
          <p:cNvSpPr txBox="1"/>
          <p:nvPr/>
        </p:nvSpPr>
        <p:spPr>
          <a:xfrm>
            <a:off x="1923547" y="4828548"/>
            <a:ext cx="2805713"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Health and Safety (Thriving employees)</a:t>
            </a:r>
          </a:p>
        </p:txBody>
      </p:sp>
      <p:sp>
        <p:nvSpPr>
          <p:cNvPr id="2184" name="Shape 3728"/>
          <p:cNvSpPr/>
          <p:nvPr/>
        </p:nvSpPr>
        <p:spPr>
          <a:xfrm>
            <a:off x="1888570" y="5091709"/>
            <a:ext cx="1572184"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85" name="Shape 3729"/>
          <p:cNvSpPr txBox="1"/>
          <p:nvPr/>
        </p:nvSpPr>
        <p:spPr>
          <a:xfrm>
            <a:off x="1910847" y="5107948"/>
            <a:ext cx="1385795"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eNPS Survey</a:t>
            </a:r>
          </a:p>
        </p:txBody>
      </p:sp>
      <p:sp>
        <p:nvSpPr>
          <p:cNvPr id="2186" name="Shape 3728"/>
          <p:cNvSpPr/>
          <p:nvPr/>
        </p:nvSpPr>
        <p:spPr>
          <a:xfrm>
            <a:off x="6170479" y="2901479"/>
            <a:ext cx="1735158"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87" name="Shape 3729"/>
          <p:cNvSpPr txBox="1"/>
          <p:nvPr/>
        </p:nvSpPr>
        <p:spPr>
          <a:xfrm>
            <a:off x="6224311" y="2904022"/>
            <a:ext cx="2077448"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Predictive analytics</a:t>
            </a:r>
          </a:p>
        </p:txBody>
      </p:sp>
      <p:sp>
        <p:nvSpPr>
          <p:cNvPr id="2188" name="Shape 3728"/>
          <p:cNvSpPr/>
          <p:nvPr/>
        </p:nvSpPr>
        <p:spPr>
          <a:xfrm>
            <a:off x="5528751" y="2638528"/>
            <a:ext cx="1735158" cy="207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94" y="0"/>
                </a:lnTo>
                <a:lnTo>
                  <a:pt x="21600" y="10800"/>
                </a:lnTo>
                <a:lnTo>
                  <a:pt x="20994" y="21600"/>
                </a:lnTo>
                <a:lnTo>
                  <a:pt x="0" y="21600"/>
                </a:lnTo>
                <a:close/>
              </a:path>
            </a:pathLst>
          </a:custGeom>
          <a:gradFill>
            <a:gsLst>
              <a:gs pos="0">
                <a:srgbClr val="72B1D7"/>
              </a:gs>
              <a:gs pos="100000">
                <a:srgbClr val="76D6FF">
                  <a:alpha val="50655"/>
                </a:srgbClr>
              </a:gs>
            </a:gsLst>
            <a:lin ang="16200000"/>
          </a:gradFill>
          <a:ln w="25400">
            <a:solidFill>
              <a:srgbClr val="FFFFFF"/>
            </a:solidFill>
          </a:ln>
        </p:spPr>
        <p:txBody>
          <a:bodyPr lIns="45718" tIns="45718" rIns="45718" bIns="45718" anchor="ctr"/>
          <a:lstStyle/>
          <a:p>
            <a:pPr algn="ctr" defTabSz="872654">
              <a:defRPr sz="700">
                <a:solidFill>
                  <a:srgbClr val="FFFFFF"/>
                </a:solidFill>
                <a:latin typeface="Verdana"/>
                <a:ea typeface="Verdana"/>
                <a:cs typeface="Verdana"/>
                <a:sym typeface="Verdana"/>
              </a:defRPr>
            </a:pPr>
            <a:endParaRPr/>
          </a:p>
        </p:txBody>
      </p:sp>
      <p:sp>
        <p:nvSpPr>
          <p:cNvPr id="2189" name="Shape 3729"/>
          <p:cNvSpPr txBox="1"/>
          <p:nvPr/>
        </p:nvSpPr>
        <p:spPr>
          <a:xfrm>
            <a:off x="5576611" y="2650022"/>
            <a:ext cx="2077448" cy="1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defTabSz="872654">
              <a:defRPr sz="700">
                <a:solidFill>
                  <a:srgbClr val="FFFFFF"/>
                </a:solidFill>
                <a:latin typeface="Arial Rounded MT Bold"/>
                <a:ea typeface="Arial Rounded MT Bold"/>
                <a:cs typeface="Arial Rounded MT Bold"/>
                <a:sym typeface="Arial Rounded MT Bold"/>
              </a:defRPr>
            </a:lvl1pPr>
          </a:lstStyle>
          <a:p>
            <a:r>
              <a:t>Live chat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VoC programme"/>
          <p:cNvSpPr txBox="1">
            <a:spLocks noGrp="1"/>
          </p:cNvSpPr>
          <p:nvPr>
            <p:ph type="ctrTitle"/>
          </p:nvPr>
        </p:nvSpPr>
        <p:spPr>
          <a:xfrm>
            <a:off x="3184624" y="2087534"/>
            <a:ext cx="5315563" cy="1143001"/>
          </a:xfrm>
          <a:prstGeom prst="rect">
            <a:avLst/>
          </a:prstGeom>
        </p:spPr>
        <p:txBody>
          <a:bodyPr/>
          <a:lstStyle>
            <a:lvl1pPr>
              <a:defRPr sz="3000">
                <a:latin typeface="Arial Rounded MT Bold"/>
                <a:ea typeface="Arial Rounded MT Bold"/>
                <a:cs typeface="Arial Rounded MT Bold"/>
                <a:sym typeface="Arial Rounded MT Bold"/>
              </a:defRPr>
            </a:lvl1pPr>
          </a:lstStyle>
          <a:p>
            <a:r>
              <a:t>VoC programme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 name="Rounded Rectangle"/>
          <p:cNvSpPr/>
          <p:nvPr/>
        </p:nvSpPr>
        <p:spPr>
          <a:xfrm>
            <a:off x="570542" y="4656367"/>
            <a:ext cx="8020848" cy="880166"/>
          </a:xfrm>
          <a:prstGeom prst="roundRect">
            <a:avLst>
              <a:gd name="adj" fmla="val 21644"/>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194" name="Slide Number"/>
          <p:cNvSpPr txBox="1">
            <a:spLocks noGrp="1"/>
          </p:cNvSpPr>
          <p:nvPr>
            <p:ph type="sldNum" sz="quarter" idx="2"/>
          </p:nvPr>
        </p:nvSpPr>
        <p:spPr>
          <a:xfrm>
            <a:off x="8817443" y="6034573"/>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43</a:t>
            </a:fld>
            <a:endParaRPr/>
          </a:p>
        </p:txBody>
      </p:sp>
      <p:sp>
        <p:nvSpPr>
          <p:cNvPr id="2195" name="Background"/>
          <p:cNvSpPr txBox="1">
            <a:spLocks noGrp="1"/>
          </p:cNvSpPr>
          <p:nvPr>
            <p:ph type="title"/>
          </p:nvPr>
        </p:nvSpPr>
        <p:spPr>
          <a:xfrm>
            <a:off x="178343" y="304835"/>
            <a:ext cx="8787314" cy="431952"/>
          </a:xfrm>
          <a:prstGeom prst="rect">
            <a:avLst/>
          </a:prstGeom>
        </p:spPr>
        <p:txBody>
          <a:bodyPr/>
          <a:lstStyle>
            <a:lvl1pPr defTabSz="841247">
              <a:defRPr sz="1700" b="0">
                <a:latin typeface="Arial Rounded MT Bold"/>
                <a:ea typeface="Arial Rounded MT Bold"/>
                <a:cs typeface="Arial Rounded MT Bold"/>
                <a:sym typeface="Arial Rounded MT Bold"/>
              </a:defRPr>
            </a:lvl1pPr>
          </a:lstStyle>
          <a:p>
            <a:r>
              <a:t>Background</a:t>
            </a:r>
          </a:p>
        </p:txBody>
      </p:sp>
      <p:grpSp>
        <p:nvGrpSpPr>
          <p:cNvPr id="2205" name="Group"/>
          <p:cNvGrpSpPr/>
          <p:nvPr/>
        </p:nvGrpSpPr>
        <p:grpSpPr>
          <a:xfrm>
            <a:off x="133901" y="3383033"/>
            <a:ext cx="8876198" cy="892327"/>
            <a:chOff x="0" y="0"/>
            <a:chExt cx="8876196" cy="892326"/>
          </a:xfrm>
        </p:grpSpPr>
        <p:sp>
          <p:nvSpPr>
            <p:cNvPr id="2196" name="Rectangle"/>
            <p:cNvSpPr/>
            <p:nvPr/>
          </p:nvSpPr>
          <p:spPr>
            <a:xfrm>
              <a:off x="0" y="0"/>
              <a:ext cx="8876197" cy="892327"/>
            </a:xfrm>
            <a:prstGeom prst="rect">
              <a:avLst/>
            </a:prstGeom>
            <a:solidFill>
              <a:srgbClr val="CBCBCB"/>
            </a:solidFill>
            <a:ln w="12700" cap="flat">
              <a:noFill/>
              <a:miter lim="400000"/>
            </a:ln>
            <a:effectLst>
              <a:outerShdw blurRad="38100" dist="23000" dir="5400000" rotWithShape="0">
                <a:srgbClr val="000000">
                  <a:alpha val="35000"/>
                </a:srgbClr>
              </a:outerShdw>
            </a:effectLst>
          </p:spPr>
          <p:txBody>
            <a:bodyPr wrap="square" lIns="50800" tIns="50800" rIns="50800" bIns="5080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97" name="Rectangle"/>
            <p:cNvSpPr/>
            <p:nvPr/>
          </p:nvSpPr>
          <p:spPr>
            <a:xfrm>
              <a:off x="912" y="6860"/>
              <a:ext cx="1091455" cy="878606"/>
            </a:xfrm>
            <a:prstGeom prst="roundRect">
              <a:avLst>
                <a:gd name="adj" fmla="val 0"/>
              </a:avLst>
            </a:prstGeom>
            <a:solidFill>
              <a:srgbClr val="76D6FF">
                <a:alpha val="50000"/>
              </a:srgbClr>
            </a:solidFill>
            <a:ln w="12700" cap="flat">
              <a:noFill/>
              <a:miter lim="400000"/>
            </a:ln>
            <a:effectLst/>
          </p:spPr>
          <p:txBody>
            <a:bodyPr wrap="square" lIns="50800" tIns="50800" rIns="50800" bIns="50800"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98" name="Shape 968"/>
            <p:cNvSpPr txBox="1"/>
            <p:nvPr/>
          </p:nvSpPr>
          <p:spPr>
            <a:xfrm>
              <a:off x="2550681" y="73330"/>
              <a:ext cx="6167721" cy="745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p>
              <a:pPr marL="228600" indent="-228600" defTabSz="913904">
                <a:buSzPct val="100000"/>
                <a:buAutoNum type="arabicPeriod"/>
                <a:defRPr sz="1300">
                  <a:latin typeface="Helvetica Neue Thin"/>
                  <a:ea typeface="Helvetica Neue Thin"/>
                  <a:cs typeface="Helvetica Neue Thin"/>
                  <a:sym typeface="Helvetica Neue Thin"/>
                </a:defRPr>
              </a:pPr>
              <a:r>
                <a:t>We understand our customer needs and deliver value;</a:t>
              </a:r>
            </a:p>
            <a:p>
              <a:pPr marL="228600" indent="-228600" defTabSz="913904">
                <a:buSzPct val="100000"/>
                <a:buAutoNum type="arabicPeriod"/>
                <a:defRPr sz="1300">
                  <a:latin typeface="Helvetica Neue Thin"/>
                  <a:ea typeface="Helvetica Neue Thin"/>
                  <a:cs typeface="Helvetica Neue Thin"/>
                  <a:sym typeface="Helvetica Neue Thin"/>
                </a:defRPr>
              </a:pPr>
              <a:r>
                <a:t>We consistently provide exceptional products and service;</a:t>
              </a:r>
            </a:p>
            <a:p>
              <a:pPr marL="228600" indent="-228600" defTabSz="913904">
                <a:buSzPct val="100000"/>
                <a:buAutoNum type="arabicPeriod"/>
                <a:defRPr sz="1300">
                  <a:latin typeface="Helvetica Neue Thin"/>
                  <a:ea typeface="Helvetica Neue Thin"/>
                  <a:cs typeface="Helvetica Neue Thin"/>
                  <a:sym typeface="Helvetica Neue Thin"/>
                </a:defRPr>
              </a:pPr>
              <a:r>
                <a:t>We are trusted by our customers who understand our purpose and value our service.</a:t>
              </a:r>
            </a:p>
          </p:txBody>
        </p:sp>
        <p:sp>
          <p:nvSpPr>
            <p:cNvPr id="2199" name="Shape"/>
            <p:cNvSpPr/>
            <p:nvPr/>
          </p:nvSpPr>
          <p:spPr>
            <a:xfrm>
              <a:off x="212946" y="112595"/>
              <a:ext cx="667387" cy="667136"/>
            </a:xfrm>
            <a:custGeom>
              <a:avLst/>
              <a:gdLst/>
              <a:ahLst/>
              <a:cxnLst>
                <a:cxn ang="0">
                  <a:pos x="wd2" y="hd2"/>
                </a:cxn>
                <a:cxn ang="5400000">
                  <a:pos x="wd2" y="hd2"/>
                </a:cxn>
                <a:cxn ang="10800000">
                  <a:pos x="wd2" y="hd2"/>
                </a:cxn>
                <a:cxn ang="16200000">
                  <a:pos x="wd2" y="hd2"/>
                </a:cxn>
              </a:cxnLst>
              <a:rect l="0" t="0" r="r" b="b"/>
              <a:pathLst>
                <a:path w="20496" h="21591" extrusionOk="0">
                  <a:moveTo>
                    <a:pt x="10253" y="21591"/>
                  </a:moveTo>
                  <a:cubicBezTo>
                    <a:pt x="7629" y="21590"/>
                    <a:pt x="5009" y="20532"/>
                    <a:pt x="3009" y="18429"/>
                  </a:cubicBezTo>
                  <a:cubicBezTo>
                    <a:pt x="914" y="16225"/>
                    <a:pt x="-103" y="13379"/>
                    <a:pt x="9" y="10368"/>
                  </a:cubicBezTo>
                  <a:lnTo>
                    <a:pt x="9" y="0"/>
                  </a:lnTo>
                  <a:lnTo>
                    <a:pt x="10223" y="0"/>
                  </a:lnTo>
                  <a:cubicBezTo>
                    <a:pt x="12855" y="-8"/>
                    <a:pt x="15489" y="1046"/>
                    <a:pt x="17497" y="3162"/>
                  </a:cubicBezTo>
                  <a:cubicBezTo>
                    <a:pt x="21497" y="7378"/>
                    <a:pt x="21497" y="14213"/>
                    <a:pt x="17497" y="18429"/>
                  </a:cubicBezTo>
                  <a:cubicBezTo>
                    <a:pt x="15496" y="20537"/>
                    <a:pt x="12875" y="21592"/>
                    <a:pt x="10253" y="21591"/>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algn="ctr" defTabSz="457200">
                <a:lnSpc>
                  <a:spcPct val="80000"/>
                </a:lnSpc>
                <a:spcBef>
                  <a:spcPts val="5500"/>
                </a:spcBef>
                <a:defRPr sz="5000">
                  <a:solidFill>
                    <a:srgbClr val="4C4C4C"/>
                  </a:solidFill>
                  <a:latin typeface="Helvetica Neue Thin"/>
                  <a:ea typeface="Helvetica Neue Thin"/>
                  <a:cs typeface="Helvetica Neue Thin"/>
                  <a:sym typeface="Helvetica Neue Thin"/>
                </a:defRPr>
              </a:pPr>
              <a:endParaRPr/>
            </a:p>
          </p:txBody>
        </p:sp>
        <p:sp>
          <p:nvSpPr>
            <p:cNvPr id="2200" name="All about Customers"/>
            <p:cNvSpPr txBox="1"/>
            <p:nvPr/>
          </p:nvSpPr>
          <p:spPr>
            <a:xfrm>
              <a:off x="305235" y="131331"/>
              <a:ext cx="609378" cy="538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spcBef>
                  <a:spcPts val="5500"/>
                </a:spcBef>
                <a:defRPr sz="900" b="1">
                  <a:solidFill>
                    <a:srgbClr val="FFFFFF"/>
                  </a:solidFill>
                </a:defRPr>
              </a:lvl1pPr>
            </a:lstStyle>
            <a:p>
              <a:r>
                <a:t>Our strategic priorities </a:t>
              </a:r>
            </a:p>
          </p:txBody>
        </p:sp>
        <p:sp>
          <p:nvSpPr>
            <p:cNvPr id="2201" name="Shape"/>
            <p:cNvSpPr/>
            <p:nvPr/>
          </p:nvSpPr>
          <p:spPr>
            <a:xfrm>
              <a:off x="1573572" y="159136"/>
              <a:ext cx="402695" cy="4319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02" name="Shape"/>
            <p:cNvSpPr/>
            <p:nvPr/>
          </p:nvSpPr>
          <p:spPr>
            <a:xfrm>
              <a:off x="1979097" y="223190"/>
              <a:ext cx="318317" cy="363306"/>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03" name="Shape"/>
            <p:cNvSpPr/>
            <p:nvPr/>
          </p:nvSpPr>
          <p:spPr>
            <a:xfrm flipH="1">
              <a:off x="1252424" y="223190"/>
              <a:ext cx="318319" cy="363306"/>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gradFill flip="none" rotWithShape="1">
              <a:gsLst>
                <a:gs pos="0">
                  <a:srgbClr val="72B1D7"/>
                </a:gs>
                <a:gs pos="100000">
                  <a:srgbClr val="76D6FF">
                    <a:alpha val="50655"/>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04" name="All about Customers"/>
            <p:cNvSpPr txBox="1"/>
            <p:nvPr/>
          </p:nvSpPr>
          <p:spPr>
            <a:xfrm>
              <a:off x="1145135" y="620505"/>
              <a:ext cx="1259568" cy="207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457200">
                <a:spcBef>
                  <a:spcPts val="5500"/>
                </a:spcBef>
                <a:defRPr sz="900" b="1">
                  <a:solidFill>
                    <a:srgbClr val="FFFFFF"/>
                  </a:solidFill>
                </a:defRPr>
              </a:lvl1pPr>
            </a:lstStyle>
            <a:p>
              <a:r>
                <a:t>Customer focus </a:t>
              </a:r>
            </a:p>
          </p:txBody>
        </p:sp>
      </p:grpSp>
      <p:sp>
        <p:nvSpPr>
          <p:cNvPr id="2206"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731318" y="4642197"/>
            <a:ext cx="7681364" cy="900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400">
                <a:solidFill>
                  <a:schemeClr val="accent1"/>
                </a:solidFill>
                <a:latin typeface="Arial Rounded MT Bold"/>
                <a:ea typeface="Arial Rounded MT Bold"/>
                <a:cs typeface="Arial Rounded MT Bold"/>
                <a:sym typeface="Arial Rounded MT Bold"/>
              </a:defRPr>
            </a:lvl1pPr>
          </a:lstStyle>
          <a:p>
            <a:r>
              <a:t>Voice of the customer plays a key role in understanding customer needs, pain points and moments of truth that we can use to develop insights to deliver seamless customer experiences.</a:t>
            </a:r>
          </a:p>
        </p:txBody>
      </p:sp>
      <p:sp>
        <p:nvSpPr>
          <p:cNvPr id="2207" name="Rounded Rectangle"/>
          <p:cNvSpPr/>
          <p:nvPr/>
        </p:nvSpPr>
        <p:spPr>
          <a:xfrm>
            <a:off x="561576" y="1455050"/>
            <a:ext cx="8020848" cy="654436"/>
          </a:xfrm>
          <a:prstGeom prst="roundRect">
            <a:avLst>
              <a:gd name="adj" fmla="val 29109"/>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08"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800293" y="1393818"/>
            <a:ext cx="7543414" cy="776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400">
                <a:solidFill>
                  <a:schemeClr val="accent1"/>
                </a:solidFill>
                <a:latin typeface="Arial Rounded MT Bold"/>
                <a:ea typeface="Arial Rounded MT Bold"/>
                <a:cs typeface="Arial Rounded MT Bold"/>
                <a:sym typeface="Arial Rounded MT Bold"/>
              </a:defRPr>
            </a:lvl1pPr>
          </a:lstStyle>
          <a:p>
            <a:r>
              <a:t>Watercare is committed to becoming a customer centric organisation and has made customer focus one of its four strategic priorities.</a:t>
            </a:r>
          </a:p>
        </p:txBody>
      </p:sp>
      <p:sp>
        <p:nvSpPr>
          <p:cNvPr id="2209" name="Rounded Rectangle"/>
          <p:cNvSpPr/>
          <p:nvPr/>
        </p:nvSpPr>
        <p:spPr>
          <a:xfrm>
            <a:off x="552611" y="2346883"/>
            <a:ext cx="4601087" cy="654436"/>
          </a:xfrm>
          <a:prstGeom prst="roundRect">
            <a:avLst>
              <a:gd name="adj" fmla="val 29109"/>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10"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793079" y="2456477"/>
            <a:ext cx="4120151" cy="439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400">
                <a:solidFill>
                  <a:schemeClr val="accent1"/>
                </a:solidFill>
                <a:latin typeface="Arial Rounded MT Bold"/>
                <a:ea typeface="Arial Rounded MT Bold"/>
                <a:cs typeface="Arial Rounded MT Bold"/>
                <a:sym typeface="Arial Rounded MT Bold"/>
              </a:defRPr>
            </a:lvl1pPr>
          </a:lstStyle>
          <a:p>
            <a:r>
              <a:t>Customer focus is our key strategic priority:</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 name="Slide Number"/>
          <p:cNvSpPr txBox="1">
            <a:spLocks noGrp="1"/>
          </p:cNvSpPr>
          <p:nvPr>
            <p:ph type="sldNum" sz="quarter" idx="2"/>
          </p:nvPr>
        </p:nvSpPr>
        <p:spPr>
          <a:xfrm>
            <a:off x="8826409" y="6025608"/>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44</a:t>
            </a:fld>
            <a:endParaRPr/>
          </a:p>
        </p:txBody>
      </p:sp>
      <p:sp>
        <p:nvSpPr>
          <p:cNvPr id="2213" name="Our current VoC construct is complex and rendering low survey volumes and insights."/>
          <p:cNvSpPr txBox="1">
            <a:spLocks noGrp="1"/>
          </p:cNvSpPr>
          <p:nvPr>
            <p:ph type="title"/>
          </p:nvPr>
        </p:nvSpPr>
        <p:spPr>
          <a:xfrm>
            <a:off x="178343" y="304835"/>
            <a:ext cx="8787314" cy="431952"/>
          </a:xfrm>
          <a:prstGeom prst="rect">
            <a:avLst/>
          </a:prstGeom>
        </p:spPr>
        <p:txBody>
          <a:bodyPr>
            <a:normAutofit fontScale="90000"/>
          </a:bodyPr>
          <a:lstStyle>
            <a:lvl1pPr defTabSz="816009">
              <a:defRPr sz="1649" b="0">
                <a:latin typeface="Arial Rounded MT Bold"/>
                <a:ea typeface="Arial Rounded MT Bold"/>
                <a:cs typeface="Arial Rounded MT Bold"/>
                <a:sym typeface="Arial Rounded MT Bold"/>
              </a:defRPr>
            </a:lvl1pPr>
          </a:lstStyle>
          <a:p>
            <a:r>
              <a:t>Our current VoC construct is complex and rendering low survey volumes and insights.</a:t>
            </a:r>
          </a:p>
        </p:txBody>
      </p:sp>
      <p:pic>
        <p:nvPicPr>
          <p:cNvPr id="2214" name="Image" descr="Image"/>
          <p:cNvPicPr>
            <a:picLocks/>
          </p:cNvPicPr>
          <p:nvPr/>
        </p:nvPicPr>
        <p:blipFill>
          <a:blip r:embed="rId2"/>
          <a:stretch>
            <a:fillRect/>
          </a:stretch>
        </p:blipFill>
        <p:spPr>
          <a:xfrm>
            <a:off x="3245400" y="1644465"/>
            <a:ext cx="5594697" cy="4041706"/>
          </a:xfrm>
          <a:prstGeom prst="rect">
            <a:avLst/>
          </a:prstGeom>
          <a:effectLst>
            <a:outerShdw blurRad="38100" dist="23000" dir="5400000" rotWithShape="0">
              <a:srgbClr val="000000">
                <a:alpha val="35000"/>
              </a:srgbClr>
            </a:outerShdw>
          </a:effectLst>
        </p:spPr>
      </p:pic>
      <p:sp>
        <p:nvSpPr>
          <p:cNvPr id="2215" name="Rounded Rectangle"/>
          <p:cNvSpPr/>
          <p:nvPr/>
        </p:nvSpPr>
        <p:spPr>
          <a:xfrm>
            <a:off x="324523" y="1719315"/>
            <a:ext cx="2601665" cy="3724170"/>
          </a:xfrm>
          <a:prstGeom prst="roundRect">
            <a:avLst>
              <a:gd name="adj" fmla="val 7322"/>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16" name="Objective"/>
          <p:cNvSpPr txBox="1"/>
          <p:nvPr/>
        </p:nvSpPr>
        <p:spPr>
          <a:xfrm>
            <a:off x="414440" y="1324412"/>
            <a:ext cx="2421831" cy="198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457200">
              <a:spcBef>
                <a:spcPts val="5500"/>
              </a:spcBef>
              <a:defRPr sz="1300" b="1">
                <a:solidFill>
                  <a:srgbClr val="3899DC"/>
                </a:solidFill>
                <a:latin typeface="Helvetica Neue"/>
                <a:ea typeface="Helvetica Neue"/>
                <a:cs typeface="Helvetica Neue"/>
                <a:sym typeface="Helvetica Neue"/>
              </a:defRPr>
            </a:pPr>
            <a:r>
              <a:t>Pain Points </a:t>
            </a:r>
            <a:r>
              <a:rPr sz="900"/>
              <a:t>(existing state)</a:t>
            </a:r>
          </a:p>
        </p:txBody>
      </p:sp>
      <p:sp>
        <p:nvSpPr>
          <p:cNvPr id="2217" name="Objective"/>
          <p:cNvSpPr txBox="1"/>
          <p:nvPr/>
        </p:nvSpPr>
        <p:spPr>
          <a:xfrm>
            <a:off x="3340856" y="1324412"/>
            <a:ext cx="5403786" cy="198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300" b="1">
                <a:solidFill>
                  <a:srgbClr val="3899DC"/>
                </a:solidFill>
                <a:latin typeface="Helvetica Neue"/>
                <a:ea typeface="Helvetica Neue"/>
                <a:cs typeface="Helvetica Neue"/>
                <a:sym typeface="Helvetica Neue"/>
              </a:defRPr>
            </a:lvl1pPr>
          </a:lstStyle>
          <a:p>
            <a:r>
              <a:t>Limited customer information and survey rules impact sample sizes.</a:t>
            </a:r>
          </a:p>
        </p:txBody>
      </p:sp>
      <p:sp>
        <p:nvSpPr>
          <p:cNvPr id="2218" name="Strong focus on migrating customers away from paper bills to ebill. Target - to have 50% of customers on ebill by 30June 2019. Acquire &amp; cleanse customer data at every touch point;"/>
          <p:cNvSpPr txBox="1"/>
          <p:nvPr/>
        </p:nvSpPr>
        <p:spPr>
          <a:xfrm>
            <a:off x="387977" y="1897496"/>
            <a:ext cx="2474757" cy="3367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0263" indent="-100263" defTabSz="584200">
              <a:lnSpc>
                <a:spcPct val="120000"/>
              </a:lnSpc>
              <a:spcBef>
                <a:spcPts val="1000"/>
              </a:spcBef>
              <a:buSzPct val="100000"/>
              <a:buChar char="•"/>
              <a:defRPr sz="1000">
                <a:latin typeface="Helvetica Neue Light"/>
                <a:ea typeface="Helvetica Neue Light"/>
                <a:cs typeface="Helvetica Neue Light"/>
                <a:sym typeface="Helvetica Neue Light"/>
              </a:defRPr>
            </a:pPr>
            <a:r>
              <a:t>Low sample size due to contact information and frequency of rules applied - ~10K sample size despite ~30K calls received per month;</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Currently, 5 days delay from interaction before survey is sent, with no closing date;</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Low response rate due to complexity of survey and questions - ~1K per month;</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Five different survey types with up to 20 questions;</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Closed loop process is optional and is determined on a, ‘case by case’ basis with no root cause monitoring;</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Around ~3K verbatim per month being analysed manually, on an adhoc basis;</a:t>
            </a:r>
          </a:p>
          <a:p>
            <a:pPr marL="100263" indent="-100263" defTabSz="584200">
              <a:lnSpc>
                <a:spcPct val="120000"/>
              </a:lnSpc>
              <a:spcBef>
                <a:spcPts val="400"/>
              </a:spcBef>
              <a:buSzPct val="100000"/>
              <a:buChar char="•"/>
              <a:defRPr sz="1000">
                <a:latin typeface="Helvetica Neue Light"/>
                <a:ea typeface="Helvetica Neue Light"/>
                <a:cs typeface="Helvetica Neue Light"/>
                <a:sym typeface="Helvetica Neue Light"/>
              </a:defRPr>
            </a:pPr>
            <a:r>
              <a:t>Web survey currently captured by a comment field.</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 name="Slide Number"/>
          <p:cNvSpPr txBox="1">
            <a:spLocks noGrp="1"/>
          </p:cNvSpPr>
          <p:nvPr>
            <p:ph type="sldNum" sz="quarter" idx="2"/>
          </p:nvPr>
        </p:nvSpPr>
        <p:spPr>
          <a:xfrm>
            <a:off x="8808478" y="6229421"/>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45</a:t>
            </a:fld>
            <a:endParaRPr/>
          </a:p>
        </p:txBody>
      </p:sp>
      <p:sp>
        <p:nvSpPr>
          <p:cNvPr id="2221" name="NPS or service experience; which resonates better with our customers and aligns with our vision."/>
          <p:cNvSpPr txBox="1">
            <a:spLocks noGrp="1"/>
          </p:cNvSpPr>
          <p:nvPr>
            <p:ph type="title"/>
          </p:nvPr>
        </p:nvSpPr>
        <p:spPr>
          <a:xfrm>
            <a:off x="178343" y="21700"/>
            <a:ext cx="8787314" cy="344096"/>
          </a:xfrm>
          <a:prstGeom prst="rect">
            <a:avLst/>
          </a:prstGeom>
        </p:spPr>
        <p:txBody>
          <a:bodyPr/>
          <a:lstStyle>
            <a:lvl1pPr defTabSz="841247">
              <a:defRPr sz="1200" b="0">
                <a:latin typeface="Arial Rounded MT Bold"/>
                <a:ea typeface="Arial Rounded MT Bold"/>
                <a:cs typeface="Arial Rounded MT Bold"/>
                <a:sym typeface="Arial Rounded MT Bold"/>
              </a:defRPr>
            </a:lvl1pPr>
          </a:lstStyle>
          <a:p>
            <a:r>
              <a:t>NPS or service experience; which resonates better with our customers and aligns with our vision.</a:t>
            </a:r>
          </a:p>
        </p:txBody>
      </p:sp>
      <p:sp>
        <p:nvSpPr>
          <p:cNvPr id="2222" name="Rectangle"/>
          <p:cNvSpPr/>
          <p:nvPr/>
        </p:nvSpPr>
        <p:spPr>
          <a:xfrm>
            <a:off x="-8286" y="397804"/>
            <a:ext cx="9160572" cy="82263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223" name="Rounded Rectangle"/>
          <p:cNvSpPr/>
          <p:nvPr/>
        </p:nvSpPr>
        <p:spPr>
          <a:xfrm>
            <a:off x="235082" y="519249"/>
            <a:ext cx="3885630" cy="694835"/>
          </a:xfrm>
          <a:prstGeom prst="roundRect">
            <a:avLst>
              <a:gd name="adj" fmla="val 25624"/>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24"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349392" y="661367"/>
            <a:ext cx="3657010" cy="410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212597" indent="-212597" defTabSz="850391">
              <a:buSzPct val="100000"/>
              <a:buAutoNum type="arabicPeriod"/>
              <a:defRPr sz="1302">
                <a:solidFill>
                  <a:schemeClr val="accent1"/>
                </a:solidFill>
                <a:latin typeface="Arial Rounded MT Bold"/>
                <a:ea typeface="Arial Rounded MT Bold"/>
                <a:cs typeface="Arial Rounded MT Bold"/>
                <a:sym typeface="Arial Rounded MT Bold"/>
              </a:defRPr>
            </a:lvl1pPr>
          </a:lstStyle>
          <a:p>
            <a:r>
              <a:t>VoC survey needs to align with our vision.</a:t>
            </a:r>
          </a:p>
        </p:txBody>
      </p:sp>
      <p:sp>
        <p:nvSpPr>
          <p:cNvPr id="2225" name="Arrow"/>
          <p:cNvSpPr/>
          <p:nvPr/>
        </p:nvSpPr>
        <p:spPr>
          <a:xfrm>
            <a:off x="4356024" y="650691"/>
            <a:ext cx="431952" cy="431952"/>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226" name="Rounded Rectangle"/>
          <p:cNvSpPr/>
          <p:nvPr/>
        </p:nvSpPr>
        <p:spPr>
          <a:xfrm>
            <a:off x="5023288" y="519249"/>
            <a:ext cx="3885630" cy="694835"/>
          </a:xfrm>
          <a:prstGeom prst="roundRect">
            <a:avLst>
              <a:gd name="adj" fmla="val 25624"/>
            </a:avLst>
          </a:prstGeom>
          <a:gradFill>
            <a:gsLst>
              <a:gs pos="0">
                <a:srgbClr val="72B1D7"/>
              </a:gs>
              <a:gs pos="100000">
                <a:srgbClr val="76D6FF">
                  <a:alpha val="50655"/>
                </a:srgbClr>
              </a:gs>
            </a:gsLst>
            <a:lin ang="16200000"/>
          </a:gradFill>
          <a:ln w="12700">
            <a:solidFill>
              <a:srgbClr val="000000"/>
            </a:solidFill>
          </a:ln>
          <a:effectLst>
            <a:outerShdw blurRad="190500" dist="8455" dir="5400000" rotWithShape="0">
              <a:srgbClr val="000000"/>
            </a:outerShdw>
          </a:effectLst>
        </p:spPr>
        <p:txBody>
          <a:bodyPr lIns="45718" tIns="45718" rIns="45718" bIns="45718" anchor="ctr"/>
          <a:lstStyle/>
          <a:p>
            <a:endParaRPr/>
          </a:p>
        </p:txBody>
      </p:sp>
      <p:sp>
        <p:nvSpPr>
          <p:cNvPr id="2227"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5137598" y="661367"/>
            <a:ext cx="3657009" cy="410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lnSpcReduction="10000"/>
          </a:bodyPr>
          <a:lstStyle>
            <a:lvl1pPr algn="ctr" defTabSz="722376">
              <a:defRPr sz="1106">
                <a:solidFill>
                  <a:srgbClr val="FFFFFF"/>
                </a:solidFill>
                <a:latin typeface="Arial Rounded MT Bold"/>
                <a:ea typeface="Arial Rounded MT Bold"/>
                <a:cs typeface="Arial Rounded MT Bold"/>
                <a:sym typeface="Arial Rounded MT Bold"/>
              </a:defRPr>
            </a:lvl1pPr>
          </a:lstStyle>
          <a:p>
            <a:r>
              <a:t>Trusted by our communities for exceptional  performance every day!</a:t>
            </a:r>
          </a:p>
        </p:txBody>
      </p:sp>
      <p:sp>
        <p:nvSpPr>
          <p:cNvPr id="2228" name="Rounded Rectangle"/>
          <p:cNvSpPr/>
          <p:nvPr/>
        </p:nvSpPr>
        <p:spPr>
          <a:xfrm>
            <a:off x="235082" y="1474842"/>
            <a:ext cx="3885630" cy="2401552"/>
          </a:xfrm>
          <a:prstGeom prst="roundRect">
            <a:avLst>
              <a:gd name="adj" fmla="val 7414"/>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29"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302428" y="2154806"/>
            <a:ext cx="3750938" cy="1041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marL="228600" indent="-228600">
              <a:buSzPct val="100000"/>
              <a:buAutoNum type="arabicPeriod" startAt="2"/>
              <a:defRPr sz="1400">
                <a:solidFill>
                  <a:schemeClr val="accent1"/>
                </a:solidFill>
                <a:latin typeface="Arial Rounded MT Bold"/>
                <a:ea typeface="Arial Rounded MT Bold"/>
                <a:cs typeface="Arial Rounded MT Bold"/>
                <a:sym typeface="Arial Rounded MT Bold"/>
              </a:defRPr>
            </a:pPr>
            <a:r>
              <a:t>Our customers don’t see the relevance of the NPS score:</a:t>
            </a:r>
          </a:p>
          <a:p>
            <a:pPr marL="215900" lvl="3" indent="-215900">
              <a:buSzPct val="100000"/>
              <a:buChar char="•"/>
              <a:defRPr sz="1100">
                <a:solidFill>
                  <a:schemeClr val="accent1"/>
                </a:solidFill>
                <a:latin typeface="Arial Rounded MT Bold"/>
                <a:ea typeface="Arial Rounded MT Bold"/>
                <a:cs typeface="Arial Rounded MT Bold"/>
                <a:sym typeface="Arial Rounded MT Bold"/>
              </a:defRPr>
            </a:pPr>
            <a:r>
              <a:t>13% of customers who responded felt this was    not a measure they could relate to.</a:t>
            </a:r>
          </a:p>
        </p:txBody>
      </p:sp>
      <p:sp>
        <p:nvSpPr>
          <p:cNvPr id="2230" name="Arrow"/>
          <p:cNvSpPr/>
          <p:nvPr/>
        </p:nvSpPr>
        <p:spPr>
          <a:xfrm>
            <a:off x="4356024" y="2459642"/>
            <a:ext cx="431952" cy="431952"/>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231" name="Rounded Rectangle"/>
          <p:cNvSpPr/>
          <p:nvPr/>
        </p:nvSpPr>
        <p:spPr>
          <a:xfrm>
            <a:off x="5023288" y="1483808"/>
            <a:ext cx="3885630" cy="498580"/>
          </a:xfrm>
          <a:prstGeom prst="roundRect">
            <a:avLst>
              <a:gd name="adj" fmla="val 35711"/>
            </a:avLst>
          </a:prstGeom>
          <a:gradFill>
            <a:gsLst>
              <a:gs pos="0">
                <a:srgbClr val="72B1D7"/>
              </a:gs>
              <a:gs pos="100000">
                <a:srgbClr val="76D6FF">
                  <a:alpha val="50655"/>
                </a:srgbClr>
              </a:gs>
            </a:gsLst>
            <a:lin ang="16200000"/>
          </a:gradFill>
          <a:ln w="12700">
            <a:solidFill>
              <a:srgbClr val="000000"/>
            </a:solidFill>
          </a:ln>
          <a:effectLst>
            <a:outerShdw blurRad="190500" dist="8455" dir="5400000" rotWithShape="0">
              <a:srgbClr val="000000"/>
            </a:outerShdw>
          </a:effectLst>
        </p:spPr>
        <p:txBody>
          <a:bodyPr lIns="45718" tIns="45718" rIns="45718" bIns="45718" anchor="ctr"/>
          <a:lstStyle/>
          <a:p>
            <a:endParaRPr/>
          </a:p>
        </p:txBody>
      </p:sp>
      <p:sp>
        <p:nvSpPr>
          <p:cNvPr id="2232"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5137598" y="1527798"/>
            <a:ext cx="3657009" cy="41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640079">
              <a:defRPr sz="980">
                <a:solidFill>
                  <a:srgbClr val="FFFFFF"/>
                </a:solidFill>
                <a:latin typeface="Arial Rounded MT Bold"/>
                <a:ea typeface="Arial Rounded MT Bold"/>
                <a:cs typeface="Arial Rounded MT Bold"/>
                <a:sym typeface="Arial Rounded MT Bold"/>
              </a:defRPr>
            </a:lvl1pPr>
          </a:lstStyle>
          <a:p>
            <a:r>
              <a:t>Not a reflection on Watercare’s service , simply not likely to talk about a water service company with my friends.</a:t>
            </a:r>
          </a:p>
        </p:txBody>
      </p:sp>
      <p:sp>
        <p:nvSpPr>
          <p:cNvPr id="2233" name="Rounded Rectangle"/>
          <p:cNvSpPr/>
          <p:nvPr/>
        </p:nvSpPr>
        <p:spPr>
          <a:xfrm>
            <a:off x="5023288" y="2085982"/>
            <a:ext cx="3885630" cy="498580"/>
          </a:xfrm>
          <a:prstGeom prst="roundRect">
            <a:avLst>
              <a:gd name="adj" fmla="val 35711"/>
            </a:avLst>
          </a:prstGeom>
          <a:gradFill>
            <a:gsLst>
              <a:gs pos="0">
                <a:srgbClr val="72B1D7"/>
              </a:gs>
              <a:gs pos="100000">
                <a:srgbClr val="76D6FF">
                  <a:alpha val="50655"/>
                </a:srgbClr>
              </a:gs>
            </a:gsLst>
            <a:lin ang="16200000"/>
          </a:gradFill>
          <a:ln w="12700">
            <a:solidFill>
              <a:srgbClr val="000000"/>
            </a:solidFill>
          </a:ln>
          <a:effectLst>
            <a:outerShdw blurRad="190500" dist="8455" dir="5400000" rotWithShape="0">
              <a:srgbClr val="000000"/>
            </a:outerShdw>
          </a:effectLst>
        </p:spPr>
        <p:txBody>
          <a:bodyPr lIns="45718" tIns="45718" rIns="45718" bIns="45718" anchor="ctr"/>
          <a:lstStyle/>
          <a:p>
            <a:endParaRPr/>
          </a:p>
        </p:txBody>
      </p:sp>
      <p:sp>
        <p:nvSpPr>
          <p:cNvPr id="2234"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5137598" y="2129972"/>
            <a:ext cx="3657009" cy="41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749808">
              <a:defRPr sz="1148">
                <a:solidFill>
                  <a:srgbClr val="FFFFFF"/>
                </a:solidFill>
                <a:latin typeface="Arial Rounded MT Bold"/>
                <a:ea typeface="Arial Rounded MT Bold"/>
                <a:cs typeface="Arial Rounded MT Bold"/>
                <a:sym typeface="Arial Rounded MT Bold"/>
              </a:defRPr>
            </a:lvl1pPr>
          </a:lstStyle>
          <a:p>
            <a:r>
              <a:t>As a family we tend to not talk about Watercare.</a:t>
            </a:r>
          </a:p>
        </p:txBody>
      </p:sp>
      <p:grpSp>
        <p:nvGrpSpPr>
          <p:cNvPr id="2237" name="Group"/>
          <p:cNvGrpSpPr/>
          <p:nvPr/>
        </p:nvGrpSpPr>
        <p:grpSpPr>
          <a:xfrm>
            <a:off x="5016938" y="2732146"/>
            <a:ext cx="3885630" cy="498580"/>
            <a:chOff x="0" y="0"/>
            <a:chExt cx="3885628" cy="498579"/>
          </a:xfrm>
        </p:grpSpPr>
        <p:sp>
          <p:nvSpPr>
            <p:cNvPr id="2235" name="Rounded Rectangle"/>
            <p:cNvSpPr/>
            <p:nvPr/>
          </p:nvSpPr>
          <p:spPr>
            <a:xfrm>
              <a:off x="0" y="0"/>
              <a:ext cx="3885629" cy="498580"/>
            </a:xfrm>
            <a:prstGeom prst="roundRect">
              <a:avLst>
                <a:gd name="adj" fmla="val 35711"/>
              </a:avLst>
            </a:prstGeom>
            <a:gradFill flip="none" rotWithShape="1">
              <a:gsLst>
                <a:gs pos="0">
                  <a:srgbClr val="72B1D7"/>
                </a:gs>
                <a:gs pos="100000">
                  <a:srgbClr val="76D6FF">
                    <a:alpha val="50655"/>
                  </a:srgbClr>
                </a:gs>
              </a:gsLst>
              <a:lin ang="16200000" scaled="0"/>
            </a:gradFill>
            <a:ln w="12700" cap="flat">
              <a:solidFill>
                <a:srgbClr val="000000"/>
              </a:solidFill>
              <a:prstDash val="solid"/>
              <a:round/>
            </a:ln>
            <a:effectLst>
              <a:outerShdw blurRad="190500" dist="8455" dir="5400000" rotWithShape="0">
                <a:srgbClr val="000000"/>
              </a:outerShdw>
            </a:effectLst>
          </p:spPr>
          <p:txBody>
            <a:bodyPr wrap="square" lIns="45718" tIns="45718" rIns="45718" bIns="45718" numCol="1" anchor="ctr">
              <a:noAutofit/>
            </a:bodyPr>
            <a:lstStyle/>
            <a:p>
              <a:endParaRPr/>
            </a:p>
          </p:txBody>
        </p:sp>
        <p:sp>
          <p:nvSpPr>
            <p:cNvPr id="2236"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114310" y="43990"/>
              <a:ext cx="3657009" cy="410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lvl1pPr algn="ctr" defTabSz="612648">
                <a:defRPr sz="938">
                  <a:solidFill>
                    <a:srgbClr val="FFFFFF"/>
                  </a:solidFill>
                  <a:latin typeface="Arial Rounded MT Bold"/>
                  <a:ea typeface="Arial Rounded MT Bold"/>
                  <a:cs typeface="Arial Rounded MT Bold"/>
                  <a:sym typeface="Arial Rounded MT Bold"/>
                </a:defRPr>
              </a:lvl1pPr>
            </a:lstStyle>
            <a:p>
              <a:r>
                <a:t>I don’t understand this question to give an answer, as I don’t know of any alternatives for water service  providers.</a:t>
              </a:r>
            </a:p>
          </p:txBody>
        </p:sp>
      </p:grpSp>
      <p:grpSp>
        <p:nvGrpSpPr>
          <p:cNvPr id="2240" name="Group"/>
          <p:cNvGrpSpPr/>
          <p:nvPr/>
        </p:nvGrpSpPr>
        <p:grpSpPr>
          <a:xfrm>
            <a:off x="5023288" y="3376067"/>
            <a:ext cx="3885630" cy="498580"/>
            <a:chOff x="0" y="0"/>
            <a:chExt cx="3885628" cy="498579"/>
          </a:xfrm>
        </p:grpSpPr>
        <p:sp>
          <p:nvSpPr>
            <p:cNvPr id="2238" name="Rounded Rectangle"/>
            <p:cNvSpPr/>
            <p:nvPr/>
          </p:nvSpPr>
          <p:spPr>
            <a:xfrm>
              <a:off x="0" y="0"/>
              <a:ext cx="3885629" cy="498580"/>
            </a:xfrm>
            <a:prstGeom prst="roundRect">
              <a:avLst>
                <a:gd name="adj" fmla="val 35711"/>
              </a:avLst>
            </a:prstGeom>
            <a:gradFill flip="none" rotWithShape="1">
              <a:gsLst>
                <a:gs pos="0">
                  <a:srgbClr val="72B1D7"/>
                </a:gs>
                <a:gs pos="100000">
                  <a:srgbClr val="76D6FF">
                    <a:alpha val="50655"/>
                  </a:srgbClr>
                </a:gs>
              </a:gsLst>
              <a:lin ang="16200000" scaled="0"/>
            </a:gradFill>
            <a:ln w="12700" cap="flat">
              <a:solidFill>
                <a:srgbClr val="000000"/>
              </a:solidFill>
              <a:prstDash val="solid"/>
              <a:round/>
            </a:ln>
            <a:effectLst>
              <a:outerShdw blurRad="190500" dist="8455" dir="5400000" rotWithShape="0">
                <a:srgbClr val="000000"/>
              </a:outerShdw>
            </a:effectLst>
          </p:spPr>
          <p:txBody>
            <a:bodyPr wrap="square" lIns="45718" tIns="45718" rIns="45718" bIns="45718" numCol="1" anchor="ctr">
              <a:noAutofit/>
            </a:bodyPr>
            <a:lstStyle/>
            <a:p>
              <a:endParaRPr/>
            </a:p>
          </p:txBody>
        </p:sp>
        <p:sp>
          <p:nvSpPr>
            <p:cNvPr id="2239"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114310" y="43990"/>
              <a:ext cx="3657009" cy="410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lnSpcReduction="10000"/>
            </a:bodyPr>
            <a:lstStyle>
              <a:lvl1pPr algn="ctr" defTabSz="722376">
                <a:defRPr sz="1106">
                  <a:solidFill>
                    <a:srgbClr val="FFFFFF"/>
                  </a:solidFill>
                  <a:latin typeface="Arial Rounded MT Bold"/>
                  <a:ea typeface="Arial Rounded MT Bold"/>
                  <a:cs typeface="Arial Rounded MT Bold"/>
                  <a:sym typeface="Arial Rounded MT Bold"/>
                </a:defRPr>
              </a:lvl1pPr>
            </a:lstStyle>
            <a:p>
              <a:r>
                <a:t>Funny question given we don’t have any other options for our water supply!</a:t>
              </a:r>
            </a:p>
          </p:txBody>
        </p:sp>
      </p:grpSp>
      <p:sp>
        <p:nvSpPr>
          <p:cNvPr id="2241" name="Rectangle"/>
          <p:cNvSpPr/>
          <p:nvPr/>
        </p:nvSpPr>
        <p:spPr>
          <a:xfrm>
            <a:off x="-8286" y="5865721"/>
            <a:ext cx="9160572" cy="344096"/>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2242" name="Image" descr="Image"/>
          <p:cNvPicPr>
            <a:picLocks/>
          </p:cNvPicPr>
          <p:nvPr/>
        </p:nvPicPr>
        <p:blipFill>
          <a:blip r:embed="rId2"/>
          <a:stretch>
            <a:fillRect/>
          </a:stretch>
        </p:blipFill>
        <p:spPr>
          <a:xfrm>
            <a:off x="5010588" y="4186015"/>
            <a:ext cx="3898330" cy="2025648"/>
          </a:xfrm>
          <a:prstGeom prst="rect">
            <a:avLst/>
          </a:prstGeom>
          <a:effectLst>
            <a:outerShdw blurRad="190500" dist="8455" dir="5400000" rotWithShape="0">
              <a:srgbClr val="000000"/>
            </a:outerShdw>
          </a:effectLst>
        </p:spPr>
      </p:pic>
      <p:sp>
        <p:nvSpPr>
          <p:cNvPr id="2243" name="Rounded Rectangle"/>
          <p:cNvSpPr/>
          <p:nvPr/>
        </p:nvSpPr>
        <p:spPr>
          <a:xfrm>
            <a:off x="235082" y="4174692"/>
            <a:ext cx="3885630" cy="1793680"/>
          </a:xfrm>
          <a:prstGeom prst="roundRect">
            <a:avLst>
              <a:gd name="adj" fmla="val 9926"/>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44" name="Arrow"/>
          <p:cNvSpPr/>
          <p:nvPr/>
        </p:nvSpPr>
        <p:spPr>
          <a:xfrm>
            <a:off x="4356024" y="4855556"/>
            <a:ext cx="431952" cy="431952"/>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2245" name="Transitioning customers to ebill will reduce cost. Migrating customers to automated payment options makes it simple for customers to pay their bill. Introducing, smooth pay takes the uncertain seasonal spikes away, making it easier for customers to make regular and timely payments."/>
          <p:cNvSpPr txBox="1"/>
          <p:nvPr/>
        </p:nvSpPr>
        <p:spPr>
          <a:xfrm>
            <a:off x="302428" y="4550720"/>
            <a:ext cx="3750938" cy="1041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228600" indent="-228600">
              <a:buSzPct val="100000"/>
              <a:buAutoNum type="arabicPeriod" startAt="3"/>
              <a:defRPr sz="1400">
                <a:solidFill>
                  <a:schemeClr val="accent1"/>
                </a:solidFill>
                <a:latin typeface="Arial Rounded MT Bold"/>
                <a:ea typeface="Arial Rounded MT Bold"/>
                <a:cs typeface="Arial Rounded MT Bold"/>
                <a:sym typeface="Arial Rounded MT Bold"/>
              </a:defRPr>
            </a:lvl1pPr>
          </a:lstStyle>
          <a:p>
            <a:r>
              <a:t>Customer experience score aligns better to exception performance every day and in turn, drives trust.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7" name="Slide Number"/>
          <p:cNvSpPr txBox="1">
            <a:spLocks noGrp="1"/>
          </p:cNvSpPr>
          <p:nvPr>
            <p:ph type="sldNum" sz="quarter" idx="2"/>
          </p:nvPr>
        </p:nvSpPr>
        <p:spPr>
          <a:xfrm>
            <a:off x="8853305" y="6016642"/>
            <a:ext cx="255076"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46</a:t>
            </a:fld>
            <a:endParaRPr/>
          </a:p>
        </p:txBody>
      </p:sp>
      <p:sp>
        <p:nvSpPr>
          <p:cNvPr id="2248" name="Rounded Rectangle"/>
          <p:cNvSpPr/>
          <p:nvPr/>
        </p:nvSpPr>
        <p:spPr>
          <a:xfrm>
            <a:off x="540423" y="1808215"/>
            <a:ext cx="2601665" cy="3724170"/>
          </a:xfrm>
          <a:prstGeom prst="roundRect">
            <a:avLst>
              <a:gd name="adj" fmla="val 7322"/>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249" name="Objective"/>
          <p:cNvSpPr txBox="1"/>
          <p:nvPr/>
        </p:nvSpPr>
        <p:spPr>
          <a:xfrm>
            <a:off x="630340" y="1260912"/>
            <a:ext cx="2421831" cy="401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300" b="1">
                <a:solidFill>
                  <a:srgbClr val="3899DC"/>
                </a:solidFill>
                <a:latin typeface="Helvetica Neue"/>
                <a:ea typeface="Helvetica Neue"/>
                <a:cs typeface="Helvetica Neue"/>
                <a:sym typeface="Helvetica Neue"/>
              </a:defRPr>
            </a:lvl1pPr>
          </a:lstStyle>
          <a:p>
            <a:r>
              <a:t>Simplified survey and questions to align</a:t>
            </a:r>
          </a:p>
        </p:txBody>
      </p:sp>
      <p:sp>
        <p:nvSpPr>
          <p:cNvPr id="2250" name="Strong focus on migrating customers away from paper bills to ebill. Target - to have 50% of customers on ebill by 30June 2019. Acquire &amp; cleanse customer data at every touch point;"/>
          <p:cNvSpPr txBox="1"/>
          <p:nvPr/>
        </p:nvSpPr>
        <p:spPr>
          <a:xfrm>
            <a:off x="603877" y="1986396"/>
            <a:ext cx="2474757" cy="3400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0263" indent="-100263" defTabSz="584200">
              <a:lnSpc>
                <a:spcPct val="120000"/>
              </a:lnSpc>
              <a:spcBef>
                <a:spcPts val="1000"/>
              </a:spcBef>
              <a:buSzPct val="100000"/>
              <a:buChar char="•"/>
              <a:defRPr sz="1200">
                <a:latin typeface="Helvetica Neue Light"/>
                <a:ea typeface="Helvetica Neue Light"/>
                <a:cs typeface="Helvetica Neue Light"/>
                <a:sym typeface="Helvetica Neue Light"/>
              </a:defRPr>
            </a:pPr>
            <a:r>
              <a:t>Simplify survey to drive less customer effort;</a:t>
            </a:r>
          </a:p>
          <a:p>
            <a:pPr marL="100263" indent="-100263" defTabSz="584200">
              <a:lnSpc>
                <a:spcPct val="120000"/>
              </a:lnSpc>
              <a:spcBef>
                <a:spcPts val="400"/>
              </a:spcBef>
              <a:buSzPct val="100000"/>
              <a:buChar char="•"/>
              <a:defRPr sz="1200">
                <a:latin typeface="Helvetica Neue Light"/>
                <a:ea typeface="Helvetica Neue Light"/>
                <a:cs typeface="Helvetica Neue Light"/>
                <a:sym typeface="Helvetica Neue Light"/>
              </a:defRPr>
            </a:pPr>
            <a:r>
              <a:t>Revise rule to increase sample size;</a:t>
            </a:r>
          </a:p>
          <a:p>
            <a:pPr marL="100263" indent="-100263" defTabSz="584200">
              <a:lnSpc>
                <a:spcPct val="120000"/>
              </a:lnSpc>
              <a:spcBef>
                <a:spcPts val="400"/>
              </a:spcBef>
              <a:buSzPct val="100000"/>
              <a:buChar char="•"/>
              <a:defRPr sz="1200">
                <a:latin typeface="Helvetica Neue Light"/>
                <a:ea typeface="Helvetica Neue Light"/>
                <a:cs typeface="Helvetica Neue Light"/>
                <a:sym typeface="Helvetica Neue Light"/>
              </a:defRPr>
            </a:pPr>
            <a:r>
              <a:t>Prescribe case management on strong detractors to drive continuous improvement;</a:t>
            </a:r>
          </a:p>
          <a:p>
            <a:pPr marL="100263" indent="-100263" defTabSz="584200">
              <a:lnSpc>
                <a:spcPct val="120000"/>
              </a:lnSpc>
              <a:spcBef>
                <a:spcPts val="400"/>
              </a:spcBef>
              <a:buSzPct val="100000"/>
              <a:buChar char="•"/>
              <a:defRPr sz="1200">
                <a:latin typeface="Helvetica Neue Light"/>
                <a:ea typeface="Helvetica Neue Light"/>
                <a:cs typeface="Helvetica Neue Light"/>
                <a:sym typeface="Helvetica Neue Light"/>
              </a:defRPr>
            </a:pPr>
            <a:r>
              <a:t>Design a closed loop process to identify root cause;</a:t>
            </a:r>
          </a:p>
          <a:p>
            <a:pPr marL="100263" indent="-100263" defTabSz="584200">
              <a:lnSpc>
                <a:spcPct val="120000"/>
              </a:lnSpc>
              <a:spcBef>
                <a:spcPts val="400"/>
              </a:spcBef>
              <a:buSzPct val="100000"/>
              <a:buChar char="•"/>
              <a:defRPr sz="1200">
                <a:latin typeface="Helvetica Neue Light"/>
                <a:ea typeface="Helvetica Neue Light"/>
                <a:cs typeface="Helvetica Neue Light"/>
                <a:sym typeface="Helvetica Neue Light"/>
              </a:defRPr>
            </a:pPr>
            <a:r>
              <a:t>AI based TXT analytic tool be implemented to analyse verbatim and high light key themes;</a:t>
            </a:r>
          </a:p>
          <a:p>
            <a:pPr marL="100263" indent="-100263" defTabSz="584200">
              <a:lnSpc>
                <a:spcPct val="120000"/>
              </a:lnSpc>
              <a:spcBef>
                <a:spcPts val="400"/>
              </a:spcBef>
              <a:buSzPct val="100000"/>
              <a:buChar char="•"/>
              <a:defRPr sz="1200">
                <a:latin typeface="Helvetica Neue Light"/>
                <a:ea typeface="Helvetica Neue Light"/>
                <a:cs typeface="Helvetica Neue Light"/>
                <a:sym typeface="Helvetica Neue Light"/>
              </a:defRPr>
            </a:pPr>
            <a:r>
              <a:t>Interactive web survey to be developed at each stage of CX journey.</a:t>
            </a:r>
          </a:p>
        </p:txBody>
      </p:sp>
      <p:sp>
        <p:nvSpPr>
          <p:cNvPr id="2251" name="Shape"/>
          <p:cNvSpPr/>
          <p:nvPr/>
        </p:nvSpPr>
        <p:spPr>
          <a:xfrm>
            <a:off x="6320370" y="2646364"/>
            <a:ext cx="942119" cy="2053403"/>
          </a:xfrm>
          <a:custGeom>
            <a:avLst/>
            <a:gdLst/>
            <a:ahLst/>
            <a:cxnLst>
              <a:cxn ang="0">
                <a:pos x="wd2" y="hd2"/>
              </a:cxn>
              <a:cxn ang="5400000">
                <a:pos x="wd2" y="hd2"/>
              </a:cxn>
              <a:cxn ang="10800000">
                <a:pos x="wd2" y="hd2"/>
              </a:cxn>
              <a:cxn ang="16200000">
                <a:pos x="wd2" y="hd2"/>
              </a:cxn>
            </a:cxnLst>
            <a:rect l="0" t="0" r="r" b="b"/>
            <a:pathLst>
              <a:path w="18854" h="21600" extrusionOk="0">
                <a:moveTo>
                  <a:pt x="1777" y="0"/>
                </a:moveTo>
                <a:cubicBezTo>
                  <a:pt x="1424" y="970"/>
                  <a:pt x="1105" y="1944"/>
                  <a:pt x="860" y="2922"/>
                </a:cubicBezTo>
                <a:cubicBezTo>
                  <a:pt x="-699" y="9138"/>
                  <a:pt x="-78" y="15434"/>
                  <a:pt x="2234" y="21600"/>
                </a:cubicBezTo>
                <a:cubicBezTo>
                  <a:pt x="6073" y="21174"/>
                  <a:pt x="9732" y="20186"/>
                  <a:pt x="12713" y="18619"/>
                </a:cubicBezTo>
                <a:cubicBezTo>
                  <a:pt x="20901" y="14315"/>
                  <a:pt x="20901" y="7336"/>
                  <a:pt x="12713" y="3033"/>
                </a:cubicBezTo>
                <a:cubicBezTo>
                  <a:pt x="9613" y="1403"/>
                  <a:pt x="5784" y="396"/>
                  <a:pt x="1777" y="0"/>
                </a:cubicBezTo>
                <a:close/>
              </a:path>
            </a:pathLst>
          </a:custGeom>
          <a:solidFill>
            <a:srgbClr val="3197E0"/>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2" name="Shape"/>
          <p:cNvSpPr/>
          <p:nvPr/>
        </p:nvSpPr>
        <p:spPr>
          <a:xfrm>
            <a:off x="5168364" y="3408720"/>
            <a:ext cx="1724041" cy="1313398"/>
          </a:xfrm>
          <a:custGeom>
            <a:avLst/>
            <a:gdLst/>
            <a:ahLst/>
            <a:cxnLst>
              <a:cxn ang="0">
                <a:pos x="wd2" y="hd2"/>
              </a:cxn>
              <a:cxn ang="5400000">
                <a:pos x="wd2" y="hd2"/>
              </a:cxn>
              <a:cxn ang="10800000">
                <a:pos x="wd2" y="hd2"/>
              </a:cxn>
              <a:cxn ang="16200000">
                <a:pos x="wd2" y="hd2"/>
              </a:cxn>
            </a:cxnLst>
            <a:rect l="0" t="0" r="r" b="b"/>
            <a:pathLst>
              <a:path w="21593" h="21597" extrusionOk="0">
                <a:moveTo>
                  <a:pt x="430" y="0"/>
                </a:moveTo>
                <a:cubicBezTo>
                  <a:pt x="291" y="693"/>
                  <a:pt x="188" y="1394"/>
                  <a:pt x="116" y="2101"/>
                </a:cubicBezTo>
                <a:cubicBezTo>
                  <a:pt x="112" y="2134"/>
                  <a:pt x="107" y="2167"/>
                  <a:pt x="104" y="2200"/>
                </a:cubicBezTo>
                <a:cubicBezTo>
                  <a:pt x="70" y="2544"/>
                  <a:pt x="44" y="2893"/>
                  <a:pt x="27" y="3239"/>
                </a:cubicBezTo>
                <a:cubicBezTo>
                  <a:pt x="24" y="3286"/>
                  <a:pt x="24" y="3334"/>
                  <a:pt x="22" y="3381"/>
                </a:cubicBezTo>
                <a:cubicBezTo>
                  <a:pt x="-7" y="4014"/>
                  <a:pt x="-7" y="4646"/>
                  <a:pt x="17" y="5279"/>
                </a:cubicBezTo>
                <a:cubicBezTo>
                  <a:pt x="21" y="5371"/>
                  <a:pt x="22" y="5464"/>
                  <a:pt x="27" y="5556"/>
                </a:cubicBezTo>
                <a:cubicBezTo>
                  <a:pt x="41" y="5851"/>
                  <a:pt x="63" y="6147"/>
                  <a:pt x="90" y="6442"/>
                </a:cubicBezTo>
                <a:cubicBezTo>
                  <a:pt x="110" y="6664"/>
                  <a:pt x="136" y="6885"/>
                  <a:pt x="162" y="7106"/>
                </a:cubicBezTo>
                <a:cubicBezTo>
                  <a:pt x="203" y="7441"/>
                  <a:pt x="250" y="7774"/>
                  <a:pt x="305" y="8106"/>
                </a:cubicBezTo>
                <a:cubicBezTo>
                  <a:pt x="356" y="8405"/>
                  <a:pt x="409" y="8702"/>
                  <a:pt x="472" y="8998"/>
                </a:cubicBezTo>
                <a:cubicBezTo>
                  <a:pt x="511" y="9184"/>
                  <a:pt x="552" y="9370"/>
                  <a:pt x="596" y="9555"/>
                </a:cubicBezTo>
                <a:cubicBezTo>
                  <a:pt x="679" y="9900"/>
                  <a:pt x="770" y="10243"/>
                  <a:pt x="870" y="10582"/>
                </a:cubicBezTo>
                <a:cubicBezTo>
                  <a:pt x="921" y="10756"/>
                  <a:pt x="972" y="10930"/>
                  <a:pt x="1027" y="11102"/>
                </a:cubicBezTo>
                <a:cubicBezTo>
                  <a:pt x="1148" y="11478"/>
                  <a:pt x="1278" y="11850"/>
                  <a:pt x="1421" y="12216"/>
                </a:cubicBezTo>
                <a:cubicBezTo>
                  <a:pt x="1465" y="12331"/>
                  <a:pt x="1512" y="12446"/>
                  <a:pt x="1559" y="12560"/>
                </a:cubicBezTo>
                <a:cubicBezTo>
                  <a:pt x="1740" y="13002"/>
                  <a:pt x="1932" y="13438"/>
                  <a:pt x="2145" y="13862"/>
                </a:cubicBezTo>
                <a:cubicBezTo>
                  <a:pt x="2145" y="13863"/>
                  <a:pt x="2146" y="13864"/>
                  <a:pt x="2147" y="13865"/>
                </a:cubicBezTo>
                <a:cubicBezTo>
                  <a:pt x="2363" y="14294"/>
                  <a:pt x="2600" y="14709"/>
                  <a:pt x="2848" y="15117"/>
                </a:cubicBezTo>
                <a:cubicBezTo>
                  <a:pt x="2904" y="15209"/>
                  <a:pt x="2961" y="15299"/>
                  <a:pt x="3019" y="15391"/>
                </a:cubicBezTo>
                <a:cubicBezTo>
                  <a:pt x="3274" y="15793"/>
                  <a:pt x="3539" y="16191"/>
                  <a:pt x="3827" y="16569"/>
                </a:cubicBezTo>
                <a:cubicBezTo>
                  <a:pt x="4147" y="16989"/>
                  <a:pt x="4482" y="17382"/>
                  <a:pt x="4825" y="17750"/>
                </a:cubicBezTo>
                <a:cubicBezTo>
                  <a:pt x="5160" y="18108"/>
                  <a:pt x="5505" y="18438"/>
                  <a:pt x="5859" y="18747"/>
                </a:cubicBezTo>
                <a:cubicBezTo>
                  <a:pt x="5952" y="18828"/>
                  <a:pt x="6050" y="18896"/>
                  <a:pt x="6145" y="18974"/>
                </a:cubicBezTo>
                <a:cubicBezTo>
                  <a:pt x="6402" y="19187"/>
                  <a:pt x="6661" y="19394"/>
                  <a:pt x="6927" y="19580"/>
                </a:cubicBezTo>
                <a:cubicBezTo>
                  <a:pt x="7079" y="19687"/>
                  <a:pt x="7235" y="19778"/>
                  <a:pt x="7389" y="19876"/>
                </a:cubicBezTo>
                <a:cubicBezTo>
                  <a:pt x="7611" y="20017"/>
                  <a:pt x="7832" y="20161"/>
                  <a:pt x="8059" y="20285"/>
                </a:cubicBezTo>
                <a:cubicBezTo>
                  <a:pt x="8226" y="20376"/>
                  <a:pt x="8396" y="20452"/>
                  <a:pt x="8565" y="20534"/>
                </a:cubicBezTo>
                <a:cubicBezTo>
                  <a:pt x="8786" y="20641"/>
                  <a:pt x="9006" y="20748"/>
                  <a:pt x="9230" y="20839"/>
                </a:cubicBezTo>
                <a:cubicBezTo>
                  <a:pt x="9405" y="20909"/>
                  <a:pt x="9582" y="20966"/>
                  <a:pt x="9758" y="21026"/>
                </a:cubicBezTo>
                <a:cubicBezTo>
                  <a:pt x="9977" y="21102"/>
                  <a:pt x="10195" y="21178"/>
                  <a:pt x="10416" y="21238"/>
                </a:cubicBezTo>
                <a:cubicBezTo>
                  <a:pt x="10617" y="21293"/>
                  <a:pt x="10819" y="21335"/>
                  <a:pt x="11021" y="21377"/>
                </a:cubicBezTo>
                <a:cubicBezTo>
                  <a:pt x="11213" y="21417"/>
                  <a:pt x="11406" y="21458"/>
                  <a:pt x="11599" y="21488"/>
                </a:cubicBezTo>
                <a:cubicBezTo>
                  <a:pt x="11832" y="21522"/>
                  <a:pt x="12066" y="21543"/>
                  <a:pt x="12300" y="21561"/>
                </a:cubicBezTo>
                <a:cubicBezTo>
                  <a:pt x="12462" y="21574"/>
                  <a:pt x="12623" y="21587"/>
                  <a:pt x="12785" y="21592"/>
                </a:cubicBezTo>
                <a:cubicBezTo>
                  <a:pt x="13039" y="21600"/>
                  <a:pt x="13295" y="21598"/>
                  <a:pt x="13549" y="21586"/>
                </a:cubicBezTo>
                <a:cubicBezTo>
                  <a:pt x="13697" y="21580"/>
                  <a:pt x="13846" y="21572"/>
                  <a:pt x="13994" y="21558"/>
                </a:cubicBezTo>
                <a:cubicBezTo>
                  <a:pt x="14264" y="21534"/>
                  <a:pt x="14532" y="21497"/>
                  <a:pt x="14800" y="21451"/>
                </a:cubicBezTo>
                <a:cubicBezTo>
                  <a:pt x="14921" y="21430"/>
                  <a:pt x="15043" y="21408"/>
                  <a:pt x="15163" y="21383"/>
                </a:cubicBezTo>
                <a:cubicBezTo>
                  <a:pt x="15456" y="21322"/>
                  <a:pt x="15748" y="21249"/>
                  <a:pt x="16037" y="21162"/>
                </a:cubicBezTo>
                <a:cubicBezTo>
                  <a:pt x="16132" y="21133"/>
                  <a:pt x="16225" y="21100"/>
                  <a:pt x="16319" y="21069"/>
                </a:cubicBezTo>
                <a:cubicBezTo>
                  <a:pt x="16628" y="20967"/>
                  <a:pt x="16935" y="20854"/>
                  <a:pt x="17239" y="20722"/>
                </a:cubicBezTo>
                <a:cubicBezTo>
                  <a:pt x="17309" y="20691"/>
                  <a:pt x="17378" y="20658"/>
                  <a:pt x="17448" y="20626"/>
                </a:cubicBezTo>
                <a:cubicBezTo>
                  <a:pt x="17768" y="20479"/>
                  <a:pt x="18085" y="20318"/>
                  <a:pt x="18397" y="20137"/>
                </a:cubicBezTo>
                <a:cubicBezTo>
                  <a:pt x="18454" y="20104"/>
                  <a:pt x="18509" y="20067"/>
                  <a:pt x="18566" y="20033"/>
                </a:cubicBezTo>
                <a:cubicBezTo>
                  <a:pt x="18877" y="19845"/>
                  <a:pt x="19187" y="19645"/>
                  <a:pt x="19489" y="19423"/>
                </a:cubicBezTo>
                <a:cubicBezTo>
                  <a:pt x="19555" y="19375"/>
                  <a:pt x="19620" y="19320"/>
                  <a:pt x="19686" y="19270"/>
                </a:cubicBezTo>
                <a:cubicBezTo>
                  <a:pt x="19985" y="19041"/>
                  <a:pt x="20281" y="18803"/>
                  <a:pt x="20569" y="18541"/>
                </a:cubicBezTo>
                <a:cubicBezTo>
                  <a:pt x="20607" y="18506"/>
                  <a:pt x="20642" y="18468"/>
                  <a:pt x="20679" y="18433"/>
                </a:cubicBezTo>
                <a:cubicBezTo>
                  <a:pt x="20989" y="18144"/>
                  <a:pt x="21294" y="17841"/>
                  <a:pt x="21588" y="17513"/>
                </a:cubicBezTo>
                <a:cubicBezTo>
                  <a:pt x="21590" y="17511"/>
                  <a:pt x="21591" y="17509"/>
                  <a:pt x="21593" y="17507"/>
                </a:cubicBezTo>
                <a:cubicBezTo>
                  <a:pt x="15670" y="9562"/>
                  <a:pt x="8420" y="3563"/>
                  <a:pt x="430" y="0"/>
                </a:cubicBezTo>
                <a:close/>
              </a:path>
            </a:pathLst>
          </a:custGeom>
          <a:solidFill>
            <a:srgbClr val="B9B9B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3" name="Shape"/>
          <p:cNvSpPr/>
          <p:nvPr/>
        </p:nvSpPr>
        <p:spPr>
          <a:xfrm>
            <a:off x="6336399" y="3994845"/>
            <a:ext cx="556006" cy="70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85" y="7234"/>
                  <a:pt x="1923" y="14447"/>
                  <a:pt x="3707" y="21600"/>
                </a:cubicBezTo>
                <a:cubicBezTo>
                  <a:pt x="3919" y="21564"/>
                  <a:pt x="4134" y="21541"/>
                  <a:pt x="4346" y="21502"/>
                </a:cubicBezTo>
                <a:cubicBezTo>
                  <a:pt x="4686" y="21441"/>
                  <a:pt x="5025" y="21375"/>
                  <a:pt x="5364" y="21307"/>
                </a:cubicBezTo>
                <a:cubicBezTo>
                  <a:pt x="6218" y="21134"/>
                  <a:pt x="7066" y="20939"/>
                  <a:pt x="7907" y="20722"/>
                </a:cubicBezTo>
                <a:cubicBezTo>
                  <a:pt x="8130" y="20665"/>
                  <a:pt x="8355" y="20615"/>
                  <a:pt x="8576" y="20555"/>
                </a:cubicBezTo>
                <a:cubicBezTo>
                  <a:pt x="10854" y="19932"/>
                  <a:pt x="13082" y="19153"/>
                  <a:pt x="15219" y="18202"/>
                </a:cubicBezTo>
                <a:cubicBezTo>
                  <a:pt x="15233" y="18196"/>
                  <a:pt x="15248" y="18191"/>
                  <a:pt x="15262" y="18185"/>
                </a:cubicBezTo>
                <a:cubicBezTo>
                  <a:pt x="15287" y="18174"/>
                  <a:pt x="15311" y="18161"/>
                  <a:pt x="15335" y="18150"/>
                </a:cubicBezTo>
                <a:cubicBezTo>
                  <a:pt x="16418" y="17664"/>
                  <a:pt x="17477" y="17136"/>
                  <a:pt x="18511" y="16566"/>
                </a:cubicBezTo>
                <a:cubicBezTo>
                  <a:pt x="19569" y="15983"/>
                  <a:pt x="20601" y="15355"/>
                  <a:pt x="21600" y="14683"/>
                </a:cubicBezTo>
                <a:cubicBezTo>
                  <a:pt x="14917" y="9290"/>
                  <a:pt x="7685" y="4388"/>
                  <a:pt x="0" y="0"/>
                </a:cubicBezTo>
                <a:close/>
              </a:path>
            </a:pathLst>
          </a:custGeom>
          <a:solidFill>
            <a:srgbClr val="3484C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4" name="Shape"/>
          <p:cNvSpPr/>
          <p:nvPr/>
        </p:nvSpPr>
        <p:spPr>
          <a:xfrm>
            <a:off x="5168383" y="2627843"/>
            <a:ext cx="2023539" cy="1196946"/>
          </a:xfrm>
          <a:custGeom>
            <a:avLst/>
            <a:gdLst/>
            <a:ahLst/>
            <a:cxnLst>
              <a:cxn ang="0">
                <a:pos x="wd2" y="hd2"/>
              </a:cxn>
              <a:cxn ang="5400000">
                <a:pos x="wd2" y="hd2"/>
              </a:cxn>
              <a:cxn ang="10800000">
                <a:pos x="wd2" y="hd2"/>
              </a:cxn>
              <a:cxn ang="16200000">
                <a:pos x="wd2" y="hd2"/>
              </a:cxn>
            </a:cxnLst>
            <a:rect l="0" t="0" r="r" b="b"/>
            <a:pathLst>
              <a:path w="21238" h="21600" extrusionOk="0">
                <a:moveTo>
                  <a:pt x="10982" y="0"/>
                </a:moveTo>
                <a:cubicBezTo>
                  <a:pt x="8168" y="0"/>
                  <a:pt x="5354" y="1845"/>
                  <a:pt x="3207" y="5537"/>
                </a:cubicBezTo>
                <a:cubicBezTo>
                  <a:pt x="660" y="9916"/>
                  <a:pt x="-362" y="15908"/>
                  <a:pt x="112" y="21600"/>
                </a:cubicBezTo>
                <a:cubicBezTo>
                  <a:pt x="6698" y="15981"/>
                  <a:pt x="13889" y="12752"/>
                  <a:pt x="21238" y="12107"/>
                </a:cubicBezTo>
                <a:cubicBezTo>
                  <a:pt x="20702" y="9714"/>
                  <a:pt x="19880" y="7466"/>
                  <a:pt x="18758" y="5537"/>
                </a:cubicBezTo>
                <a:cubicBezTo>
                  <a:pt x="16611" y="1845"/>
                  <a:pt x="13797" y="0"/>
                  <a:pt x="10982" y="0"/>
                </a:cubicBezTo>
                <a:close/>
              </a:path>
            </a:pathLst>
          </a:custGeom>
          <a:solidFill>
            <a:srgbClr val="7F7F7F"/>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5" name="Shape"/>
          <p:cNvSpPr/>
          <p:nvPr/>
        </p:nvSpPr>
        <p:spPr>
          <a:xfrm>
            <a:off x="6323864" y="2646364"/>
            <a:ext cx="868057" cy="772085"/>
          </a:xfrm>
          <a:custGeom>
            <a:avLst/>
            <a:gdLst/>
            <a:ahLst/>
            <a:cxnLst>
              <a:cxn ang="0">
                <a:pos x="wd2" y="hd2"/>
              </a:cxn>
              <a:cxn ang="5400000">
                <a:pos x="wd2" y="hd2"/>
              </a:cxn>
              <a:cxn ang="10800000">
                <a:pos x="wd2" y="hd2"/>
              </a:cxn>
              <a:cxn ang="16200000">
                <a:pos x="wd2" y="hd2"/>
              </a:cxn>
            </a:cxnLst>
            <a:rect l="0" t="0" r="r" b="b"/>
            <a:pathLst>
              <a:path w="21600" h="21600" extrusionOk="0">
                <a:moveTo>
                  <a:pt x="2123" y="0"/>
                </a:moveTo>
                <a:cubicBezTo>
                  <a:pt x="1683" y="2581"/>
                  <a:pt x="1287" y="5169"/>
                  <a:pt x="982" y="7772"/>
                </a:cubicBezTo>
                <a:cubicBezTo>
                  <a:pt x="443" y="12369"/>
                  <a:pt x="133" y="16983"/>
                  <a:pt x="0" y="21600"/>
                </a:cubicBezTo>
                <a:cubicBezTo>
                  <a:pt x="7083" y="19800"/>
                  <a:pt x="14308" y="18669"/>
                  <a:pt x="21600" y="18250"/>
                </a:cubicBezTo>
                <a:cubicBezTo>
                  <a:pt x="21598" y="18245"/>
                  <a:pt x="21597" y="18240"/>
                  <a:pt x="21595" y="18235"/>
                </a:cubicBezTo>
                <a:cubicBezTo>
                  <a:pt x="21279" y="17313"/>
                  <a:pt x="20921" y="16403"/>
                  <a:pt x="20520" y="15513"/>
                </a:cubicBezTo>
                <a:cubicBezTo>
                  <a:pt x="20143" y="14675"/>
                  <a:pt x="19721" y="13861"/>
                  <a:pt x="19268" y="13058"/>
                </a:cubicBezTo>
                <a:cubicBezTo>
                  <a:pt x="19237" y="13004"/>
                  <a:pt x="19215" y="12945"/>
                  <a:pt x="19184" y="12891"/>
                </a:cubicBezTo>
                <a:cubicBezTo>
                  <a:pt x="19180" y="12884"/>
                  <a:pt x="19174" y="12877"/>
                  <a:pt x="19170" y="12870"/>
                </a:cubicBezTo>
                <a:cubicBezTo>
                  <a:pt x="18728" y="12099"/>
                  <a:pt x="18240" y="11351"/>
                  <a:pt x="17727" y="10619"/>
                </a:cubicBezTo>
                <a:cubicBezTo>
                  <a:pt x="17676" y="10548"/>
                  <a:pt x="17634" y="10471"/>
                  <a:pt x="17583" y="10400"/>
                </a:cubicBezTo>
                <a:cubicBezTo>
                  <a:pt x="17576" y="10391"/>
                  <a:pt x="17570" y="10382"/>
                  <a:pt x="17564" y="10373"/>
                </a:cubicBezTo>
                <a:cubicBezTo>
                  <a:pt x="17499" y="10283"/>
                  <a:pt x="17430" y="10196"/>
                  <a:pt x="17364" y="10107"/>
                </a:cubicBezTo>
                <a:cubicBezTo>
                  <a:pt x="16847" y="9405"/>
                  <a:pt x="16305" y="8722"/>
                  <a:pt x="15721" y="8065"/>
                </a:cubicBezTo>
                <a:cubicBezTo>
                  <a:pt x="15139" y="7412"/>
                  <a:pt x="14534" y="6807"/>
                  <a:pt x="13914" y="6228"/>
                </a:cubicBezTo>
                <a:cubicBezTo>
                  <a:pt x="13746" y="6071"/>
                  <a:pt x="13573" y="5924"/>
                  <a:pt x="13402" y="5773"/>
                </a:cubicBezTo>
                <a:cubicBezTo>
                  <a:pt x="12953" y="5375"/>
                  <a:pt x="12490" y="4997"/>
                  <a:pt x="12024" y="4637"/>
                </a:cubicBezTo>
                <a:cubicBezTo>
                  <a:pt x="11793" y="4458"/>
                  <a:pt x="11562" y="4278"/>
                  <a:pt x="11326" y="4109"/>
                </a:cubicBezTo>
                <a:cubicBezTo>
                  <a:pt x="10784" y="3718"/>
                  <a:pt x="10235" y="3350"/>
                  <a:pt x="9673" y="3009"/>
                </a:cubicBezTo>
                <a:cubicBezTo>
                  <a:pt x="9571" y="2947"/>
                  <a:pt x="9470" y="2877"/>
                  <a:pt x="9366" y="2816"/>
                </a:cubicBezTo>
                <a:cubicBezTo>
                  <a:pt x="9358" y="2811"/>
                  <a:pt x="9351" y="2805"/>
                  <a:pt x="9343" y="2800"/>
                </a:cubicBezTo>
                <a:cubicBezTo>
                  <a:pt x="8709" y="2428"/>
                  <a:pt x="8060" y="2099"/>
                  <a:pt x="7406" y="1790"/>
                </a:cubicBezTo>
                <a:cubicBezTo>
                  <a:pt x="7093" y="1642"/>
                  <a:pt x="6774" y="1510"/>
                  <a:pt x="6457" y="1376"/>
                </a:cubicBezTo>
                <a:cubicBezTo>
                  <a:pt x="6059" y="1209"/>
                  <a:pt x="5659" y="1051"/>
                  <a:pt x="5256" y="905"/>
                </a:cubicBezTo>
                <a:cubicBezTo>
                  <a:pt x="4929" y="788"/>
                  <a:pt x="4603" y="673"/>
                  <a:pt x="4273" y="570"/>
                </a:cubicBezTo>
                <a:cubicBezTo>
                  <a:pt x="3907" y="456"/>
                  <a:pt x="3539" y="363"/>
                  <a:pt x="3170" y="267"/>
                </a:cubicBezTo>
                <a:cubicBezTo>
                  <a:pt x="2821" y="177"/>
                  <a:pt x="2474" y="74"/>
                  <a:pt x="2123" y="0"/>
                </a:cubicBezTo>
                <a:close/>
              </a:path>
            </a:pathLst>
          </a:custGeom>
          <a:solidFill>
            <a:srgbClr val="72B1D7"/>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6" name="Shape"/>
          <p:cNvSpPr/>
          <p:nvPr/>
        </p:nvSpPr>
        <p:spPr>
          <a:xfrm>
            <a:off x="5168570" y="3408720"/>
            <a:ext cx="517349" cy="416069"/>
          </a:xfrm>
          <a:custGeom>
            <a:avLst/>
            <a:gdLst/>
            <a:ahLst/>
            <a:cxnLst>
              <a:cxn ang="0">
                <a:pos x="wd2" y="hd2"/>
              </a:cxn>
              <a:cxn ang="5400000">
                <a:pos x="wd2" y="hd2"/>
              </a:cxn>
              <a:cxn ang="10800000">
                <a:pos x="wd2" y="hd2"/>
              </a:cxn>
              <a:cxn ang="16200000">
                <a:pos x="wd2" y="hd2"/>
              </a:cxn>
            </a:cxnLst>
            <a:rect l="0" t="0" r="r" b="b"/>
            <a:pathLst>
              <a:path w="21596" h="21600" extrusionOk="0">
                <a:moveTo>
                  <a:pt x="1425" y="0"/>
                </a:moveTo>
                <a:cubicBezTo>
                  <a:pt x="1186" y="1130"/>
                  <a:pt x="979" y="2265"/>
                  <a:pt x="800" y="3409"/>
                </a:cubicBezTo>
                <a:cubicBezTo>
                  <a:pt x="632" y="4482"/>
                  <a:pt x="495" y="5562"/>
                  <a:pt x="378" y="6643"/>
                </a:cubicBezTo>
                <a:cubicBezTo>
                  <a:pt x="339" y="7012"/>
                  <a:pt x="309" y="7381"/>
                  <a:pt x="277" y="7750"/>
                </a:cubicBezTo>
                <a:cubicBezTo>
                  <a:pt x="218" y="8389"/>
                  <a:pt x="168" y="9033"/>
                  <a:pt x="128" y="9673"/>
                </a:cubicBezTo>
                <a:cubicBezTo>
                  <a:pt x="86" y="10382"/>
                  <a:pt x="55" y="11090"/>
                  <a:pt x="35" y="11800"/>
                </a:cubicBezTo>
                <a:cubicBezTo>
                  <a:pt x="26" y="12086"/>
                  <a:pt x="16" y="12370"/>
                  <a:pt x="11" y="12655"/>
                </a:cubicBezTo>
                <a:cubicBezTo>
                  <a:pt x="-2" y="13460"/>
                  <a:pt x="-4" y="14268"/>
                  <a:pt x="11" y="15073"/>
                </a:cubicBezTo>
                <a:cubicBezTo>
                  <a:pt x="15" y="15320"/>
                  <a:pt x="20" y="15565"/>
                  <a:pt x="27" y="15812"/>
                </a:cubicBezTo>
                <a:cubicBezTo>
                  <a:pt x="54" y="16716"/>
                  <a:pt x="97" y="17618"/>
                  <a:pt x="160" y="18521"/>
                </a:cubicBezTo>
                <a:cubicBezTo>
                  <a:pt x="231" y="19550"/>
                  <a:pt x="323" y="20577"/>
                  <a:pt x="441" y="21600"/>
                </a:cubicBezTo>
                <a:cubicBezTo>
                  <a:pt x="7335" y="17345"/>
                  <a:pt x="14401" y="13577"/>
                  <a:pt x="21596" y="10285"/>
                </a:cubicBezTo>
                <a:cubicBezTo>
                  <a:pt x="15058" y="6363"/>
                  <a:pt x="8328" y="2916"/>
                  <a:pt x="1425" y="0"/>
                </a:cubicBezTo>
                <a:close/>
              </a:path>
            </a:pathLst>
          </a:custGeom>
          <a:solidFill>
            <a:srgbClr val="99999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57" name="#6"/>
          <p:cNvSpPr txBox="1"/>
          <p:nvPr/>
        </p:nvSpPr>
        <p:spPr>
          <a:xfrm>
            <a:off x="5637224" y="2966062"/>
            <a:ext cx="346434" cy="239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#6</a:t>
            </a:r>
          </a:p>
        </p:txBody>
      </p:sp>
      <p:sp>
        <p:nvSpPr>
          <p:cNvPr id="2258" name="Triggered via TXT, or email"/>
          <p:cNvSpPr txBox="1"/>
          <p:nvPr/>
        </p:nvSpPr>
        <p:spPr>
          <a:xfrm>
            <a:off x="7384006" y="2726598"/>
            <a:ext cx="1197320" cy="259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a:bodyPr>
          <a:lstStyle>
            <a:lvl1pPr algn="ctr" defTabSz="303783">
              <a:lnSpc>
                <a:spcPct val="120000"/>
              </a:lnSpc>
              <a:spcBef>
                <a:spcPts val="500"/>
              </a:spcBef>
              <a:defRPr sz="832">
                <a:latin typeface="Helvetica Neue Light"/>
                <a:ea typeface="Helvetica Neue Light"/>
                <a:cs typeface="Helvetica Neue Light"/>
                <a:sym typeface="Helvetica Neue Light"/>
              </a:defRPr>
            </a:lvl1pPr>
          </a:lstStyle>
          <a:p>
            <a:r>
              <a:t>Triggered via TXT, or email</a:t>
            </a:r>
          </a:p>
        </p:txBody>
      </p:sp>
      <p:sp>
        <p:nvSpPr>
          <p:cNvPr id="2259" name="Customer Survey"/>
          <p:cNvSpPr txBox="1"/>
          <p:nvPr/>
        </p:nvSpPr>
        <p:spPr>
          <a:xfrm>
            <a:off x="7384006" y="2541014"/>
            <a:ext cx="1197320" cy="149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ct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Customer Survey</a:t>
            </a:r>
          </a:p>
        </p:txBody>
      </p:sp>
      <p:sp>
        <p:nvSpPr>
          <p:cNvPr id="2260" name="Request call back"/>
          <p:cNvSpPr txBox="1"/>
          <p:nvPr/>
        </p:nvSpPr>
        <p:spPr>
          <a:xfrm>
            <a:off x="7442341" y="4711154"/>
            <a:ext cx="1197319"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84200">
              <a:lnSpc>
                <a:spcPct val="120000"/>
              </a:lnSpc>
              <a:spcBef>
                <a:spcPts val="1000"/>
              </a:spcBef>
              <a:defRPr sz="900">
                <a:latin typeface="Helvetica Neue Light"/>
                <a:ea typeface="Helvetica Neue Light"/>
                <a:cs typeface="Helvetica Neue Light"/>
                <a:sym typeface="Helvetica Neue Light"/>
              </a:defRPr>
            </a:lvl1pPr>
          </a:lstStyle>
          <a:p>
            <a:r>
              <a:t>Request call back</a:t>
            </a:r>
          </a:p>
        </p:txBody>
      </p:sp>
      <p:sp>
        <p:nvSpPr>
          <p:cNvPr id="2261" name="Strong Detractors"/>
          <p:cNvSpPr txBox="1"/>
          <p:nvPr/>
        </p:nvSpPr>
        <p:spPr>
          <a:xfrm>
            <a:off x="7442341" y="4525570"/>
            <a:ext cx="1197319" cy="14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Strong Detractors</a:t>
            </a:r>
          </a:p>
        </p:txBody>
      </p:sp>
      <p:sp>
        <p:nvSpPr>
          <p:cNvPr id="2262" name="Assigned to VoC champion in each department"/>
          <p:cNvSpPr txBox="1"/>
          <p:nvPr/>
        </p:nvSpPr>
        <p:spPr>
          <a:xfrm>
            <a:off x="4826306" y="5169129"/>
            <a:ext cx="1388783" cy="368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r" defTabSz="584200">
              <a:lnSpc>
                <a:spcPct val="120000"/>
              </a:lnSpc>
              <a:spcBef>
                <a:spcPts val="1000"/>
              </a:spcBef>
              <a:defRPr sz="900">
                <a:latin typeface="Helvetica Neue Light"/>
                <a:ea typeface="Helvetica Neue Light"/>
                <a:cs typeface="Helvetica Neue Light"/>
                <a:sym typeface="Helvetica Neue Light"/>
              </a:defRPr>
            </a:lvl1pPr>
          </a:lstStyle>
          <a:p>
            <a:r>
              <a:t>Assigned to VoC champion in each department</a:t>
            </a:r>
          </a:p>
        </p:txBody>
      </p:sp>
      <p:sp>
        <p:nvSpPr>
          <p:cNvPr id="2263" name="Case Management"/>
          <p:cNvSpPr txBox="1"/>
          <p:nvPr/>
        </p:nvSpPr>
        <p:spPr>
          <a:xfrm>
            <a:off x="5017769" y="4983544"/>
            <a:ext cx="1197320" cy="14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Case Management</a:t>
            </a:r>
          </a:p>
        </p:txBody>
      </p:sp>
      <p:sp>
        <p:nvSpPr>
          <p:cNvPr id="2264" name="Identify root cause within SLA"/>
          <p:cNvSpPr txBox="1"/>
          <p:nvPr/>
        </p:nvSpPr>
        <p:spPr>
          <a:xfrm>
            <a:off x="3596556" y="4744080"/>
            <a:ext cx="1197319" cy="401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defTabSz="584200">
              <a:lnSpc>
                <a:spcPct val="120000"/>
              </a:lnSpc>
              <a:spcBef>
                <a:spcPts val="1000"/>
              </a:spcBef>
              <a:defRPr sz="900">
                <a:latin typeface="Helvetica Neue Light"/>
                <a:ea typeface="Helvetica Neue Light"/>
                <a:cs typeface="Helvetica Neue Light"/>
                <a:sym typeface="Helvetica Neue Light"/>
              </a:defRPr>
            </a:lvl1pPr>
          </a:lstStyle>
          <a:p>
            <a:r>
              <a:t>Identify root cause within SLA</a:t>
            </a:r>
          </a:p>
        </p:txBody>
      </p:sp>
      <p:sp>
        <p:nvSpPr>
          <p:cNvPr id="2265" name="Call Back"/>
          <p:cNvSpPr txBox="1"/>
          <p:nvPr/>
        </p:nvSpPr>
        <p:spPr>
          <a:xfrm>
            <a:off x="3596556" y="4558496"/>
            <a:ext cx="1197319" cy="14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ct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 Call Back</a:t>
            </a:r>
          </a:p>
        </p:txBody>
      </p:sp>
      <p:sp>
        <p:nvSpPr>
          <p:cNvPr id="2266" name="Monitor, learn and improve"/>
          <p:cNvSpPr txBox="1"/>
          <p:nvPr/>
        </p:nvSpPr>
        <p:spPr>
          <a:xfrm>
            <a:off x="3478105" y="2519506"/>
            <a:ext cx="1197320"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defTabSz="297941">
              <a:lnSpc>
                <a:spcPct val="120000"/>
              </a:lnSpc>
              <a:spcBef>
                <a:spcPts val="500"/>
              </a:spcBef>
              <a:defRPr sz="816">
                <a:latin typeface="Helvetica Neue Light"/>
                <a:ea typeface="Helvetica Neue Light"/>
                <a:cs typeface="Helvetica Neue Light"/>
                <a:sym typeface="Helvetica Neue Light"/>
              </a:defRPr>
            </a:lvl1pPr>
          </a:lstStyle>
          <a:p>
            <a:r>
              <a:t>Monitor, learn and improve</a:t>
            </a:r>
          </a:p>
        </p:txBody>
      </p:sp>
      <p:sp>
        <p:nvSpPr>
          <p:cNvPr id="2267" name="Report"/>
          <p:cNvSpPr txBox="1"/>
          <p:nvPr/>
        </p:nvSpPr>
        <p:spPr>
          <a:xfrm>
            <a:off x="3478105" y="2333921"/>
            <a:ext cx="1197320" cy="14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ct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Report</a:t>
            </a:r>
          </a:p>
        </p:txBody>
      </p:sp>
      <p:sp>
        <p:nvSpPr>
          <p:cNvPr id="2268" name="Service request is raised capturing contact email &amp; mobile"/>
          <p:cNvSpPr txBox="1"/>
          <p:nvPr/>
        </p:nvSpPr>
        <p:spPr>
          <a:xfrm>
            <a:off x="4545752" y="2054091"/>
            <a:ext cx="1669337" cy="288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algn="r" defTabSz="315468">
              <a:lnSpc>
                <a:spcPct val="120000"/>
              </a:lnSpc>
              <a:spcBef>
                <a:spcPts val="500"/>
              </a:spcBef>
              <a:defRPr sz="864">
                <a:latin typeface="Helvetica Neue Light"/>
                <a:ea typeface="Helvetica Neue Light"/>
                <a:cs typeface="Helvetica Neue Light"/>
                <a:sym typeface="Helvetica Neue Light"/>
              </a:defRPr>
            </a:lvl1pPr>
          </a:lstStyle>
          <a:p>
            <a:r>
              <a:t>Service request is raised capturing contact email &amp; mobile</a:t>
            </a:r>
          </a:p>
        </p:txBody>
      </p:sp>
      <p:sp>
        <p:nvSpPr>
          <p:cNvPr id="2269" name="Calls and emails"/>
          <p:cNvSpPr txBox="1"/>
          <p:nvPr/>
        </p:nvSpPr>
        <p:spPr>
          <a:xfrm>
            <a:off x="5017769" y="1868507"/>
            <a:ext cx="1197320" cy="149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r" defTabSz="315468">
              <a:lnSpc>
                <a:spcPct val="110000"/>
              </a:lnSpc>
              <a:spcBef>
                <a:spcPts val="1600"/>
              </a:spcBef>
              <a:defRPr sz="1080">
                <a:solidFill>
                  <a:srgbClr val="3483C9"/>
                </a:solidFill>
                <a:latin typeface="Helvetica Neue Light"/>
                <a:ea typeface="Helvetica Neue Light"/>
                <a:cs typeface="Helvetica Neue Light"/>
                <a:sym typeface="Helvetica Neue Light"/>
              </a:defRPr>
            </a:lvl1pPr>
          </a:lstStyle>
          <a:p>
            <a:r>
              <a:t>Calls and emails</a:t>
            </a:r>
          </a:p>
        </p:txBody>
      </p:sp>
      <p:sp>
        <p:nvSpPr>
          <p:cNvPr id="2270" name="Line"/>
          <p:cNvSpPr/>
          <p:nvPr/>
        </p:nvSpPr>
        <p:spPr>
          <a:xfrm>
            <a:off x="4616843" y="3291148"/>
            <a:ext cx="3365823" cy="858086"/>
          </a:xfrm>
          <a:custGeom>
            <a:avLst/>
            <a:gdLst/>
            <a:ahLst/>
            <a:cxnLst>
              <a:cxn ang="0">
                <a:pos x="wd2" y="hd2"/>
              </a:cxn>
              <a:cxn ang="5400000">
                <a:pos x="wd2" y="hd2"/>
              </a:cxn>
              <a:cxn ang="10800000">
                <a:pos x="wd2" y="hd2"/>
              </a:cxn>
              <a:cxn ang="16200000">
                <a:pos x="wd2" y="hd2"/>
              </a:cxn>
            </a:cxnLst>
            <a:rect l="0" t="0" r="r" b="b"/>
            <a:pathLst>
              <a:path w="21600" h="20279" extrusionOk="0">
                <a:moveTo>
                  <a:pt x="0" y="20279"/>
                </a:moveTo>
                <a:cubicBezTo>
                  <a:pt x="5933" y="5726"/>
                  <a:pt x="12991" y="-1321"/>
                  <a:pt x="20108" y="204"/>
                </a:cubicBezTo>
                <a:cubicBezTo>
                  <a:pt x="20606" y="311"/>
                  <a:pt x="21104" y="460"/>
                  <a:pt x="21600" y="652"/>
                </a:cubicBezTo>
              </a:path>
            </a:pathLst>
          </a:custGeom>
          <a:ln w="63500">
            <a:solidFill>
              <a:srgbClr val="E5E5E5"/>
            </a:solidFill>
            <a:miter lim="400000"/>
          </a:ln>
          <a:effectLst>
            <a:outerShdw blurRad="38100" dist="23000" dir="5400000" rotWithShape="0">
              <a:srgbClr val="000000">
                <a:alpha val="35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1" name="Line"/>
          <p:cNvSpPr/>
          <p:nvPr/>
        </p:nvSpPr>
        <p:spPr>
          <a:xfrm>
            <a:off x="6320269" y="2056778"/>
            <a:ext cx="278044" cy="3303244"/>
          </a:xfrm>
          <a:custGeom>
            <a:avLst/>
            <a:gdLst/>
            <a:ahLst/>
            <a:cxnLst>
              <a:cxn ang="0">
                <a:pos x="wd2" y="hd2"/>
              </a:cxn>
              <a:cxn ang="5400000">
                <a:pos x="wd2" y="hd2"/>
              </a:cxn>
              <a:cxn ang="10800000">
                <a:pos x="wd2" y="hd2"/>
              </a:cxn>
              <a:cxn ang="16200000">
                <a:pos x="wd2" y="hd2"/>
              </a:cxn>
            </a:cxnLst>
            <a:rect l="0" t="0" r="r" b="b"/>
            <a:pathLst>
              <a:path w="17793" h="21600" extrusionOk="0">
                <a:moveTo>
                  <a:pt x="15342" y="0"/>
                </a:moveTo>
                <a:cubicBezTo>
                  <a:pt x="9436" y="1852"/>
                  <a:pt x="5231" y="3751"/>
                  <a:pt x="2753" y="5672"/>
                </a:cubicBezTo>
                <a:cubicBezTo>
                  <a:pt x="-3807" y="10757"/>
                  <a:pt x="1688" y="15928"/>
                  <a:pt x="15714" y="20887"/>
                </a:cubicBezTo>
                <a:cubicBezTo>
                  <a:pt x="16388" y="21126"/>
                  <a:pt x="17081" y="21363"/>
                  <a:pt x="17793" y="21600"/>
                </a:cubicBezTo>
              </a:path>
            </a:pathLst>
          </a:custGeom>
          <a:ln w="63500">
            <a:solidFill>
              <a:srgbClr val="E5E5E5"/>
            </a:solidFill>
            <a:miter lim="400000"/>
          </a:ln>
          <a:effectLst>
            <a:outerShdw blurRad="38100" dist="23000" dir="5400000" rotWithShape="0">
              <a:srgbClr val="000000">
                <a:alpha val="35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2" name="Line"/>
          <p:cNvSpPr/>
          <p:nvPr/>
        </p:nvSpPr>
        <p:spPr>
          <a:xfrm>
            <a:off x="4363699" y="3214576"/>
            <a:ext cx="2840018" cy="1612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211" y="1845"/>
                  <a:pt x="15693" y="9097"/>
                  <a:pt x="20967" y="20222"/>
                </a:cubicBezTo>
                <a:cubicBezTo>
                  <a:pt x="21182" y="20675"/>
                  <a:pt x="21393" y="21135"/>
                  <a:pt x="21600" y="21600"/>
                </a:cubicBezTo>
              </a:path>
            </a:pathLst>
          </a:custGeom>
          <a:ln w="63500">
            <a:solidFill>
              <a:srgbClr val="E5E5E5"/>
            </a:solidFill>
            <a:miter lim="400000"/>
          </a:ln>
          <a:effectLst>
            <a:outerShdw blurRad="38100" dist="23000" dir="5400000" rotWithShape="0">
              <a:srgbClr val="000000">
                <a:alpha val="35000"/>
              </a:srgbClr>
            </a:outerShdw>
          </a:effectLst>
        </p:spPr>
        <p:txBody>
          <a:bodyPr lIns="50800" tIns="50800" rIns="50800" bIns="5080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3" name="Circle"/>
          <p:cNvSpPr/>
          <p:nvPr/>
        </p:nvSpPr>
        <p:spPr>
          <a:xfrm>
            <a:off x="6274954" y="2008207"/>
            <a:ext cx="478929" cy="478928"/>
          </a:xfrm>
          <a:prstGeom prst="ellipse">
            <a:avLst/>
          </a:prstGeom>
          <a:solidFill>
            <a:srgbClr val="72B1D7"/>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4" name="Circle"/>
          <p:cNvSpPr/>
          <p:nvPr/>
        </p:nvSpPr>
        <p:spPr>
          <a:xfrm>
            <a:off x="6893105" y="4459717"/>
            <a:ext cx="478929" cy="478929"/>
          </a:xfrm>
          <a:prstGeom prst="ellipse">
            <a:avLst/>
          </a:prstGeom>
          <a:solidFill>
            <a:srgbClr val="3484C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5" name="Circle"/>
          <p:cNvSpPr/>
          <p:nvPr/>
        </p:nvSpPr>
        <p:spPr>
          <a:xfrm>
            <a:off x="4311351" y="4001743"/>
            <a:ext cx="478929" cy="478928"/>
          </a:xfrm>
          <a:prstGeom prst="ellipse">
            <a:avLst/>
          </a:prstGeom>
          <a:solidFill>
            <a:srgbClr val="99999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6" name="Circle"/>
          <p:cNvSpPr/>
          <p:nvPr/>
        </p:nvSpPr>
        <p:spPr>
          <a:xfrm>
            <a:off x="4065901" y="2942115"/>
            <a:ext cx="478928" cy="478929"/>
          </a:xfrm>
          <a:prstGeom prst="ellipse">
            <a:avLst/>
          </a:prstGeom>
          <a:solidFill>
            <a:srgbClr val="7F7F7F"/>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7" name="Circle"/>
          <p:cNvSpPr/>
          <p:nvPr/>
        </p:nvSpPr>
        <p:spPr>
          <a:xfrm>
            <a:off x="7743201" y="3061847"/>
            <a:ext cx="478929" cy="478929"/>
          </a:xfrm>
          <a:prstGeom prst="ellipse">
            <a:avLst/>
          </a:prstGeom>
          <a:solidFill>
            <a:srgbClr val="3197E0"/>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8" name="Circle"/>
          <p:cNvSpPr/>
          <p:nvPr/>
        </p:nvSpPr>
        <p:spPr>
          <a:xfrm>
            <a:off x="6298901" y="4929665"/>
            <a:ext cx="478928" cy="478928"/>
          </a:xfrm>
          <a:prstGeom prst="ellipse">
            <a:avLst/>
          </a:prstGeom>
          <a:solidFill>
            <a:srgbClr val="B9B9B9"/>
          </a:solidFill>
          <a:ln w="12700">
            <a:miter lim="400000"/>
          </a:ln>
          <a:effectLst>
            <a:outerShdw blurRad="38100" dist="23000" dir="5400000" rotWithShape="0">
              <a:srgbClr val="000000">
                <a:alpha val="3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9" name="Objective"/>
          <p:cNvSpPr txBox="1"/>
          <p:nvPr/>
        </p:nvSpPr>
        <p:spPr>
          <a:xfrm>
            <a:off x="5112035" y="1262870"/>
            <a:ext cx="2136235" cy="401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300" b="1">
                <a:solidFill>
                  <a:srgbClr val="3899DC"/>
                </a:solidFill>
                <a:latin typeface="Helvetica Neue"/>
                <a:ea typeface="Helvetica Neue"/>
                <a:cs typeface="Helvetica Neue"/>
                <a:sym typeface="Helvetica Neue"/>
              </a:defRPr>
            </a:lvl1pPr>
          </a:lstStyle>
          <a:p>
            <a:r>
              <a:t>Clearly defined loop to drive more insights</a:t>
            </a:r>
          </a:p>
        </p:txBody>
      </p:sp>
      <p:sp>
        <p:nvSpPr>
          <p:cNvPr id="2280" name="#1"/>
          <p:cNvSpPr txBox="1"/>
          <p:nvPr/>
        </p:nvSpPr>
        <p:spPr>
          <a:xfrm>
            <a:off x="6508364" y="2966062"/>
            <a:ext cx="346435" cy="239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#1</a:t>
            </a:r>
          </a:p>
        </p:txBody>
      </p:sp>
      <p:sp>
        <p:nvSpPr>
          <p:cNvPr id="2281" name="#2"/>
          <p:cNvSpPr txBox="1"/>
          <p:nvPr/>
        </p:nvSpPr>
        <p:spPr>
          <a:xfrm>
            <a:off x="6671226" y="3678236"/>
            <a:ext cx="346435"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#2</a:t>
            </a:r>
          </a:p>
        </p:txBody>
      </p:sp>
      <p:sp>
        <p:nvSpPr>
          <p:cNvPr id="2282" name="#3"/>
          <p:cNvSpPr txBox="1"/>
          <p:nvPr/>
        </p:nvSpPr>
        <p:spPr>
          <a:xfrm>
            <a:off x="6394777" y="4316272"/>
            <a:ext cx="346434"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#3</a:t>
            </a:r>
          </a:p>
        </p:txBody>
      </p:sp>
      <p:sp>
        <p:nvSpPr>
          <p:cNvPr id="2283" name="#4"/>
          <p:cNvSpPr txBox="1"/>
          <p:nvPr/>
        </p:nvSpPr>
        <p:spPr>
          <a:xfrm>
            <a:off x="5637224" y="4138444"/>
            <a:ext cx="346434"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#4</a:t>
            </a:r>
          </a:p>
        </p:txBody>
      </p:sp>
      <p:sp>
        <p:nvSpPr>
          <p:cNvPr id="2284" name="#5"/>
          <p:cNvSpPr txBox="1"/>
          <p:nvPr/>
        </p:nvSpPr>
        <p:spPr>
          <a:xfrm>
            <a:off x="5118704" y="3467510"/>
            <a:ext cx="346435" cy="239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defTabSz="584200">
              <a:defRPr sz="1100" cap="all">
                <a:solidFill>
                  <a:srgbClr val="FFFFFF"/>
                </a:solidFill>
                <a:latin typeface="Helvetica Neue"/>
                <a:ea typeface="Helvetica Neue"/>
                <a:cs typeface="Helvetica Neue"/>
                <a:sym typeface="Helvetica Neue"/>
              </a:defRPr>
            </a:lvl1pPr>
          </a:lstStyle>
          <a:p>
            <a:r>
              <a:t>#5</a:t>
            </a:r>
          </a:p>
        </p:txBody>
      </p:sp>
      <p:sp>
        <p:nvSpPr>
          <p:cNvPr id="2285" name="Shape"/>
          <p:cNvSpPr/>
          <p:nvPr/>
        </p:nvSpPr>
        <p:spPr>
          <a:xfrm>
            <a:off x="4229041" y="3087642"/>
            <a:ext cx="152648" cy="187875"/>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86" name="Shape"/>
          <p:cNvSpPr/>
          <p:nvPr/>
        </p:nvSpPr>
        <p:spPr>
          <a:xfrm>
            <a:off x="6435886" y="2127938"/>
            <a:ext cx="157065" cy="239465"/>
          </a:xfrm>
          <a:custGeom>
            <a:avLst/>
            <a:gdLst/>
            <a:ahLst/>
            <a:cxnLst>
              <a:cxn ang="0">
                <a:pos x="wd2" y="hd2"/>
              </a:cxn>
              <a:cxn ang="5400000">
                <a:pos x="wd2" y="hd2"/>
              </a:cxn>
              <a:cxn ang="10800000">
                <a:pos x="wd2" y="hd2"/>
              </a:cxn>
              <a:cxn ang="16200000">
                <a:pos x="wd2" y="hd2"/>
              </a:cxn>
            </a:cxnLst>
            <a:rect l="0" t="0" r="r" b="b"/>
            <a:pathLst>
              <a:path w="21364" h="21527" extrusionOk="0">
                <a:moveTo>
                  <a:pt x="1136" y="0"/>
                </a:moveTo>
                <a:cubicBezTo>
                  <a:pt x="852" y="-2"/>
                  <a:pt x="565" y="68"/>
                  <a:pt x="344" y="209"/>
                </a:cubicBezTo>
                <a:cubicBezTo>
                  <a:pt x="-97" y="490"/>
                  <a:pt x="-118" y="951"/>
                  <a:pt x="304" y="1240"/>
                </a:cubicBezTo>
                <a:lnTo>
                  <a:pt x="6283" y="5333"/>
                </a:lnTo>
                <a:cubicBezTo>
                  <a:pt x="6441" y="5441"/>
                  <a:pt x="6612" y="5535"/>
                  <a:pt x="6793" y="5615"/>
                </a:cubicBezTo>
                <a:cubicBezTo>
                  <a:pt x="6974" y="5696"/>
                  <a:pt x="7165" y="5763"/>
                  <a:pt x="7362" y="5818"/>
                </a:cubicBezTo>
                <a:lnTo>
                  <a:pt x="7354" y="20598"/>
                </a:lnTo>
                <a:cubicBezTo>
                  <a:pt x="7354" y="21109"/>
                  <a:pt x="7991" y="21527"/>
                  <a:pt x="8771" y="21527"/>
                </a:cubicBezTo>
                <a:cubicBezTo>
                  <a:pt x="9553" y="21527"/>
                  <a:pt x="10183" y="21109"/>
                  <a:pt x="10183" y="20598"/>
                </a:cubicBezTo>
                <a:lnTo>
                  <a:pt x="10183" y="12520"/>
                </a:lnTo>
                <a:cubicBezTo>
                  <a:pt x="10193" y="12430"/>
                  <a:pt x="10253" y="12348"/>
                  <a:pt x="10345" y="12288"/>
                </a:cubicBezTo>
                <a:cubicBezTo>
                  <a:pt x="10431" y="12232"/>
                  <a:pt x="10545" y="12194"/>
                  <a:pt x="10673" y="12186"/>
                </a:cubicBezTo>
                <a:cubicBezTo>
                  <a:pt x="10812" y="12189"/>
                  <a:pt x="10937" y="12228"/>
                  <a:pt x="11031" y="12288"/>
                </a:cubicBezTo>
                <a:cubicBezTo>
                  <a:pt x="11125" y="12348"/>
                  <a:pt x="11186" y="12430"/>
                  <a:pt x="11196" y="12520"/>
                </a:cubicBezTo>
                <a:lnTo>
                  <a:pt x="11196" y="20598"/>
                </a:lnTo>
                <a:cubicBezTo>
                  <a:pt x="11196" y="21109"/>
                  <a:pt x="11826" y="21527"/>
                  <a:pt x="12607" y="21527"/>
                </a:cubicBezTo>
                <a:cubicBezTo>
                  <a:pt x="13388" y="21527"/>
                  <a:pt x="14025" y="21109"/>
                  <a:pt x="14025" y="20598"/>
                </a:cubicBezTo>
                <a:lnTo>
                  <a:pt x="14036" y="5810"/>
                </a:lnTo>
                <a:cubicBezTo>
                  <a:pt x="14227" y="5756"/>
                  <a:pt x="14411" y="5689"/>
                  <a:pt x="14586" y="5609"/>
                </a:cubicBezTo>
                <a:cubicBezTo>
                  <a:pt x="14761" y="5530"/>
                  <a:pt x="14927" y="5438"/>
                  <a:pt x="15081" y="5333"/>
                </a:cubicBezTo>
                <a:lnTo>
                  <a:pt x="21060" y="1240"/>
                </a:lnTo>
                <a:cubicBezTo>
                  <a:pt x="21482" y="951"/>
                  <a:pt x="21461" y="490"/>
                  <a:pt x="21020" y="209"/>
                </a:cubicBezTo>
                <a:cubicBezTo>
                  <a:pt x="20579" y="-73"/>
                  <a:pt x="19876" y="-69"/>
                  <a:pt x="19453" y="220"/>
                </a:cubicBezTo>
                <a:lnTo>
                  <a:pt x="16366" y="2333"/>
                </a:lnTo>
                <a:lnTo>
                  <a:pt x="16372" y="2336"/>
                </a:lnTo>
                <a:lnTo>
                  <a:pt x="14329" y="3736"/>
                </a:lnTo>
                <a:cubicBezTo>
                  <a:pt x="14290" y="3763"/>
                  <a:pt x="14243" y="3780"/>
                  <a:pt x="14193" y="3790"/>
                </a:cubicBezTo>
                <a:cubicBezTo>
                  <a:pt x="14143" y="3800"/>
                  <a:pt x="14089" y="3803"/>
                  <a:pt x="14036" y="3800"/>
                </a:cubicBezTo>
                <a:lnTo>
                  <a:pt x="13766" y="3800"/>
                </a:lnTo>
                <a:cubicBezTo>
                  <a:pt x="13748" y="3798"/>
                  <a:pt x="13730" y="3797"/>
                  <a:pt x="13712" y="3796"/>
                </a:cubicBezTo>
                <a:cubicBezTo>
                  <a:pt x="13694" y="3794"/>
                  <a:pt x="13676" y="3793"/>
                  <a:pt x="13657" y="3793"/>
                </a:cubicBezTo>
                <a:lnTo>
                  <a:pt x="7695" y="3793"/>
                </a:lnTo>
                <a:cubicBezTo>
                  <a:pt x="7677" y="3793"/>
                  <a:pt x="7658" y="3794"/>
                  <a:pt x="7640" y="3796"/>
                </a:cubicBezTo>
                <a:cubicBezTo>
                  <a:pt x="7622" y="3797"/>
                  <a:pt x="7604" y="3798"/>
                  <a:pt x="7586" y="3800"/>
                </a:cubicBezTo>
                <a:lnTo>
                  <a:pt x="7328" y="3800"/>
                </a:lnTo>
                <a:cubicBezTo>
                  <a:pt x="7275" y="3803"/>
                  <a:pt x="7221" y="3800"/>
                  <a:pt x="7171" y="3790"/>
                </a:cubicBezTo>
                <a:cubicBezTo>
                  <a:pt x="7121" y="3780"/>
                  <a:pt x="7074" y="3763"/>
                  <a:pt x="7035" y="3736"/>
                </a:cubicBezTo>
                <a:lnTo>
                  <a:pt x="4992" y="2336"/>
                </a:lnTo>
                <a:lnTo>
                  <a:pt x="4998" y="2333"/>
                </a:lnTo>
                <a:lnTo>
                  <a:pt x="1911" y="220"/>
                </a:lnTo>
                <a:cubicBezTo>
                  <a:pt x="1699" y="75"/>
                  <a:pt x="1419" y="2"/>
                  <a:pt x="1136" y="0"/>
                </a:cubicBezTo>
                <a:close/>
                <a:moveTo>
                  <a:pt x="10673" y="0"/>
                </a:moveTo>
                <a:cubicBezTo>
                  <a:pt x="9293" y="0"/>
                  <a:pt x="8177" y="734"/>
                  <a:pt x="8177" y="1638"/>
                </a:cubicBezTo>
                <a:cubicBezTo>
                  <a:pt x="8177" y="2543"/>
                  <a:pt x="9293" y="3277"/>
                  <a:pt x="10673" y="3277"/>
                </a:cubicBezTo>
                <a:cubicBezTo>
                  <a:pt x="12054" y="3277"/>
                  <a:pt x="13175" y="2543"/>
                  <a:pt x="13175" y="1638"/>
                </a:cubicBezTo>
                <a:cubicBezTo>
                  <a:pt x="13175" y="734"/>
                  <a:pt x="12054" y="0"/>
                  <a:pt x="10673" y="0"/>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301" name="Group"/>
          <p:cNvGrpSpPr/>
          <p:nvPr/>
        </p:nvGrpSpPr>
        <p:grpSpPr>
          <a:xfrm>
            <a:off x="7891157" y="3188474"/>
            <a:ext cx="183016" cy="225675"/>
            <a:chOff x="0" y="0"/>
            <a:chExt cx="183014" cy="225674"/>
          </a:xfrm>
        </p:grpSpPr>
        <p:sp>
          <p:nvSpPr>
            <p:cNvPr id="2287" name="Rounded Rectangle"/>
            <p:cNvSpPr/>
            <p:nvPr/>
          </p:nvSpPr>
          <p:spPr>
            <a:xfrm>
              <a:off x="-1" y="0"/>
              <a:ext cx="183016" cy="225675"/>
            </a:xfrm>
            <a:prstGeom prst="roundRect">
              <a:avLst>
                <a:gd name="adj" fmla="val 3939"/>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88" name="Rounded Rectangle"/>
            <p:cNvSpPr/>
            <p:nvPr/>
          </p:nvSpPr>
          <p:spPr>
            <a:xfrm>
              <a:off x="5995" y="6149"/>
              <a:ext cx="171024" cy="213375"/>
            </a:xfrm>
            <a:prstGeom prst="roundRect">
              <a:avLst>
                <a:gd name="adj" fmla="val 2704"/>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89" name="Rounded Rectangle"/>
            <p:cNvSpPr/>
            <p:nvPr/>
          </p:nvSpPr>
          <p:spPr>
            <a:xfrm>
              <a:off x="14050" y="69023"/>
              <a:ext cx="116267" cy="19416"/>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0" name="Rounded Rectangle"/>
            <p:cNvSpPr/>
            <p:nvPr/>
          </p:nvSpPr>
          <p:spPr>
            <a:xfrm>
              <a:off x="149480" y="69023"/>
              <a:ext cx="19343" cy="19416"/>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1" name="Rounded Rectangle"/>
            <p:cNvSpPr/>
            <p:nvPr/>
          </p:nvSpPr>
          <p:spPr>
            <a:xfrm>
              <a:off x="14050" y="104418"/>
              <a:ext cx="116267" cy="19416"/>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2" name="Rounded Rectangle"/>
            <p:cNvSpPr/>
            <p:nvPr/>
          </p:nvSpPr>
          <p:spPr>
            <a:xfrm>
              <a:off x="149480" y="104418"/>
              <a:ext cx="19343" cy="19416"/>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3" name="Rounded Rectangle"/>
            <p:cNvSpPr/>
            <p:nvPr/>
          </p:nvSpPr>
          <p:spPr>
            <a:xfrm>
              <a:off x="14050" y="139813"/>
              <a:ext cx="116267" cy="19416"/>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4" name="Rounded Rectangle"/>
            <p:cNvSpPr/>
            <p:nvPr/>
          </p:nvSpPr>
          <p:spPr>
            <a:xfrm>
              <a:off x="149480" y="139813"/>
              <a:ext cx="19343" cy="19416"/>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5" name="Rounded Rectangle"/>
            <p:cNvSpPr/>
            <p:nvPr/>
          </p:nvSpPr>
          <p:spPr>
            <a:xfrm>
              <a:off x="14050" y="175209"/>
              <a:ext cx="116267" cy="19416"/>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6" name="Rounded Rectangle"/>
            <p:cNvSpPr/>
            <p:nvPr/>
          </p:nvSpPr>
          <p:spPr>
            <a:xfrm>
              <a:off x="149480" y="175209"/>
              <a:ext cx="19343" cy="19416"/>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7" name="Rounded Rectangle"/>
            <p:cNvSpPr/>
            <p:nvPr/>
          </p:nvSpPr>
          <p:spPr>
            <a:xfrm>
              <a:off x="14121" y="33628"/>
              <a:ext cx="116266" cy="19416"/>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8" name="Rounded Rectangle"/>
            <p:cNvSpPr/>
            <p:nvPr/>
          </p:nvSpPr>
          <p:spPr>
            <a:xfrm>
              <a:off x="149550" y="33628"/>
              <a:ext cx="19344" cy="19416"/>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9" name="Shape"/>
            <p:cNvSpPr/>
            <p:nvPr/>
          </p:nvSpPr>
          <p:spPr>
            <a:xfrm rot="16200000" flipH="1">
              <a:off x="149410" y="29312"/>
              <a:ext cx="19035" cy="22511"/>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00" name="Shape"/>
            <p:cNvSpPr/>
            <p:nvPr/>
          </p:nvSpPr>
          <p:spPr>
            <a:xfrm rot="16200000" flipH="1">
              <a:off x="147700" y="63752"/>
              <a:ext cx="19034" cy="22511"/>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302" name="Shape"/>
          <p:cNvSpPr/>
          <p:nvPr/>
        </p:nvSpPr>
        <p:spPr>
          <a:xfrm>
            <a:off x="6429547" y="5063726"/>
            <a:ext cx="217636" cy="210806"/>
          </a:xfrm>
          <a:custGeom>
            <a:avLst/>
            <a:gdLst/>
            <a:ahLst/>
            <a:cxnLst>
              <a:cxn ang="0">
                <a:pos x="wd2" y="hd2"/>
              </a:cxn>
              <a:cxn ang="5400000">
                <a:pos x="wd2" y="hd2"/>
              </a:cxn>
              <a:cxn ang="10800000">
                <a:pos x="wd2" y="hd2"/>
              </a:cxn>
              <a:cxn ang="16200000">
                <a:pos x="wd2" y="hd2"/>
              </a:cxn>
            </a:cxnLst>
            <a:rect l="0" t="0" r="r" b="b"/>
            <a:pathLst>
              <a:path w="21600" h="21600" extrusionOk="0">
                <a:moveTo>
                  <a:pt x="5608" y="0"/>
                </a:moveTo>
                <a:lnTo>
                  <a:pt x="5608" y="3613"/>
                </a:lnTo>
                <a:lnTo>
                  <a:pt x="2781" y="3613"/>
                </a:lnTo>
                <a:cubicBezTo>
                  <a:pt x="1241" y="3613"/>
                  <a:pt x="0" y="4859"/>
                  <a:pt x="0" y="6406"/>
                </a:cubicBezTo>
                <a:lnTo>
                  <a:pt x="0" y="18792"/>
                </a:lnTo>
                <a:cubicBezTo>
                  <a:pt x="0" y="20338"/>
                  <a:pt x="1241" y="21600"/>
                  <a:pt x="2781" y="21600"/>
                </a:cubicBezTo>
                <a:lnTo>
                  <a:pt x="18804" y="21600"/>
                </a:lnTo>
                <a:cubicBezTo>
                  <a:pt x="20344" y="21600"/>
                  <a:pt x="21600" y="20338"/>
                  <a:pt x="21600" y="18792"/>
                </a:cubicBezTo>
                <a:lnTo>
                  <a:pt x="21600" y="6406"/>
                </a:lnTo>
                <a:cubicBezTo>
                  <a:pt x="21600" y="4859"/>
                  <a:pt x="20344" y="3613"/>
                  <a:pt x="18804" y="3613"/>
                </a:cubicBezTo>
                <a:lnTo>
                  <a:pt x="15898" y="3613"/>
                </a:lnTo>
                <a:lnTo>
                  <a:pt x="15898" y="0"/>
                </a:lnTo>
                <a:lnTo>
                  <a:pt x="5608" y="0"/>
                </a:lnTo>
                <a:close/>
                <a:moveTo>
                  <a:pt x="7650" y="2051"/>
                </a:moveTo>
                <a:lnTo>
                  <a:pt x="13855" y="2051"/>
                </a:lnTo>
                <a:lnTo>
                  <a:pt x="13855" y="3613"/>
                </a:lnTo>
                <a:lnTo>
                  <a:pt x="7650" y="3613"/>
                </a:lnTo>
                <a:lnTo>
                  <a:pt x="7650" y="2051"/>
                </a:ln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584200">
              <a:lnSpc>
                <a:spcPct val="120000"/>
              </a:lnSpc>
              <a:defRPr sz="6000" spc="119">
                <a:solidFill>
                  <a:srgbClr val="FFFFFF"/>
                </a:solidFill>
                <a:latin typeface="Helvetica Light"/>
                <a:ea typeface="Helvetica Light"/>
                <a:cs typeface="Helvetica Light"/>
                <a:sym typeface="Helvetica Light"/>
              </a:defRPr>
            </a:pPr>
            <a:endParaRPr/>
          </a:p>
        </p:txBody>
      </p:sp>
      <p:sp>
        <p:nvSpPr>
          <p:cNvPr id="2303" name="Shape"/>
          <p:cNvSpPr/>
          <p:nvPr/>
        </p:nvSpPr>
        <p:spPr>
          <a:xfrm>
            <a:off x="4434832" y="4121475"/>
            <a:ext cx="231967" cy="2394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383" y="0"/>
                  <a:pt x="8298" y="355"/>
                  <a:pt x="7280" y="1153"/>
                </a:cubicBezTo>
                <a:cubicBezTo>
                  <a:pt x="6171" y="2023"/>
                  <a:pt x="5765" y="3275"/>
                  <a:pt x="5637" y="4319"/>
                </a:cubicBezTo>
                <a:lnTo>
                  <a:pt x="5304" y="4319"/>
                </a:lnTo>
                <a:cubicBezTo>
                  <a:pt x="4950" y="4319"/>
                  <a:pt x="4659" y="4599"/>
                  <a:pt x="4659" y="4941"/>
                </a:cubicBezTo>
                <a:lnTo>
                  <a:pt x="4659" y="7800"/>
                </a:lnTo>
                <a:cubicBezTo>
                  <a:pt x="4659" y="8142"/>
                  <a:pt x="4950" y="8424"/>
                  <a:pt x="5304" y="8424"/>
                </a:cubicBezTo>
                <a:lnTo>
                  <a:pt x="6341" y="8424"/>
                </a:lnTo>
                <a:cubicBezTo>
                  <a:pt x="6326" y="8362"/>
                  <a:pt x="6310" y="8299"/>
                  <a:pt x="6297" y="8237"/>
                </a:cubicBezTo>
                <a:cubicBezTo>
                  <a:pt x="6135" y="7495"/>
                  <a:pt x="6052" y="6834"/>
                  <a:pt x="6035" y="6158"/>
                </a:cubicBezTo>
                <a:cubicBezTo>
                  <a:pt x="6023" y="5697"/>
                  <a:pt x="6025" y="5237"/>
                  <a:pt x="6042" y="4863"/>
                </a:cubicBezTo>
                <a:cubicBezTo>
                  <a:pt x="6089" y="3833"/>
                  <a:pt x="6391" y="2412"/>
                  <a:pt x="7564" y="1493"/>
                </a:cubicBezTo>
                <a:cubicBezTo>
                  <a:pt x="8495" y="762"/>
                  <a:pt x="9493" y="437"/>
                  <a:pt x="10800" y="437"/>
                </a:cubicBezTo>
                <a:cubicBezTo>
                  <a:pt x="12107" y="437"/>
                  <a:pt x="13105" y="762"/>
                  <a:pt x="14036" y="1493"/>
                </a:cubicBezTo>
                <a:cubicBezTo>
                  <a:pt x="15209" y="2412"/>
                  <a:pt x="15511" y="3833"/>
                  <a:pt x="15558" y="4863"/>
                </a:cubicBezTo>
                <a:cubicBezTo>
                  <a:pt x="15575" y="5237"/>
                  <a:pt x="15577" y="5697"/>
                  <a:pt x="15565" y="6158"/>
                </a:cubicBezTo>
                <a:cubicBezTo>
                  <a:pt x="15548" y="6834"/>
                  <a:pt x="15465" y="7495"/>
                  <a:pt x="15303" y="8237"/>
                </a:cubicBezTo>
                <a:cubicBezTo>
                  <a:pt x="15215" y="8641"/>
                  <a:pt x="15099" y="9031"/>
                  <a:pt x="14958" y="9397"/>
                </a:cubicBezTo>
                <a:cubicBezTo>
                  <a:pt x="14637" y="10231"/>
                  <a:pt x="14084" y="11421"/>
                  <a:pt x="12993" y="12134"/>
                </a:cubicBezTo>
                <a:cubicBezTo>
                  <a:pt x="12750" y="12292"/>
                  <a:pt x="12470" y="12426"/>
                  <a:pt x="12177" y="12532"/>
                </a:cubicBezTo>
                <a:cubicBezTo>
                  <a:pt x="12106" y="12131"/>
                  <a:pt x="11776" y="11817"/>
                  <a:pt x="11353" y="11773"/>
                </a:cubicBezTo>
                <a:cubicBezTo>
                  <a:pt x="11234" y="11763"/>
                  <a:pt x="11126" y="11762"/>
                  <a:pt x="11126" y="11762"/>
                </a:cubicBezTo>
                <a:lnTo>
                  <a:pt x="10104" y="11762"/>
                </a:lnTo>
                <a:cubicBezTo>
                  <a:pt x="10104" y="11762"/>
                  <a:pt x="9996" y="11763"/>
                  <a:pt x="9876" y="11773"/>
                </a:cubicBezTo>
                <a:cubicBezTo>
                  <a:pt x="9434" y="11819"/>
                  <a:pt x="9084" y="12158"/>
                  <a:pt x="9037" y="12586"/>
                </a:cubicBezTo>
                <a:cubicBezTo>
                  <a:pt x="9026" y="12702"/>
                  <a:pt x="9026" y="12806"/>
                  <a:pt x="9026" y="12806"/>
                </a:cubicBezTo>
                <a:cubicBezTo>
                  <a:pt x="9026" y="12806"/>
                  <a:pt x="9026" y="12913"/>
                  <a:pt x="9037" y="13029"/>
                </a:cubicBezTo>
                <a:cubicBezTo>
                  <a:pt x="9084" y="13457"/>
                  <a:pt x="9434" y="13796"/>
                  <a:pt x="9876" y="13841"/>
                </a:cubicBezTo>
                <a:cubicBezTo>
                  <a:pt x="9996" y="13852"/>
                  <a:pt x="10104" y="13851"/>
                  <a:pt x="10104" y="13851"/>
                </a:cubicBezTo>
                <a:lnTo>
                  <a:pt x="11126" y="13851"/>
                </a:lnTo>
                <a:cubicBezTo>
                  <a:pt x="11126" y="13851"/>
                  <a:pt x="11234" y="13852"/>
                  <a:pt x="11353" y="13841"/>
                </a:cubicBezTo>
                <a:cubicBezTo>
                  <a:pt x="11796" y="13796"/>
                  <a:pt x="12145" y="13457"/>
                  <a:pt x="12192" y="13029"/>
                </a:cubicBezTo>
                <a:cubicBezTo>
                  <a:pt x="12194" y="13009"/>
                  <a:pt x="12193" y="13010"/>
                  <a:pt x="12194" y="12991"/>
                </a:cubicBezTo>
                <a:cubicBezTo>
                  <a:pt x="12570" y="12868"/>
                  <a:pt x="12932" y="12701"/>
                  <a:pt x="13245" y="12496"/>
                </a:cubicBezTo>
                <a:cubicBezTo>
                  <a:pt x="14444" y="11713"/>
                  <a:pt x="15038" y="10438"/>
                  <a:pt x="15380" y="9548"/>
                </a:cubicBezTo>
                <a:cubicBezTo>
                  <a:pt x="15518" y="9192"/>
                  <a:pt x="15630" y="8814"/>
                  <a:pt x="15720" y="8424"/>
                </a:cubicBezTo>
                <a:lnTo>
                  <a:pt x="16296" y="8424"/>
                </a:lnTo>
                <a:cubicBezTo>
                  <a:pt x="16650" y="8424"/>
                  <a:pt x="16941" y="8142"/>
                  <a:pt x="16941" y="7800"/>
                </a:cubicBezTo>
                <a:lnTo>
                  <a:pt x="16941" y="4941"/>
                </a:lnTo>
                <a:cubicBezTo>
                  <a:pt x="16941" y="4599"/>
                  <a:pt x="16650" y="4319"/>
                  <a:pt x="16296" y="4319"/>
                </a:cubicBezTo>
                <a:lnTo>
                  <a:pt x="15963" y="4319"/>
                </a:lnTo>
                <a:cubicBezTo>
                  <a:pt x="15835" y="3275"/>
                  <a:pt x="15429" y="2023"/>
                  <a:pt x="14320" y="1153"/>
                </a:cubicBezTo>
                <a:cubicBezTo>
                  <a:pt x="13302" y="355"/>
                  <a:pt x="12217" y="0"/>
                  <a:pt x="10800" y="0"/>
                </a:cubicBezTo>
                <a:close/>
                <a:moveTo>
                  <a:pt x="10800" y="880"/>
                </a:moveTo>
                <a:cubicBezTo>
                  <a:pt x="9647" y="880"/>
                  <a:pt x="8741" y="1138"/>
                  <a:pt x="7847" y="1838"/>
                </a:cubicBezTo>
                <a:cubicBezTo>
                  <a:pt x="6903" y="2579"/>
                  <a:pt x="6543" y="3754"/>
                  <a:pt x="6492" y="4889"/>
                </a:cubicBezTo>
                <a:cubicBezTo>
                  <a:pt x="6473" y="5291"/>
                  <a:pt x="6475" y="5752"/>
                  <a:pt x="6486" y="6154"/>
                </a:cubicBezTo>
                <a:cubicBezTo>
                  <a:pt x="6504" y="6844"/>
                  <a:pt x="6591" y="7477"/>
                  <a:pt x="6738" y="8153"/>
                </a:cubicBezTo>
                <a:cubicBezTo>
                  <a:pt x="6820" y="8525"/>
                  <a:pt x="6927" y="8894"/>
                  <a:pt x="7064" y="9251"/>
                </a:cubicBezTo>
                <a:cubicBezTo>
                  <a:pt x="7433" y="10210"/>
                  <a:pt x="7959" y="11191"/>
                  <a:pt x="8858" y="11779"/>
                </a:cubicBezTo>
                <a:cubicBezTo>
                  <a:pt x="8878" y="11792"/>
                  <a:pt x="8903" y="11802"/>
                  <a:pt x="8923" y="11814"/>
                </a:cubicBezTo>
                <a:cubicBezTo>
                  <a:pt x="9053" y="11665"/>
                  <a:pt x="9215" y="11543"/>
                  <a:pt x="9398" y="11458"/>
                </a:cubicBezTo>
                <a:cubicBezTo>
                  <a:pt x="9581" y="11372"/>
                  <a:pt x="9787" y="11323"/>
                  <a:pt x="10003" y="11323"/>
                </a:cubicBezTo>
                <a:lnTo>
                  <a:pt x="11230" y="11323"/>
                </a:lnTo>
                <a:cubicBezTo>
                  <a:pt x="11480" y="11323"/>
                  <a:pt x="11715" y="11386"/>
                  <a:pt x="11919" y="11497"/>
                </a:cubicBezTo>
                <a:cubicBezTo>
                  <a:pt x="12122" y="11608"/>
                  <a:pt x="12294" y="11767"/>
                  <a:pt x="12420" y="11956"/>
                </a:cubicBezTo>
                <a:cubicBezTo>
                  <a:pt x="12532" y="11900"/>
                  <a:pt x="12644" y="11843"/>
                  <a:pt x="12742" y="11779"/>
                </a:cubicBezTo>
                <a:cubicBezTo>
                  <a:pt x="13641" y="11191"/>
                  <a:pt x="14167" y="10210"/>
                  <a:pt x="14536" y="9251"/>
                </a:cubicBezTo>
                <a:cubicBezTo>
                  <a:pt x="14673" y="8894"/>
                  <a:pt x="14780" y="8525"/>
                  <a:pt x="14862" y="8153"/>
                </a:cubicBezTo>
                <a:cubicBezTo>
                  <a:pt x="15009" y="7477"/>
                  <a:pt x="15096" y="6844"/>
                  <a:pt x="15114" y="6154"/>
                </a:cubicBezTo>
                <a:cubicBezTo>
                  <a:pt x="15125" y="5752"/>
                  <a:pt x="15127" y="5291"/>
                  <a:pt x="15108" y="4889"/>
                </a:cubicBezTo>
                <a:cubicBezTo>
                  <a:pt x="15057" y="3754"/>
                  <a:pt x="14697" y="2579"/>
                  <a:pt x="13753" y="1838"/>
                </a:cubicBezTo>
                <a:cubicBezTo>
                  <a:pt x="12859" y="1138"/>
                  <a:pt x="11953" y="880"/>
                  <a:pt x="10800" y="880"/>
                </a:cubicBezTo>
                <a:close/>
                <a:moveTo>
                  <a:pt x="15284" y="12481"/>
                </a:moveTo>
                <a:cubicBezTo>
                  <a:pt x="15465" y="13079"/>
                  <a:pt x="15091" y="14005"/>
                  <a:pt x="14663" y="14787"/>
                </a:cubicBezTo>
                <a:cubicBezTo>
                  <a:pt x="14233" y="15571"/>
                  <a:pt x="13753" y="16208"/>
                  <a:pt x="13753" y="16208"/>
                </a:cubicBezTo>
                <a:lnTo>
                  <a:pt x="11570" y="14858"/>
                </a:lnTo>
                <a:cubicBezTo>
                  <a:pt x="11570" y="14858"/>
                  <a:pt x="11144" y="14931"/>
                  <a:pt x="10800" y="14931"/>
                </a:cubicBezTo>
                <a:cubicBezTo>
                  <a:pt x="10489" y="14931"/>
                  <a:pt x="10030" y="14858"/>
                  <a:pt x="10030" y="14858"/>
                </a:cubicBezTo>
                <a:lnTo>
                  <a:pt x="7847" y="16208"/>
                </a:lnTo>
                <a:cubicBezTo>
                  <a:pt x="7847" y="16208"/>
                  <a:pt x="7367" y="15572"/>
                  <a:pt x="6937" y="14789"/>
                </a:cubicBezTo>
                <a:cubicBezTo>
                  <a:pt x="6510" y="14010"/>
                  <a:pt x="6138" y="13087"/>
                  <a:pt x="6314" y="12489"/>
                </a:cubicBezTo>
                <a:cubicBezTo>
                  <a:pt x="5745" y="12601"/>
                  <a:pt x="5176" y="12724"/>
                  <a:pt x="4615" y="12872"/>
                </a:cubicBezTo>
                <a:cubicBezTo>
                  <a:pt x="3642" y="13129"/>
                  <a:pt x="2662" y="13451"/>
                  <a:pt x="1942" y="14137"/>
                </a:cubicBezTo>
                <a:cubicBezTo>
                  <a:pt x="1671" y="14394"/>
                  <a:pt x="1449" y="14694"/>
                  <a:pt x="1286" y="15024"/>
                </a:cubicBezTo>
                <a:lnTo>
                  <a:pt x="0" y="18172"/>
                </a:lnTo>
                <a:cubicBezTo>
                  <a:pt x="3024" y="20326"/>
                  <a:pt x="6758" y="21600"/>
                  <a:pt x="10800" y="21600"/>
                </a:cubicBezTo>
                <a:cubicBezTo>
                  <a:pt x="14842" y="21600"/>
                  <a:pt x="18576" y="20326"/>
                  <a:pt x="21600" y="18172"/>
                </a:cubicBezTo>
                <a:cubicBezTo>
                  <a:pt x="21600" y="18172"/>
                  <a:pt x="20314" y="15024"/>
                  <a:pt x="20314" y="15024"/>
                </a:cubicBezTo>
                <a:cubicBezTo>
                  <a:pt x="20151" y="14694"/>
                  <a:pt x="19929" y="14394"/>
                  <a:pt x="19658" y="14137"/>
                </a:cubicBezTo>
                <a:cubicBezTo>
                  <a:pt x="18938" y="13451"/>
                  <a:pt x="17958" y="13129"/>
                  <a:pt x="16985" y="12872"/>
                </a:cubicBezTo>
                <a:cubicBezTo>
                  <a:pt x="16422" y="12723"/>
                  <a:pt x="15855" y="12594"/>
                  <a:pt x="15284" y="12481"/>
                </a:cubicBezTo>
                <a:close/>
                <a:moveTo>
                  <a:pt x="10800" y="16491"/>
                </a:moveTo>
                <a:cubicBezTo>
                  <a:pt x="11117" y="16490"/>
                  <a:pt x="11375" y="16740"/>
                  <a:pt x="11375" y="17047"/>
                </a:cubicBezTo>
                <a:cubicBezTo>
                  <a:pt x="11375" y="17355"/>
                  <a:pt x="11117" y="17602"/>
                  <a:pt x="10800" y="17602"/>
                </a:cubicBezTo>
                <a:cubicBezTo>
                  <a:pt x="10483" y="17602"/>
                  <a:pt x="10225" y="17355"/>
                  <a:pt x="10225" y="17047"/>
                </a:cubicBezTo>
                <a:cubicBezTo>
                  <a:pt x="10225" y="16740"/>
                  <a:pt x="10483" y="16491"/>
                  <a:pt x="10800" y="16491"/>
                </a:cubicBezTo>
                <a:close/>
                <a:moveTo>
                  <a:pt x="10800" y="18248"/>
                </a:moveTo>
                <a:cubicBezTo>
                  <a:pt x="11117" y="18248"/>
                  <a:pt x="11375" y="18498"/>
                  <a:pt x="11375" y="18805"/>
                </a:cubicBezTo>
                <a:cubicBezTo>
                  <a:pt x="11375" y="19113"/>
                  <a:pt x="11117" y="19362"/>
                  <a:pt x="10800" y="19362"/>
                </a:cubicBezTo>
                <a:cubicBezTo>
                  <a:pt x="10483" y="19362"/>
                  <a:pt x="10225" y="19113"/>
                  <a:pt x="10225" y="18805"/>
                </a:cubicBezTo>
                <a:cubicBezTo>
                  <a:pt x="10225" y="18498"/>
                  <a:pt x="10483" y="18248"/>
                  <a:pt x="10800" y="18248"/>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04" name="Shape"/>
          <p:cNvSpPr/>
          <p:nvPr/>
        </p:nvSpPr>
        <p:spPr>
          <a:xfrm rot="10800000" flipH="1">
            <a:off x="7010365" y="4606478"/>
            <a:ext cx="244408" cy="210807"/>
          </a:xfrm>
          <a:custGeom>
            <a:avLst/>
            <a:gdLst/>
            <a:ahLst/>
            <a:cxnLst>
              <a:cxn ang="0">
                <a:pos x="wd2" y="hd2"/>
              </a:cxn>
              <a:cxn ang="5400000">
                <a:pos x="wd2" y="hd2"/>
              </a:cxn>
              <a:cxn ang="10800000">
                <a:pos x="wd2" y="hd2"/>
              </a:cxn>
              <a:cxn ang="16200000">
                <a:pos x="wd2" y="hd2"/>
              </a:cxn>
            </a:cxnLst>
            <a:rect l="0" t="0" r="r" b="b"/>
            <a:pathLst>
              <a:path w="21181" h="21283" extrusionOk="0">
                <a:moveTo>
                  <a:pt x="20562" y="8779"/>
                </a:moveTo>
                <a:cubicBezTo>
                  <a:pt x="19732" y="8295"/>
                  <a:pt x="18200" y="8447"/>
                  <a:pt x="16974" y="8426"/>
                </a:cubicBezTo>
                <a:cubicBezTo>
                  <a:pt x="15652" y="8403"/>
                  <a:pt x="14393" y="8450"/>
                  <a:pt x="13387" y="8367"/>
                </a:cubicBezTo>
                <a:cubicBezTo>
                  <a:pt x="12954" y="7195"/>
                  <a:pt x="13636" y="6011"/>
                  <a:pt x="13723" y="4651"/>
                </a:cubicBezTo>
                <a:cubicBezTo>
                  <a:pt x="13844" y="2746"/>
                  <a:pt x="13212" y="1204"/>
                  <a:pt x="12490" y="522"/>
                </a:cubicBezTo>
                <a:cubicBezTo>
                  <a:pt x="11795" y="-135"/>
                  <a:pt x="10250" y="-308"/>
                  <a:pt x="9855" y="817"/>
                </a:cubicBezTo>
                <a:cubicBezTo>
                  <a:pt x="9703" y="1998"/>
                  <a:pt x="10065" y="2926"/>
                  <a:pt x="9855" y="3943"/>
                </a:cubicBezTo>
                <a:cubicBezTo>
                  <a:pt x="9773" y="4340"/>
                  <a:pt x="9366" y="4910"/>
                  <a:pt x="9127" y="5359"/>
                </a:cubicBezTo>
                <a:cubicBezTo>
                  <a:pt x="8335" y="6843"/>
                  <a:pt x="7548" y="8286"/>
                  <a:pt x="6604" y="9429"/>
                </a:cubicBezTo>
                <a:cubicBezTo>
                  <a:pt x="6265" y="9453"/>
                  <a:pt x="5952" y="9505"/>
                  <a:pt x="5636" y="9554"/>
                </a:cubicBezTo>
                <a:cubicBezTo>
                  <a:pt x="5320" y="9604"/>
                  <a:pt x="5002" y="9650"/>
                  <a:pt x="4653" y="9664"/>
                </a:cubicBezTo>
                <a:lnTo>
                  <a:pt x="4653" y="8809"/>
                </a:lnTo>
                <a:cubicBezTo>
                  <a:pt x="4653" y="8564"/>
                  <a:pt x="4558" y="8343"/>
                  <a:pt x="4406" y="8183"/>
                </a:cubicBezTo>
                <a:cubicBezTo>
                  <a:pt x="4254" y="8023"/>
                  <a:pt x="4044" y="7924"/>
                  <a:pt x="3812" y="7924"/>
                </a:cubicBezTo>
                <a:lnTo>
                  <a:pt x="841" y="7924"/>
                </a:lnTo>
                <a:cubicBezTo>
                  <a:pt x="609" y="7924"/>
                  <a:pt x="398" y="8023"/>
                  <a:pt x="246" y="8183"/>
                </a:cubicBezTo>
                <a:cubicBezTo>
                  <a:pt x="94" y="8343"/>
                  <a:pt x="0" y="8564"/>
                  <a:pt x="0" y="8809"/>
                </a:cubicBezTo>
                <a:lnTo>
                  <a:pt x="0" y="20134"/>
                </a:lnTo>
                <a:cubicBezTo>
                  <a:pt x="0" y="20378"/>
                  <a:pt x="94" y="20600"/>
                  <a:pt x="246" y="20760"/>
                </a:cubicBezTo>
                <a:cubicBezTo>
                  <a:pt x="398" y="20920"/>
                  <a:pt x="609" y="21019"/>
                  <a:pt x="841" y="21019"/>
                </a:cubicBezTo>
                <a:lnTo>
                  <a:pt x="3812" y="21019"/>
                </a:lnTo>
                <a:cubicBezTo>
                  <a:pt x="4044" y="21019"/>
                  <a:pt x="4254" y="20920"/>
                  <a:pt x="4406" y="20760"/>
                </a:cubicBezTo>
                <a:cubicBezTo>
                  <a:pt x="4558" y="20600"/>
                  <a:pt x="4653" y="20378"/>
                  <a:pt x="4653" y="20134"/>
                </a:cubicBezTo>
                <a:lnTo>
                  <a:pt x="4653" y="19281"/>
                </a:lnTo>
                <a:cubicBezTo>
                  <a:pt x="6243" y="19548"/>
                  <a:pt x="7352" y="20737"/>
                  <a:pt x="9071" y="21049"/>
                </a:cubicBezTo>
                <a:cubicBezTo>
                  <a:pt x="10153" y="21245"/>
                  <a:pt x="11318" y="21261"/>
                  <a:pt x="12465" y="21276"/>
                </a:cubicBezTo>
                <a:cubicBezTo>
                  <a:pt x="13142" y="21285"/>
                  <a:pt x="13819" y="21292"/>
                  <a:pt x="14495" y="21254"/>
                </a:cubicBezTo>
                <a:cubicBezTo>
                  <a:pt x="14883" y="21231"/>
                  <a:pt x="15268" y="21202"/>
                  <a:pt x="15659" y="21174"/>
                </a:cubicBezTo>
                <a:cubicBezTo>
                  <a:pt x="16319" y="21128"/>
                  <a:pt x="17026" y="21086"/>
                  <a:pt x="17591" y="20764"/>
                </a:cubicBezTo>
                <a:cubicBezTo>
                  <a:pt x="18573" y="20204"/>
                  <a:pt x="18768" y="18689"/>
                  <a:pt x="18039" y="17873"/>
                </a:cubicBezTo>
                <a:cubicBezTo>
                  <a:pt x="19059" y="17722"/>
                  <a:pt x="19963" y="16915"/>
                  <a:pt x="19721" y="15868"/>
                </a:cubicBezTo>
                <a:cubicBezTo>
                  <a:pt x="19607" y="15377"/>
                  <a:pt x="19283" y="15159"/>
                  <a:pt x="18992" y="14806"/>
                </a:cubicBezTo>
                <a:cubicBezTo>
                  <a:pt x="19745" y="14734"/>
                  <a:pt x="20204" y="14213"/>
                  <a:pt x="20364" y="13573"/>
                </a:cubicBezTo>
                <a:cubicBezTo>
                  <a:pt x="20524" y="12932"/>
                  <a:pt x="20386" y="12172"/>
                  <a:pt x="19945" y="11621"/>
                </a:cubicBezTo>
                <a:cubicBezTo>
                  <a:pt x="21290" y="11452"/>
                  <a:pt x="21600" y="9385"/>
                  <a:pt x="20562" y="8779"/>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05" name="Revise survey to capture better insights"/>
          <p:cNvSpPr txBox="1">
            <a:spLocks noGrp="1"/>
          </p:cNvSpPr>
          <p:nvPr>
            <p:ph type="title"/>
          </p:nvPr>
        </p:nvSpPr>
        <p:spPr>
          <a:xfrm>
            <a:off x="2021660" y="328318"/>
            <a:ext cx="5058311" cy="344096"/>
          </a:xfrm>
          <a:prstGeom prst="rect">
            <a:avLst/>
          </a:prstGeom>
        </p:spPr>
        <p:txBody>
          <a:bodyPr/>
          <a:lstStyle>
            <a:lvl1pPr defTabSz="841247">
              <a:defRPr sz="1500" b="0">
                <a:latin typeface="Arial Rounded MT Bold"/>
                <a:ea typeface="Arial Rounded MT Bold"/>
                <a:cs typeface="Arial Rounded MT Bold"/>
                <a:sym typeface="Arial Rounded MT Bold"/>
              </a:defRPr>
            </a:lvl1pPr>
          </a:lstStyle>
          <a:p>
            <a:r>
              <a:t>Revise survey to capture better insights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 name="Slide Number"/>
          <p:cNvSpPr txBox="1">
            <a:spLocks noGrp="1"/>
          </p:cNvSpPr>
          <p:nvPr>
            <p:ph type="sldNum" sz="quarter" idx="2"/>
          </p:nvPr>
        </p:nvSpPr>
        <p:spPr>
          <a:xfrm>
            <a:off x="8835375" y="6019635"/>
            <a:ext cx="255075"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47</a:t>
            </a:fld>
            <a:endParaRPr/>
          </a:p>
        </p:txBody>
      </p:sp>
      <p:sp>
        <p:nvSpPr>
          <p:cNvPr id="2308" name="Next Steps…"/>
          <p:cNvSpPr txBox="1">
            <a:spLocks noGrp="1"/>
          </p:cNvSpPr>
          <p:nvPr>
            <p:ph type="title"/>
          </p:nvPr>
        </p:nvSpPr>
        <p:spPr>
          <a:xfrm>
            <a:off x="2787177" y="348762"/>
            <a:ext cx="3569646" cy="344096"/>
          </a:xfrm>
          <a:prstGeom prst="rect">
            <a:avLst/>
          </a:prstGeom>
        </p:spPr>
        <p:txBody>
          <a:bodyPr>
            <a:normAutofit fontScale="90000"/>
          </a:bodyPr>
          <a:lstStyle>
            <a:lvl1pPr defTabSz="807597">
              <a:defRPr sz="1727" b="0">
                <a:latin typeface="Arial Rounded MT Bold"/>
                <a:ea typeface="Arial Rounded MT Bold"/>
                <a:cs typeface="Arial Rounded MT Bold"/>
                <a:sym typeface="Arial Rounded MT Bold"/>
              </a:defRPr>
            </a:lvl1pPr>
          </a:lstStyle>
          <a:p>
            <a:r>
              <a:t>Next Steps…</a:t>
            </a:r>
          </a:p>
        </p:txBody>
      </p:sp>
      <p:grpSp>
        <p:nvGrpSpPr>
          <p:cNvPr id="2313" name="Group"/>
          <p:cNvGrpSpPr/>
          <p:nvPr/>
        </p:nvGrpSpPr>
        <p:grpSpPr>
          <a:xfrm>
            <a:off x="181874" y="1570901"/>
            <a:ext cx="8564353" cy="3913048"/>
            <a:chOff x="-215899" y="-6349"/>
            <a:chExt cx="8564351" cy="3913047"/>
          </a:xfrm>
        </p:grpSpPr>
        <p:sp>
          <p:nvSpPr>
            <p:cNvPr id="2309" name="Rounded Rectangle"/>
            <p:cNvSpPr/>
            <p:nvPr/>
          </p:nvSpPr>
          <p:spPr>
            <a:xfrm>
              <a:off x="1783316" y="0"/>
              <a:ext cx="6565137" cy="3906698"/>
            </a:xfrm>
            <a:prstGeom prst="roundRect">
              <a:avLst>
                <a:gd name="adj" fmla="val 4557"/>
              </a:avLst>
            </a:prstGeom>
            <a:solidFill>
              <a:srgbClr val="FFFFFF"/>
            </a:solidFill>
            <a:ln w="12700" cap="flat">
              <a:solidFill>
                <a:srgbClr val="999999"/>
              </a:solidFill>
              <a:prstDash val="solid"/>
              <a:round/>
            </a:ln>
            <a:effectLst>
              <a:outerShdw blurRad="190500" dist="8455" dir="5400000" rotWithShape="0">
                <a:srgbClr val="000000"/>
              </a:outerShdw>
            </a:effectLst>
          </p:spPr>
          <p:txBody>
            <a:bodyPr wrap="square" lIns="45718" tIns="45718" rIns="45718" bIns="45718" numCol="1" anchor="ctr">
              <a:noAutofit/>
            </a:bodyPr>
            <a:lstStyle/>
            <a:p>
              <a:endParaRPr/>
            </a:p>
          </p:txBody>
        </p:sp>
        <p:pic>
          <p:nvPicPr>
            <p:cNvPr id="2310" name="Image" descr="Image"/>
            <p:cNvPicPr>
              <a:picLocks/>
            </p:cNvPicPr>
            <p:nvPr/>
          </p:nvPicPr>
          <p:blipFill>
            <a:blip r:embed="rId2"/>
            <a:stretch>
              <a:fillRect/>
            </a:stretch>
          </p:blipFill>
          <p:spPr>
            <a:xfrm>
              <a:off x="-215900" y="-6350"/>
              <a:ext cx="1721079" cy="1126889"/>
            </a:xfrm>
            <a:prstGeom prst="rect">
              <a:avLst/>
            </a:prstGeom>
            <a:effectLst>
              <a:outerShdw blurRad="190500" dist="8455" dir="5400000" rotWithShape="0">
                <a:srgbClr val="000000"/>
              </a:outerShdw>
            </a:effectLst>
          </p:spPr>
        </p:pic>
        <p:sp>
          <p:nvSpPr>
            <p:cNvPr id="2311" name="Strong focus on migrating customers away from paper bills to ebill. Target - to have 50% of customers on ebill by 30June 2019. Acquire &amp; cleanse customer data at every touch point;"/>
            <p:cNvSpPr txBox="1"/>
            <p:nvPr/>
          </p:nvSpPr>
          <p:spPr>
            <a:xfrm>
              <a:off x="2394181" y="778941"/>
              <a:ext cx="5343406" cy="28170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28600" indent="-228600" defTabSz="584200">
                <a:lnSpc>
                  <a:spcPct val="120000"/>
                </a:lnSpc>
                <a:spcBef>
                  <a:spcPts val="1000"/>
                </a:spcBef>
                <a:buSzPct val="100000"/>
                <a:buAutoNum type="arabicPeriod"/>
                <a:defRPr sz="1000">
                  <a:latin typeface="Helvetica Neue Light"/>
                  <a:ea typeface="Helvetica Neue Light"/>
                  <a:cs typeface="Helvetica Neue Light"/>
                  <a:sym typeface="Helvetica Neue Light"/>
                </a:defRPr>
              </a:pPr>
              <a:r>
                <a:t>Test new simplified survey as proof of concept and assess results; </a:t>
              </a:r>
            </a:p>
            <a:p>
              <a:pPr marL="609600" lvl="1" indent="-228600" defTabSz="584200">
                <a:lnSpc>
                  <a:spcPct val="120000"/>
                </a:lnSpc>
                <a:spcBef>
                  <a:spcPts val="1000"/>
                </a:spcBef>
                <a:buSzPct val="100000"/>
                <a:buAutoNum type="alphaLcPeriod"/>
                <a:defRPr sz="1000">
                  <a:latin typeface="Helvetica Neue Light"/>
                  <a:ea typeface="Helvetica Neue Light"/>
                  <a:cs typeface="Helvetica Neue Light"/>
                  <a:sym typeface="Helvetica Neue Light"/>
                </a:defRPr>
              </a:pPr>
              <a:r>
                <a:t>Capture both NPS and Overall service experience score to determine which score has higher engagement with our customers.</a:t>
              </a:r>
            </a:p>
            <a:p>
              <a:pPr marL="228600" indent="-228600" defTabSz="584200">
                <a:lnSpc>
                  <a:spcPct val="120000"/>
                </a:lnSpc>
                <a:spcBef>
                  <a:spcPts val="400"/>
                </a:spcBef>
                <a:buSzPct val="100000"/>
                <a:buAutoNum type="arabicPeriod"/>
                <a:defRPr sz="1000">
                  <a:latin typeface="Helvetica Neue Light"/>
                  <a:ea typeface="Helvetica Neue Light"/>
                  <a:cs typeface="Helvetica Neue Light"/>
                  <a:sym typeface="Helvetica Neue Light"/>
                </a:defRPr>
              </a:pPr>
              <a:r>
                <a:t>Exemption rules to be changed to &lt;30 days across all interaction. Existing rules are prohibitive to increasing sample size;</a:t>
              </a:r>
            </a:p>
            <a:p>
              <a:pPr marL="609600" lvl="1" indent="-228600" defTabSz="584200">
                <a:lnSpc>
                  <a:spcPct val="120000"/>
                </a:lnSpc>
                <a:spcBef>
                  <a:spcPts val="400"/>
                </a:spcBef>
                <a:buSzPct val="100000"/>
                <a:buAutoNum type="alphaLcPeriod"/>
                <a:defRPr sz="1000">
                  <a:latin typeface="Helvetica Neue Light"/>
                  <a:ea typeface="Helvetica Neue Light"/>
                  <a:cs typeface="Helvetica Neue Light"/>
                  <a:sym typeface="Helvetica Neue Light"/>
                </a:defRPr>
              </a:pPr>
              <a:r>
                <a:t>All contacts &gt;30 days, rather than 90, and in some instances 365 days;</a:t>
              </a:r>
            </a:p>
            <a:p>
              <a:pPr marL="609600" lvl="1" indent="-228600" defTabSz="584200">
                <a:lnSpc>
                  <a:spcPct val="120000"/>
                </a:lnSpc>
                <a:spcBef>
                  <a:spcPts val="400"/>
                </a:spcBef>
                <a:buSzPct val="100000"/>
                <a:buAutoNum type="alphaLcPeriod"/>
                <a:defRPr sz="1000">
                  <a:latin typeface="Helvetica Neue Light"/>
                  <a:ea typeface="Helvetica Neue Light"/>
                  <a:cs typeface="Helvetica Neue Light"/>
                  <a:sym typeface="Helvetica Neue Light"/>
                </a:defRPr>
              </a:pPr>
              <a:r>
                <a:t>Mandate capture of customer email and mobile on service requests.</a:t>
              </a:r>
            </a:p>
            <a:p>
              <a:pPr marL="228600" indent="-228600" defTabSz="584200">
                <a:lnSpc>
                  <a:spcPct val="120000"/>
                </a:lnSpc>
                <a:spcBef>
                  <a:spcPts val="400"/>
                </a:spcBef>
                <a:buSzPct val="100000"/>
                <a:buAutoNum type="arabicPeriod"/>
                <a:defRPr sz="1000">
                  <a:latin typeface="Helvetica Neue Light"/>
                  <a:ea typeface="Helvetica Neue Light"/>
                  <a:cs typeface="Helvetica Neue Light"/>
                  <a:sym typeface="Helvetica Neue Light"/>
                </a:defRPr>
              </a:pPr>
              <a:r>
                <a:t>Implement an interactive website survey to identify key pain points in CX journey;</a:t>
              </a:r>
            </a:p>
            <a:p>
              <a:pPr marL="228600" indent="-228600" defTabSz="584200">
                <a:lnSpc>
                  <a:spcPct val="120000"/>
                </a:lnSpc>
                <a:spcBef>
                  <a:spcPts val="400"/>
                </a:spcBef>
                <a:buSzPct val="100000"/>
                <a:buAutoNum type="arabicPeriod"/>
                <a:defRPr sz="1000">
                  <a:latin typeface="Helvetica Neue Light"/>
                  <a:ea typeface="Helvetica Neue Light"/>
                  <a:cs typeface="Helvetica Neue Light"/>
                  <a:sym typeface="Helvetica Neue Light"/>
                </a:defRPr>
              </a:pPr>
              <a:r>
                <a:t>Implement case management with strong detractors and customers requesting contact in Mod Comms stream to report and monitor root cause;</a:t>
              </a:r>
            </a:p>
            <a:p>
              <a:pPr marL="228600" indent="-228600" defTabSz="584200">
                <a:lnSpc>
                  <a:spcPct val="120000"/>
                </a:lnSpc>
                <a:spcBef>
                  <a:spcPts val="400"/>
                </a:spcBef>
                <a:buSzPct val="100000"/>
                <a:buAutoNum type="arabicPeriod"/>
                <a:defRPr sz="1000">
                  <a:latin typeface="Helvetica Neue Light"/>
                  <a:ea typeface="Helvetica Neue Light"/>
                  <a:cs typeface="Helvetica Neue Light"/>
                  <a:sym typeface="Helvetica Neue Light"/>
                </a:defRPr>
              </a:pPr>
              <a:r>
                <a:t>RFP to identify TXT analytics tool that best meets our needs;</a:t>
              </a:r>
            </a:p>
            <a:p>
              <a:pPr marL="228600" indent="-228600" defTabSz="584200">
                <a:lnSpc>
                  <a:spcPct val="120000"/>
                </a:lnSpc>
                <a:spcBef>
                  <a:spcPts val="400"/>
                </a:spcBef>
                <a:buSzPct val="100000"/>
                <a:buAutoNum type="arabicPeriod"/>
                <a:defRPr sz="1000">
                  <a:latin typeface="Helvetica Neue Light"/>
                  <a:ea typeface="Helvetica Neue Light"/>
                  <a:cs typeface="Helvetica Neue Light"/>
                  <a:sym typeface="Helvetica Neue Light"/>
                </a:defRPr>
              </a:pPr>
              <a:r>
                <a:t>Implement regular reporting dashboards with insights and deep dives into relevant areas on a regular basis.</a:t>
              </a:r>
            </a:p>
          </p:txBody>
        </p:sp>
        <p:sp>
          <p:nvSpPr>
            <p:cNvPr id="2312" name="Strong focus on migrating customers away from paper bills to ebill. Target - to have 50% of customers on ebill by 30June 2019. Acquire &amp; cleanse customer data at every touch point;"/>
            <p:cNvSpPr txBox="1"/>
            <p:nvPr/>
          </p:nvSpPr>
          <p:spPr>
            <a:xfrm>
              <a:off x="2230636" y="176810"/>
              <a:ext cx="5670496" cy="413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584200">
                <a:lnSpc>
                  <a:spcPct val="120000"/>
                </a:lnSpc>
                <a:spcBef>
                  <a:spcPts val="400"/>
                </a:spcBef>
                <a:defRPr sz="1200" b="1">
                  <a:latin typeface="Helvetica Neue"/>
                  <a:ea typeface="Helvetica Neue"/>
                  <a:cs typeface="Helvetica Neue"/>
                  <a:sym typeface="Helvetica Neue"/>
                </a:defRPr>
              </a:lvl1pPr>
            </a:lstStyle>
            <a:p>
              <a:r>
                <a:t>Objectives are to increase sample size and capture better quality feedback to drive insights:</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p:cNvSpPr/>
          <p:nvPr/>
        </p:nvSpPr>
        <p:spPr>
          <a:xfrm>
            <a:off x="-8286" y="55715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84" name="What industry challenges do we face?"/>
          <p:cNvSpPr txBox="1">
            <a:spLocks noGrp="1"/>
          </p:cNvSpPr>
          <p:nvPr>
            <p:ph type="title"/>
          </p:nvPr>
        </p:nvSpPr>
        <p:spPr>
          <a:xfrm>
            <a:off x="457200" y="3500"/>
            <a:ext cx="8229600" cy="344096"/>
          </a:xfrm>
          <a:prstGeom prst="rect">
            <a:avLst/>
          </a:prstGeom>
        </p:spPr>
        <p:txBody>
          <a:bodyPr/>
          <a:lstStyle>
            <a:lvl1pPr>
              <a:defRPr sz="1500" b="0">
                <a:latin typeface="Arial Rounded MT Bold"/>
                <a:ea typeface="Arial Rounded MT Bold"/>
                <a:cs typeface="Arial Rounded MT Bold"/>
                <a:sym typeface="Arial Rounded MT Bold"/>
              </a:defRPr>
            </a:lvl1pPr>
          </a:lstStyle>
          <a:p>
            <a:r>
              <a:t>What industry challenges do we face?</a:t>
            </a:r>
          </a:p>
        </p:txBody>
      </p:sp>
      <p:sp>
        <p:nvSpPr>
          <p:cNvPr id="185" name="Rectangle"/>
          <p:cNvSpPr/>
          <p:nvPr/>
        </p:nvSpPr>
        <p:spPr>
          <a:xfrm>
            <a:off x="-8286" y="340243"/>
            <a:ext cx="9160572" cy="7023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86" name="Slide Number"/>
          <p:cNvSpPr txBox="1">
            <a:spLocks noGrp="1"/>
          </p:cNvSpPr>
          <p:nvPr>
            <p:ph type="sldNum" sz="quarter" idx="2"/>
          </p:nvPr>
        </p:nvSpPr>
        <p:spPr>
          <a:xfrm>
            <a:off x="8951693" y="6119813"/>
            <a:ext cx="179607"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5</a:t>
            </a:fld>
            <a:endParaRPr/>
          </a:p>
        </p:txBody>
      </p:sp>
      <p:sp>
        <p:nvSpPr>
          <p:cNvPr id="187" name="Customer Expectations"/>
          <p:cNvSpPr txBox="1"/>
          <p:nvPr/>
        </p:nvSpPr>
        <p:spPr>
          <a:xfrm>
            <a:off x="308677" y="3681886"/>
            <a:ext cx="2091582" cy="223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r" defTabSz="584200">
              <a:lnSpc>
                <a:spcPct val="110000"/>
              </a:lnSpc>
              <a:spcBef>
                <a:spcPts val="3000"/>
              </a:spcBef>
              <a:defRPr sz="1500">
                <a:solidFill>
                  <a:srgbClr val="3483C9"/>
                </a:solidFill>
                <a:latin typeface="Helvetica Neue Light"/>
                <a:ea typeface="Helvetica Neue Light"/>
                <a:cs typeface="Helvetica Neue Light"/>
                <a:sym typeface="Helvetica Neue Light"/>
              </a:defRPr>
            </a:lvl1pPr>
          </a:lstStyle>
          <a:p>
            <a:r>
              <a:t>Customers</a:t>
            </a:r>
          </a:p>
        </p:txBody>
      </p:sp>
      <p:sp>
        <p:nvSpPr>
          <p:cNvPr id="188" name="Infrastructure Resilience"/>
          <p:cNvSpPr txBox="1"/>
          <p:nvPr/>
        </p:nvSpPr>
        <p:spPr>
          <a:xfrm>
            <a:off x="6491545" y="2946831"/>
            <a:ext cx="2037978" cy="473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500">
                <a:solidFill>
                  <a:srgbClr val="3483C9"/>
                </a:solidFill>
                <a:latin typeface="Helvetica Neue Light"/>
                <a:ea typeface="Helvetica Neue Light"/>
                <a:cs typeface="Helvetica Neue Light"/>
                <a:sym typeface="Helvetica Neue Light"/>
              </a:defRPr>
            </a:lvl1pPr>
          </a:lstStyle>
          <a:p>
            <a:r>
              <a:t>People and Infrastructure Resilience</a:t>
            </a:r>
          </a:p>
        </p:txBody>
      </p:sp>
      <p:sp>
        <p:nvSpPr>
          <p:cNvPr id="189" name="Shape"/>
          <p:cNvSpPr/>
          <p:nvPr/>
        </p:nvSpPr>
        <p:spPr>
          <a:xfrm rot="16200000">
            <a:off x="2949645" y="1726522"/>
            <a:ext cx="1632787" cy="1970984"/>
          </a:xfrm>
          <a:custGeom>
            <a:avLst/>
            <a:gdLst/>
            <a:ahLst/>
            <a:cxnLst>
              <a:cxn ang="0">
                <a:pos x="wd2" y="hd2"/>
              </a:cxn>
              <a:cxn ang="5400000">
                <a:pos x="wd2" y="hd2"/>
              </a:cxn>
              <a:cxn ang="10800000">
                <a:pos x="wd2" y="hd2"/>
              </a:cxn>
              <a:cxn ang="16200000">
                <a:pos x="wd2" y="hd2"/>
              </a:cxn>
            </a:cxnLst>
            <a:rect l="0" t="0" r="r" b="b"/>
            <a:pathLst>
              <a:path w="21597" h="21600" extrusionOk="0">
                <a:moveTo>
                  <a:pt x="18434" y="2620"/>
                </a:moveTo>
                <a:cubicBezTo>
                  <a:pt x="20389" y="4241"/>
                  <a:pt x="21594" y="6479"/>
                  <a:pt x="21597" y="8947"/>
                </a:cubicBezTo>
                <a:cubicBezTo>
                  <a:pt x="21600" y="11532"/>
                  <a:pt x="20345" y="13829"/>
                  <a:pt x="18132" y="15524"/>
                </a:cubicBezTo>
                <a:lnTo>
                  <a:pt x="10798" y="21600"/>
                </a:lnTo>
                <a:lnTo>
                  <a:pt x="3185" y="15292"/>
                </a:lnTo>
                <a:cubicBezTo>
                  <a:pt x="1218" y="13671"/>
                  <a:pt x="0" y="11427"/>
                  <a:pt x="0" y="8947"/>
                </a:cubicBezTo>
                <a:cubicBezTo>
                  <a:pt x="0" y="4006"/>
                  <a:pt x="4835" y="1"/>
                  <a:pt x="10798" y="0"/>
                </a:cubicBezTo>
                <a:cubicBezTo>
                  <a:pt x="13780" y="0"/>
                  <a:pt x="16481" y="1001"/>
                  <a:pt x="18434" y="2620"/>
                </a:cubicBezTo>
                <a:close/>
              </a:path>
            </a:pathLst>
          </a:custGeom>
          <a:solidFill>
            <a:srgbClr val="3197E0"/>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0" name="Shape"/>
          <p:cNvSpPr/>
          <p:nvPr/>
        </p:nvSpPr>
        <p:spPr>
          <a:xfrm>
            <a:off x="3348506" y="2260570"/>
            <a:ext cx="453606" cy="801287"/>
          </a:xfrm>
          <a:custGeom>
            <a:avLst/>
            <a:gdLst/>
            <a:ahLst/>
            <a:cxnLst>
              <a:cxn ang="0">
                <a:pos x="wd2" y="hd2"/>
              </a:cxn>
              <a:cxn ang="5400000">
                <a:pos x="wd2" y="hd2"/>
              </a:cxn>
              <a:cxn ang="10800000">
                <a:pos x="wd2" y="hd2"/>
              </a:cxn>
              <a:cxn ang="16200000">
                <a:pos x="wd2" y="hd2"/>
              </a:cxn>
            </a:cxnLst>
            <a:rect l="0" t="0" r="r" b="b"/>
            <a:pathLst>
              <a:path w="21326" h="21600" extrusionOk="0">
                <a:moveTo>
                  <a:pt x="13615" y="0"/>
                </a:moveTo>
                <a:cubicBezTo>
                  <a:pt x="10178" y="1254"/>
                  <a:pt x="7208" y="2867"/>
                  <a:pt x="4858" y="4745"/>
                </a:cubicBezTo>
                <a:cubicBezTo>
                  <a:pt x="2002" y="7027"/>
                  <a:pt x="214" y="9611"/>
                  <a:pt x="18" y="12295"/>
                </a:cubicBezTo>
                <a:cubicBezTo>
                  <a:pt x="-127" y="14271"/>
                  <a:pt x="579" y="16222"/>
                  <a:pt x="2316" y="17870"/>
                </a:cubicBezTo>
                <a:cubicBezTo>
                  <a:pt x="4176" y="19635"/>
                  <a:pt x="7154" y="20992"/>
                  <a:pt x="10789" y="21600"/>
                </a:cubicBezTo>
                <a:cubicBezTo>
                  <a:pt x="10684" y="21353"/>
                  <a:pt x="10566" y="21108"/>
                  <a:pt x="10470" y="20860"/>
                </a:cubicBezTo>
                <a:cubicBezTo>
                  <a:pt x="9959" y="19543"/>
                  <a:pt x="9584" y="18218"/>
                  <a:pt x="9334" y="16891"/>
                </a:cubicBezTo>
                <a:cubicBezTo>
                  <a:pt x="6726" y="15671"/>
                  <a:pt x="4761" y="14056"/>
                  <a:pt x="3685" y="12226"/>
                </a:cubicBezTo>
                <a:cubicBezTo>
                  <a:pt x="3526" y="11955"/>
                  <a:pt x="3387" y="11681"/>
                  <a:pt x="3268" y="11403"/>
                </a:cubicBezTo>
                <a:cubicBezTo>
                  <a:pt x="3839" y="12286"/>
                  <a:pt x="4638" y="13107"/>
                  <a:pt x="5630" y="13844"/>
                </a:cubicBezTo>
                <a:cubicBezTo>
                  <a:pt x="6623" y="14580"/>
                  <a:pt x="7808" y="15230"/>
                  <a:pt x="9153" y="15769"/>
                </a:cubicBezTo>
                <a:cubicBezTo>
                  <a:pt x="9016" y="14742"/>
                  <a:pt x="8956" y="13715"/>
                  <a:pt x="8974" y="12691"/>
                </a:cubicBezTo>
                <a:cubicBezTo>
                  <a:pt x="8992" y="11668"/>
                  <a:pt x="9087" y="10647"/>
                  <a:pt x="9260" y="9632"/>
                </a:cubicBezTo>
                <a:cubicBezTo>
                  <a:pt x="7514" y="8794"/>
                  <a:pt x="6197" y="7699"/>
                  <a:pt x="5466" y="6461"/>
                </a:cubicBezTo>
                <a:cubicBezTo>
                  <a:pt x="5356" y="6274"/>
                  <a:pt x="5259" y="6084"/>
                  <a:pt x="5177" y="5892"/>
                </a:cubicBezTo>
                <a:cubicBezTo>
                  <a:pt x="5974" y="7124"/>
                  <a:pt x="7413" y="8185"/>
                  <a:pt x="9297" y="8933"/>
                </a:cubicBezTo>
                <a:cubicBezTo>
                  <a:pt x="9330" y="8946"/>
                  <a:pt x="9365" y="8957"/>
                  <a:pt x="9398" y="8969"/>
                </a:cubicBezTo>
                <a:cubicBezTo>
                  <a:pt x="9581" y="8071"/>
                  <a:pt x="9823" y="7178"/>
                  <a:pt x="10125" y="6293"/>
                </a:cubicBezTo>
                <a:cubicBezTo>
                  <a:pt x="10428" y="5407"/>
                  <a:pt x="10791" y="4529"/>
                  <a:pt x="11219" y="3661"/>
                </a:cubicBezTo>
                <a:cubicBezTo>
                  <a:pt x="10357" y="6467"/>
                  <a:pt x="9965" y="9331"/>
                  <a:pt x="10040" y="12214"/>
                </a:cubicBezTo>
                <a:cubicBezTo>
                  <a:pt x="10046" y="12449"/>
                  <a:pt x="10078" y="12683"/>
                  <a:pt x="10090" y="12918"/>
                </a:cubicBezTo>
                <a:cubicBezTo>
                  <a:pt x="11261" y="12444"/>
                  <a:pt x="12294" y="11875"/>
                  <a:pt x="13158" y="11231"/>
                </a:cubicBezTo>
                <a:cubicBezTo>
                  <a:pt x="14023" y="10587"/>
                  <a:pt x="14720" y="9870"/>
                  <a:pt x="15218" y="9099"/>
                </a:cubicBezTo>
                <a:cubicBezTo>
                  <a:pt x="15113" y="9342"/>
                  <a:pt x="14989" y="9583"/>
                  <a:pt x="14849" y="9821"/>
                </a:cubicBezTo>
                <a:cubicBezTo>
                  <a:pt x="13935" y="11365"/>
                  <a:pt x="12311" y="12734"/>
                  <a:pt x="10154" y="13790"/>
                </a:cubicBezTo>
                <a:cubicBezTo>
                  <a:pt x="10268" y="15095"/>
                  <a:pt x="10473" y="16400"/>
                  <a:pt x="10773" y="17700"/>
                </a:cubicBezTo>
                <a:cubicBezTo>
                  <a:pt x="11073" y="19000"/>
                  <a:pt x="11467" y="20295"/>
                  <a:pt x="11959" y="21583"/>
                </a:cubicBezTo>
                <a:cubicBezTo>
                  <a:pt x="17412" y="20008"/>
                  <a:pt x="20977" y="16880"/>
                  <a:pt x="21302" y="13384"/>
                </a:cubicBezTo>
                <a:cubicBezTo>
                  <a:pt x="21473" y="11538"/>
                  <a:pt x="20697" y="9705"/>
                  <a:pt x="19100" y="8099"/>
                </a:cubicBezTo>
                <a:cubicBezTo>
                  <a:pt x="17719" y="6709"/>
                  <a:pt x="15729" y="5504"/>
                  <a:pt x="14575" y="4045"/>
                </a:cubicBezTo>
                <a:cubicBezTo>
                  <a:pt x="13573" y="2780"/>
                  <a:pt x="13240" y="1373"/>
                  <a:pt x="13615" y="0"/>
                </a:cubicBezTo>
                <a:close/>
              </a:path>
            </a:pathLst>
          </a:custGeom>
          <a:solidFill>
            <a:srgbClr val="FFFFFF"/>
          </a:solidFill>
          <a:ln w="12700">
            <a:miter lim="400000"/>
          </a:ln>
          <a:effectLst>
            <a:outerShdw blurRad="38100" dist="20000" dir="5400000" rotWithShape="0">
              <a:srgbClr val="000000">
                <a:alpha val="38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1" name="Shape"/>
          <p:cNvSpPr/>
          <p:nvPr/>
        </p:nvSpPr>
        <p:spPr>
          <a:xfrm rot="16200000">
            <a:off x="2936946" y="3995532"/>
            <a:ext cx="1632785" cy="1970983"/>
          </a:xfrm>
          <a:custGeom>
            <a:avLst/>
            <a:gdLst/>
            <a:ahLst/>
            <a:cxnLst>
              <a:cxn ang="0">
                <a:pos x="wd2" y="hd2"/>
              </a:cxn>
              <a:cxn ang="5400000">
                <a:pos x="wd2" y="hd2"/>
              </a:cxn>
              <a:cxn ang="10800000">
                <a:pos x="wd2" y="hd2"/>
              </a:cxn>
              <a:cxn ang="16200000">
                <a:pos x="wd2" y="hd2"/>
              </a:cxn>
            </a:cxnLst>
            <a:rect l="0" t="0" r="r" b="b"/>
            <a:pathLst>
              <a:path w="21597" h="21600" extrusionOk="0">
                <a:moveTo>
                  <a:pt x="18434" y="2620"/>
                </a:moveTo>
                <a:cubicBezTo>
                  <a:pt x="20389" y="4241"/>
                  <a:pt x="21594" y="6479"/>
                  <a:pt x="21597" y="8947"/>
                </a:cubicBezTo>
                <a:cubicBezTo>
                  <a:pt x="21600" y="11532"/>
                  <a:pt x="20345" y="13829"/>
                  <a:pt x="18132" y="15524"/>
                </a:cubicBezTo>
                <a:lnTo>
                  <a:pt x="10798" y="21600"/>
                </a:lnTo>
                <a:lnTo>
                  <a:pt x="3185" y="15292"/>
                </a:lnTo>
                <a:cubicBezTo>
                  <a:pt x="1218" y="13671"/>
                  <a:pt x="0" y="11427"/>
                  <a:pt x="0" y="8947"/>
                </a:cubicBezTo>
                <a:cubicBezTo>
                  <a:pt x="0" y="4006"/>
                  <a:pt x="4835" y="1"/>
                  <a:pt x="10798" y="0"/>
                </a:cubicBezTo>
                <a:cubicBezTo>
                  <a:pt x="13780" y="0"/>
                  <a:pt x="16481" y="1001"/>
                  <a:pt x="18434" y="2620"/>
                </a:cubicBezTo>
                <a:close/>
              </a:path>
            </a:pathLst>
          </a:custGeom>
          <a:solidFill>
            <a:srgbClr val="B9B9B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195" name="Group"/>
          <p:cNvGrpSpPr/>
          <p:nvPr/>
        </p:nvGrpSpPr>
        <p:grpSpPr>
          <a:xfrm>
            <a:off x="3078205" y="4815847"/>
            <a:ext cx="1044990" cy="431953"/>
            <a:chOff x="0" y="0"/>
            <a:chExt cx="1044988" cy="431952"/>
          </a:xfrm>
        </p:grpSpPr>
        <p:sp>
          <p:nvSpPr>
            <p:cNvPr id="192" name="Shape"/>
            <p:cNvSpPr/>
            <p:nvPr/>
          </p:nvSpPr>
          <p:spPr>
            <a:xfrm>
              <a:off x="321146" y="0"/>
              <a:ext cx="402695" cy="4319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3" name="Shape"/>
            <p:cNvSpPr/>
            <p:nvPr/>
          </p:nvSpPr>
          <p:spPr>
            <a:xfrm>
              <a:off x="726671" y="64053"/>
              <a:ext cx="318317" cy="363306"/>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4" name="Shape"/>
            <p:cNvSpPr/>
            <p:nvPr/>
          </p:nvSpPr>
          <p:spPr>
            <a:xfrm flipH="1">
              <a:off x="-1" y="64053"/>
              <a:ext cx="318318" cy="363306"/>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196" name="Shape"/>
          <p:cNvSpPr/>
          <p:nvPr/>
        </p:nvSpPr>
        <p:spPr>
          <a:xfrm rot="5400000" flipH="1">
            <a:off x="4437296" y="2931061"/>
            <a:ext cx="1632786" cy="1970984"/>
          </a:xfrm>
          <a:custGeom>
            <a:avLst/>
            <a:gdLst/>
            <a:ahLst/>
            <a:cxnLst>
              <a:cxn ang="0">
                <a:pos x="wd2" y="hd2"/>
              </a:cxn>
              <a:cxn ang="5400000">
                <a:pos x="wd2" y="hd2"/>
              </a:cxn>
              <a:cxn ang="10800000">
                <a:pos x="wd2" y="hd2"/>
              </a:cxn>
              <a:cxn ang="16200000">
                <a:pos x="wd2" y="hd2"/>
              </a:cxn>
            </a:cxnLst>
            <a:rect l="0" t="0" r="r" b="b"/>
            <a:pathLst>
              <a:path w="21597" h="21600" extrusionOk="0">
                <a:moveTo>
                  <a:pt x="18434" y="2620"/>
                </a:moveTo>
                <a:cubicBezTo>
                  <a:pt x="20389" y="4241"/>
                  <a:pt x="21594" y="6479"/>
                  <a:pt x="21597" y="8947"/>
                </a:cubicBezTo>
                <a:cubicBezTo>
                  <a:pt x="21600" y="11532"/>
                  <a:pt x="20345" y="13829"/>
                  <a:pt x="18132" y="15524"/>
                </a:cubicBezTo>
                <a:lnTo>
                  <a:pt x="10798" y="21600"/>
                </a:lnTo>
                <a:lnTo>
                  <a:pt x="3185" y="15292"/>
                </a:lnTo>
                <a:cubicBezTo>
                  <a:pt x="1218" y="13671"/>
                  <a:pt x="0" y="11427"/>
                  <a:pt x="0" y="8947"/>
                </a:cubicBezTo>
                <a:cubicBezTo>
                  <a:pt x="0" y="4006"/>
                  <a:pt x="4835" y="1"/>
                  <a:pt x="10798" y="0"/>
                </a:cubicBezTo>
                <a:cubicBezTo>
                  <a:pt x="13780" y="0"/>
                  <a:pt x="16481" y="1001"/>
                  <a:pt x="18434" y="2620"/>
                </a:cubicBezTo>
                <a:close/>
              </a:path>
            </a:pathLst>
          </a:custGeom>
          <a:solidFill>
            <a:srgbClr val="72B1D7"/>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7" name="Shape"/>
          <p:cNvSpPr/>
          <p:nvPr/>
        </p:nvSpPr>
        <p:spPr>
          <a:xfrm rot="5400000">
            <a:off x="4437296" y="629731"/>
            <a:ext cx="1632786" cy="1970984"/>
          </a:xfrm>
          <a:custGeom>
            <a:avLst/>
            <a:gdLst/>
            <a:ahLst/>
            <a:cxnLst>
              <a:cxn ang="0">
                <a:pos x="wd2" y="hd2"/>
              </a:cxn>
              <a:cxn ang="5400000">
                <a:pos x="wd2" y="hd2"/>
              </a:cxn>
              <a:cxn ang="10800000">
                <a:pos x="wd2" y="hd2"/>
              </a:cxn>
              <a:cxn ang="16200000">
                <a:pos x="wd2" y="hd2"/>
              </a:cxn>
            </a:cxnLst>
            <a:rect l="0" t="0" r="r" b="b"/>
            <a:pathLst>
              <a:path w="21597" h="21600" extrusionOk="0">
                <a:moveTo>
                  <a:pt x="18434" y="2620"/>
                </a:moveTo>
                <a:cubicBezTo>
                  <a:pt x="20389" y="4241"/>
                  <a:pt x="21594" y="6479"/>
                  <a:pt x="21597" y="8947"/>
                </a:cubicBezTo>
                <a:cubicBezTo>
                  <a:pt x="21600" y="11532"/>
                  <a:pt x="20345" y="13829"/>
                  <a:pt x="18132" y="15524"/>
                </a:cubicBezTo>
                <a:lnTo>
                  <a:pt x="10798" y="21600"/>
                </a:lnTo>
                <a:lnTo>
                  <a:pt x="3185" y="15292"/>
                </a:lnTo>
                <a:cubicBezTo>
                  <a:pt x="1218" y="13671"/>
                  <a:pt x="0" y="11427"/>
                  <a:pt x="0" y="8947"/>
                </a:cubicBezTo>
                <a:cubicBezTo>
                  <a:pt x="0" y="4006"/>
                  <a:pt x="4835" y="1"/>
                  <a:pt x="10798" y="0"/>
                </a:cubicBezTo>
                <a:cubicBezTo>
                  <a:pt x="13780" y="0"/>
                  <a:pt x="16481" y="1001"/>
                  <a:pt x="18434" y="2620"/>
                </a:cubicBezTo>
                <a:close/>
              </a:path>
            </a:pathLst>
          </a:custGeom>
          <a:solidFill>
            <a:srgbClr val="3484C9"/>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8" name="Shape"/>
          <p:cNvSpPr/>
          <p:nvPr/>
        </p:nvSpPr>
        <p:spPr>
          <a:xfrm>
            <a:off x="5062079" y="1284247"/>
            <a:ext cx="632672" cy="534952"/>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solidFill>
            <a:srgbClr val="FFFFFF"/>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199" name="Infrastructure Resilience"/>
          <p:cNvSpPr txBox="1"/>
          <p:nvPr/>
        </p:nvSpPr>
        <p:spPr>
          <a:xfrm>
            <a:off x="6503117" y="407550"/>
            <a:ext cx="2014833" cy="223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84200">
              <a:lnSpc>
                <a:spcPct val="110000"/>
              </a:lnSpc>
              <a:spcBef>
                <a:spcPts val="3000"/>
              </a:spcBef>
              <a:defRPr sz="1500">
                <a:solidFill>
                  <a:srgbClr val="3483C9"/>
                </a:solidFill>
                <a:latin typeface="Helvetica Neue Light"/>
                <a:ea typeface="Helvetica Neue Light"/>
                <a:cs typeface="Helvetica Neue Light"/>
                <a:sym typeface="Helvetica Neue Light"/>
              </a:defRPr>
            </a:lvl1pPr>
          </a:lstStyle>
          <a:p>
            <a:r>
              <a:t>Regulation</a:t>
            </a:r>
          </a:p>
        </p:txBody>
      </p:sp>
      <p:grpSp>
        <p:nvGrpSpPr>
          <p:cNvPr id="209" name="Group"/>
          <p:cNvGrpSpPr/>
          <p:nvPr/>
        </p:nvGrpSpPr>
        <p:grpSpPr>
          <a:xfrm>
            <a:off x="5346901" y="3515910"/>
            <a:ext cx="645028" cy="801287"/>
            <a:chOff x="-1" y="0"/>
            <a:chExt cx="645027" cy="801286"/>
          </a:xfrm>
        </p:grpSpPr>
        <p:grpSp>
          <p:nvGrpSpPr>
            <p:cNvPr id="207" name="Group"/>
            <p:cNvGrpSpPr/>
            <p:nvPr/>
          </p:nvGrpSpPr>
          <p:grpSpPr>
            <a:xfrm>
              <a:off x="-2" y="-1"/>
              <a:ext cx="645028" cy="586112"/>
              <a:chOff x="0" y="0"/>
              <a:chExt cx="645027" cy="586110"/>
            </a:xfrm>
          </p:grpSpPr>
          <p:grpSp>
            <p:nvGrpSpPr>
              <p:cNvPr id="204" name="Group"/>
              <p:cNvGrpSpPr/>
              <p:nvPr/>
            </p:nvGrpSpPr>
            <p:grpSpPr>
              <a:xfrm>
                <a:off x="-1" y="36818"/>
                <a:ext cx="645028" cy="507570"/>
                <a:chOff x="0" y="0"/>
                <a:chExt cx="645027" cy="507569"/>
              </a:xfrm>
            </p:grpSpPr>
            <p:sp>
              <p:nvSpPr>
                <p:cNvPr id="200" name="Shape"/>
                <p:cNvSpPr/>
                <p:nvPr/>
              </p:nvSpPr>
              <p:spPr>
                <a:xfrm flipH="1">
                  <a:off x="461694" y="203048"/>
                  <a:ext cx="183333" cy="3043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1" name="Shape"/>
                <p:cNvSpPr/>
                <p:nvPr/>
              </p:nvSpPr>
              <p:spPr>
                <a:xfrm flipH="1">
                  <a:off x="182382" y="406119"/>
                  <a:ext cx="288186" cy="101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2" name="Shape"/>
                <p:cNvSpPr/>
                <p:nvPr/>
              </p:nvSpPr>
              <p:spPr>
                <a:xfrm flipH="1">
                  <a:off x="181879" y="202763"/>
                  <a:ext cx="282071" cy="1014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03" name="Shape"/>
                <p:cNvSpPr/>
                <p:nvPr/>
              </p:nvSpPr>
              <p:spPr>
                <a:xfrm flipH="1">
                  <a:off x="-1" y="0"/>
                  <a:ext cx="183333" cy="30435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05" name="Rectangle"/>
              <p:cNvSpPr/>
              <p:nvPr/>
            </p:nvSpPr>
            <p:spPr>
              <a:xfrm>
                <a:off x="139807" y="404187"/>
                <a:ext cx="48570" cy="181924"/>
              </a:xfrm>
              <a:prstGeom prst="rect">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206" name="Rectangle"/>
              <p:cNvSpPr/>
              <p:nvPr/>
            </p:nvSpPr>
            <p:spPr>
              <a:xfrm>
                <a:off x="190820" y="-1"/>
                <a:ext cx="48570" cy="181924"/>
              </a:xfrm>
              <a:prstGeom prst="rect">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sp>
          <p:nvSpPr>
            <p:cNvPr id="208" name="Shape"/>
            <p:cNvSpPr/>
            <p:nvPr/>
          </p:nvSpPr>
          <p:spPr>
            <a:xfrm>
              <a:off x="420362" y="619363"/>
              <a:ext cx="114272" cy="181924"/>
            </a:xfrm>
            <a:custGeom>
              <a:avLst/>
              <a:gdLst/>
              <a:ahLst/>
              <a:cxnLst>
                <a:cxn ang="0">
                  <a:pos x="wd2" y="hd2"/>
                </a:cxn>
                <a:cxn ang="5400000">
                  <a:pos x="wd2" y="hd2"/>
                </a:cxn>
                <a:cxn ang="10800000">
                  <a:pos x="wd2" y="hd2"/>
                </a:cxn>
                <a:cxn ang="16200000">
                  <a:pos x="wd2" y="hd2"/>
                </a:cxn>
              </a:cxnLst>
              <a:rect l="0" t="0" r="r" b="b"/>
              <a:pathLst>
                <a:path w="20987" h="21600" extrusionOk="0">
                  <a:moveTo>
                    <a:pt x="10489" y="0"/>
                  </a:moveTo>
                  <a:cubicBezTo>
                    <a:pt x="8581" y="2172"/>
                    <a:pt x="6630" y="4331"/>
                    <a:pt x="4642" y="6472"/>
                  </a:cubicBezTo>
                  <a:cubicBezTo>
                    <a:pt x="2213" y="9086"/>
                    <a:pt x="-313" y="11830"/>
                    <a:pt x="32" y="14876"/>
                  </a:cubicBezTo>
                  <a:cubicBezTo>
                    <a:pt x="447" y="18541"/>
                    <a:pt x="4875" y="21526"/>
                    <a:pt x="10489" y="21600"/>
                  </a:cubicBezTo>
                  <a:lnTo>
                    <a:pt x="10495" y="21600"/>
                  </a:lnTo>
                  <a:cubicBezTo>
                    <a:pt x="16127" y="21599"/>
                    <a:pt x="20558" y="18576"/>
                    <a:pt x="20958" y="14876"/>
                  </a:cubicBezTo>
                  <a:cubicBezTo>
                    <a:pt x="21287" y="11829"/>
                    <a:pt x="18776" y="9086"/>
                    <a:pt x="16348" y="6472"/>
                  </a:cubicBezTo>
                  <a:cubicBezTo>
                    <a:pt x="14359" y="4331"/>
                    <a:pt x="12408" y="2172"/>
                    <a:pt x="10501" y="0"/>
                  </a:cubicBezTo>
                  <a:lnTo>
                    <a:pt x="10495" y="12"/>
                  </a:lnTo>
                  <a:lnTo>
                    <a:pt x="10489"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216" name="Group"/>
          <p:cNvGrpSpPr/>
          <p:nvPr/>
        </p:nvGrpSpPr>
        <p:grpSpPr>
          <a:xfrm>
            <a:off x="4764901" y="3541300"/>
            <a:ext cx="570615" cy="631246"/>
            <a:chOff x="0" y="0"/>
            <a:chExt cx="570613" cy="631245"/>
          </a:xfrm>
        </p:grpSpPr>
        <p:sp>
          <p:nvSpPr>
            <p:cNvPr id="210" name="Shape"/>
            <p:cNvSpPr/>
            <p:nvPr/>
          </p:nvSpPr>
          <p:spPr>
            <a:xfrm>
              <a:off x="0" y="374720"/>
              <a:ext cx="570614" cy="225675"/>
            </a:xfrm>
            <a:custGeom>
              <a:avLst/>
              <a:gdLst/>
              <a:ahLst/>
              <a:cxnLst>
                <a:cxn ang="0">
                  <a:pos x="wd2" y="hd2"/>
                </a:cxn>
                <a:cxn ang="5400000">
                  <a:pos x="wd2" y="hd2"/>
                </a:cxn>
                <a:cxn ang="10800000">
                  <a:pos x="wd2" y="hd2"/>
                </a:cxn>
                <a:cxn ang="16200000">
                  <a:pos x="wd2" y="hd2"/>
                </a:cxn>
              </a:cxnLst>
              <a:rect l="0" t="0" r="r" b="b"/>
              <a:pathLst>
                <a:path w="21600" h="21600" extrusionOk="0">
                  <a:moveTo>
                    <a:pt x="20314" y="7364"/>
                  </a:moveTo>
                  <a:cubicBezTo>
                    <a:pt x="20151" y="6502"/>
                    <a:pt x="19928" y="5721"/>
                    <a:pt x="19657" y="5049"/>
                  </a:cubicBezTo>
                  <a:cubicBezTo>
                    <a:pt x="18937" y="3259"/>
                    <a:pt x="17957" y="2416"/>
                    <a:pt x="16984" y="1746"/>
                  </a:cubicBezTo>
                  <a:cubicBezTo>
                    <a:pt x="15893" y="995"/>
                    <a:pt x="14784" y="421"/>
                    <a:pt x="13665" y="19"/>
                  </a:cubicBezTo>
                  <a:cubicBezTo>
                    <a:pt x="13639" y="1559"/>
                    <a:pt x="13369" y="3014"/>
                    <a:pt x="12918" y="4026"/>
                  </a:cubicBezTo>
                  <a:cubicBezTo>
                    <a:pt x="12405" y="5173"/>
                    <a:pt x="11725" y="5730"/>
                    <a:pt x="10838" y="5730"/>
                  </a:cubicBezTo>
                  <a:lnTo>
                    <a:pt x="10829" y="5730"/>
                  </a:lnTo>
                  <a:cubicBezTo>
                    <a:pt x="9952" y="5727"/>
                    <a:pt x="9249" y="5154"/>
                    <a:pt x="8740" y="4028"/>
                  </a:cubicBezTo>
                  <a:cubicBezTo>
                    <a:pt x="8282" y="3012"/>
                    <a:pt x="8011" y="1548"/>
                    <a:pt x="7991" y="0"/>
                  </a:cubicBezTo>
                  <a:cubicBezTo>
                    <a:pt x="6853" y="402"/>
                    <a:pt x="5725" y="983"/>
                    <a:pt x="4616" y="1746"/>
                  </a:cubicBezTo>
                  <a:cubicBezTo>
                    <a:pt x="3643" y="2416"/>
                    <a:pt x="2663" y="3259"/>
                    <a:pt x="1943" y="5049"/>
                  </a:cubicBezTo>
                  <a:cubicBezTo>
                    <a:pt x="1672" y="5721"/>
                    <a:pt x="1449" y="6502"/>
                    <a:pt x="1286" y="7364"/>
                  </a:cubicBezTo>
                  <a:lnTo>
                    <a:pt x="0" y="15577"/>
                  </a:lnTo>
                  <a:cubicBezTo>
                    <a:pt x="1338" y="18065"/>
                    <a:pt x="2815" y="20102"/>
                    <a:pt x="4396" y="21600"/>
                  </a:cubicBezTo>
                  <a:lnTo>
                    <a:pt x="17204" y="21600"/>
                  </a:lnTo>
                  <a:cubicBezTo>
                    <a:pt x="18785" y="20102"/>
                    <a:pt x="20262" y="18065"/>
                    <a:pt x="21600" y="15577"/>
                  </a:cubicBezTo>
                  <a:cubicBezTo>
                    <a:pt x="21600" y="15577"/>
                    <a:pt x="20314" y="7364"/>
                    <a:pt x="20314" y="7364"/>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1" name="Shape"/>
            <p:cNvSpPr/>
            <p:nvPr/>
          </p:nvSpPr>
          <p:spPr>
            <a:xfrm>
              <a:off x="107927" y="377719"/>
              <a:ext cx="357179" cy="253527"/>
            </a:xfrm>
            <a:custGeom>
              <a:avLst/>
              <a:gdLst/>
              <a:ahLst/>
              <a:cxnLst>
                <a:cxn ang="0">
                  <a:pos x="wd2" y="hd2"/>
                </a:cxn>
                <a:cxn ang="5400000">
                  <a:pos x="wd2" y="hd2"/>
                </a:cxn>
                <a:cxn ang="10800000">
                  <a:pos x="wd2" y="hd2"/>
                </a:cxn>
                <a:cxn ang="16200000">
                  <a:pos x="wd2" y="hd2"/>
                </a:cxn>
              </a:cxnLst>
              <a:rect l="0" t="0" r="r" b="b"/>
              <a:pathLst>
                <a:path w="21600" h="21600" extrusionOk="0">
                  <a:moveTo>
                    <a:pt x="17789" y="0"/>
                  </a:moveTo>
                  <a:lnTo>
                    <a:pt x="15923" y="14224"/>
                  </a:lnTo>
                  <a:cubicBezTo>
                    <a:pt x="14228" y="14620"/>
                    <a:pt x="12518" y="14819"/>
                    <a:pt x="10803" y="14819"/>
                  </a:cubicBezTo>
                  <a:cubicBezTo>
                    <a:pt x="9087" y="14819"/>
                    <a:pt x="7373" y="14620"/>
                    <a:pt x="5680" y="14224"/>
                  </a:cubicBezTo>
                  <a:lnTo>
                    <a:pt x="3812" y="0"/>
                  </a:lnTo>
                  <a:cubicBezTo>
                    <a:pt x="3157" y="54"/>
                    <a:pt x="2507" y="199"/>
                    <a:pt x="1871" y="431"/>
                  </a:cubicBezTo>
                  <a:cubicBezTo>
                    <a:pt x="1229" y="667"/>
                    <a:pt x="602" y="992"/>
                    <a:pt x="0" y="1403"/>
                  </a:cubicBezTo>
                  <a:lnTo>
                    <a:pt x="571" y="18999"/>
                  </a:lnTo>
                  <a:cubicBezTo>
                    <a:pt x="3754" y="20679"/>
                    <a:pt x="7201" y="21600"/>
                    <a:pt x="10800" y="21600"/>
                  </a:cubicBezTo>
                  <a:cubicBezTo>
                    <a:pt x="14400" y="21600"/>
                    <a:pt x="17846" y="20679"/>
                    <a:pt x="21029" y="18999"/>
                  </a:cubicBezTo>
                  <a:lnTo>
                    <a:pt x="21600" y="1403"/>
                  </a:lnTo>
                  <a:cubicBezTo>
                    <a:pt x="20998" y="992"/>
                    <a:pt x="20372" y="667"/>
                    <a:pt x="19729" y="431"/>
                  </a:cubicBezTo>
                  <a:cubicBezTo>
                    <a:pt x="19094" y="199"/>
                    <a:pt x="18444" y="54"/>
                    <a:pt x="17789" y="0"/>
                  </a:cubicBezTo>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2" name="Shape"/>
            <p:cNvSpPr/>
            <p:nvPr/>
          </p:nvSpPr>
          <p:spPr>
            <a:xfrm>
              <a:off x="152196" y="173843"/>
              <a:ext cx="266234" cy="248212"/>
            </a:xfrm>
            <a:custGeom>
              <a:avLst/>
              <a:gdLst/>
              <a:ahLst/>
              <a:cxnLst>
                <a:cxn ang="0">
                  <a:pos x="wd2" y="hd2"/>
                </a:cxn>
                <a:cxn ang="5400000">
                  <a:pos x="wd2" y="hd2"/>
                </a:cxn>
                <a:cxn ang="10800000">
                  <a:pos x="wd2" y="hd2"/>
                </a:cxn>
                <a:cxn ang="16200000">
                  <a:pos x="wd2" y="hd2"/>
                </a:cxn>
              </a:cxnLst>
              <a:rect l="0" t="0" r="r" b="b"/>
              <a:pathLst>
                <a:path w="21384" h="21588" extrusionOk="0">
                  <a:moveTo>
                    <a:pt x="1587" y="0"/>
                  </a:moveTo>
                  <a:cubicBezTo>
                    <a:pt x="1573" y="388"/>
                    <a:pt x="1565" y="1037"/>
                    <a:pt x="1562" y="1440"/>
                  </a:cubicBezTo>
                  <a:cubicBezTo>
                    <a:pt x="1561" y="1601"/>
                    <a:pt x="1312" y="949"/>
                    <a:pt x="871" y="1117"/>
                  </a:cubicBezTo>
                  <a:cubicBezTo>
                    <a:pt x="648" y="1201"/>
                    <a:pt x="392" y="1474"/>
                    <a:pt x="220" y="2074"/>
                  </a:cubicBezTo>
                  <a:cubicBezTo>
                    <a:pt x="-106" y="3212"/>
                    <a:pt x="-108" y="4698"/>
                    <a:pt x="478" y="5924"/>
                  </a:cubicBezTo>
                  <a:cubicBezTo>
                    <a:pt x="1149" y="7327"/>
                    <a:pt x="1887" y="6931"/>
                    <a:pt x="1927" y="7143"/>
                  </a:cubicBezTo>
                  <a:cubicBezTo>
                    <a:pt x="2361" y="9440"/>
                    <a:pt x="3380" y="13538"/>
                    <a:pt x="5966" y="15952"/>
                  </a:cubicBezTo>
                  <a:lnTo>
                    <a:pt x="5843" y="18389"/>
                  </a:lnTo>
                  <a:cubicBezTo>
                    <a:pt x="6032" y="19130"/>
                    <a:pt x="6409" y="19801"/>
                    <a:pt x="6948" y="20312"/>
                  </a:cubicBezTo>
                  <a:cubicBezTo>
                    <a:pt x="7848" y="21166"/>
                    <a:pt x="9078" y="21585"/>
                    <a:pt x="10708" y="21588"/>
                  </a:cubicBezTo>
                  <a:cubicBezTo>
                    <a:pt x="12342" y="21600"/>
                    <a:pt x="13566" y="21174"/>
                    <a:pt x="14461" y="20317"/>
                  </a:cubicBezTo>
                  <a:cubicBezTo>
                    <a:pt x="14976" y="19823"/>
                    <a:pt x="15343" y="19175"/>
                    <a:pt x="15541" y="18464"/>
                  </a:cubicBezTo>
                  <a:lnTo>
                    <a:pt x="15468" y="15903"/>
                  </a:lnTo>
                  <a:cubicBezTo>
                    <a:pt x="18015" y="13483"/>
                    <a:pt x="19026" y="9425"/>
                    <a:pt x="19457" y="7143"/>
                  </a:cubicBezTo>
                  <a:cubicBezTo>
                    <a:pt x="19497" y="6931"/>
                    <a:pt x="20235" y="7327"/>
                    <a:pt x="20906" y="5924"/>
                  </a:cubicBezTo>
                  <a:cubicBezTo>
                    <a:pt x="21492" y="4698"/>
                    <a:pt x="21490" y="3212"/>
                    <a:pt x="21164" y="2074"/>
                  </a:cubicBezTo>
                  <a:cubicBezTo>
                    <a:pt x="20992" y="1474"/>
                    <a:pt x="20736" y="1201"/>
                    <a:pt x="20513" y="1117"/>
                  </a:cubicBezTo>
                  <a:cubicBezTo>
                    <a:pt x="20072" y="949"/>
                    <a:pt x="19823" y="1601"/>
                    <a:pt x="19822" y="1440"/>
                  </a:cubicBezTo>
                  <a:cubicBezTo>
                    <a:pt x="19819" y="1037"/>
                    <a:pt x="19811" y="388"/>
                    <a:pt x="19797" y="0"/>
                  </a:cubicBezTo>
                  <a:lnTo>
                    <a:pt x="1587" y="0"/>
                  </a:lnTo>
                  <a:close/>
                </a:path>
              </a:pathLst>
            </a:cu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3" name="Shape"/>
            <p:cNvSpPr/>
            <p:nvPr/>
          </p:nvSpPr>
          <p:spPr>
            <a:xfrm>
              <a:off x="159341" y="0"/>
              <a:ext cx="251933" cy="142671"/>
            </a:xfrm>
            <a:custGeom>
              <a:avLst/>
              <a:gdLst/>
              <a:ahLst/>
              <a:cxnLst>
                <a:cxn ang="0">
                  <a:pos x="wd2" y="hd2"/>
                </a:cxn>
                <a:cxn ang="5400000">
                  <a:pos x="wd2" y="hd2"/>
                </a:cxn>
                <a:cxn ang="10800000">
                  <a:pos x="wd2" y="hd2"/>
                </a:cxn>
                <a:cxn ang="16200000">
                  <a:pos x="wd2" y="hd2"/>
                </a:cxn>
              </a:cxnLst>
              <a:rect l="0" t="0" r="r" b="b"/>
              <a:pathLst>
                <a:path w="21600" h="21600" extrusionOk="0">
                  <a:moveTo>
                    <a:pt x="10738" y="0"/>
                  </a:moveTo>
                  <a:cubicBezTo>
                    <a:pt x="9918" y="0"/>
                    <a:pt x="9255" y="1170"/>
                    <a:pt x="9255" y="2618"/>
                  </a:cubicBezTo>
                  <a:lnTo>
                    <a:pt x="9255" y="2744"/>
                  </a:lnTo>
                  <a:cubicBezTo>
                    <a:pt x="7027" y="3310"/>
                    <a:pt x="4878" y="5084"/>
                    <a:pt x="3164" y="8112"/>
                  </a:cubicBezTo>
                  <a:cubicBezTo>
                    <a:pt x="1055" y="11836"/>
                    <a:pt x="0" y="16719"/>
                    <a:pt x="0" y="21600"/>
                  </a:cubicBezTo>
                  <a:lnTo>
                    <a:pt x="21600" y="21600"/>
                  </a:lnTo>
                  <a:cubicBezTo>
                    <a:pt x="21600" y="16719"/>
                    <a:pt x="20545" y="11836"/>
                    <a:pt x="18436" y="8112"/>
                  </a:cubicBezTo>
                  <a:cubicBezTo>
                    <a:pt x="16692" y="5031"/>
                    <a:pt x="14495" y="3243"/>
                    <a:pt x="12225" y="2711"/>
                  </a:cubicBezTo>
                  <a:lnTo>
                    <a:pt x="12225" y="2618"/>
                  </a:lnTo>
                  <a:cubicBezTo>
                    <a:pt x="12225" y="1170"/>
                    <a:pt x="11558" y="0"/>
                    <a:pt x="10738" y="0"/>
                  </a:cubicBezTo>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14" name="Shape"/>
            <p:cNvSpPr/>
            <p:nvPr/>
          </p:nvSpPr>
          <p:spPr>
            <a:xfrm>
              <a:off x="214011" y="37052"/>
              <a:ext cx="142592" cy="87411"/>
            </a:xfrm>
            <a:custGeom>
              <a:avLst/>
              <a:gdLst/>
              <a:ahLst/>
              <a:cxnLst>
                <a:cxn ang="0">
                  <a:pos x="wd2" y="hd2"/>
                </a:cxn>
                <a:cxn ang="5400000">
                  <a:pos x="wd2" y="hd2"/>
                </a:cxn>
                <a:cxn ang="10800000">
                  <a:pos x="wd2" y="hd2"/>
                </a:cxn>
                <a:cxn ang="16200000">
                  <a:pos x="wd2" y="hd2"/>
                </a:cxn>
              </a:cxnLst>
              <a:rect l="0" t="0" r="r" b="b"/>
              <a:pathLst>
                <a:path w="21600" h="21600" extrusionOk="0">
                  <a:moveTo>
                    <a:pt x="5180" y="0"/>
                  </a:moveTo>
                  <a:cubicBezTo>
                    <a:pt x="3361" y="938"/>
                    <a:pt x="1613" y="2340"/>
                    <a:pt x="0" y="4190"/>
                  </a:cubicBezTo>
                  <a:lnTo>
                    <a:pt x="0" y="17224"/>
                  </a:lnTo>
                  <a:cubicBezTo>
                    <a:pt x="0" y="19588"/>
                    <a:pt x="1177" y="21507"/>
                    <a:pt x="2625" y="21507"/>
                  </a:cubicBezTo>
                  <a:cubicBezTo>
                    <a:pt x="4074" y="21507"/>
                    <a:pt x="5251" y="19588"/>
                    <a:pt x="5251" y="17224"/>
                  </a:cubicBezTo>
                  <a:lnTo>
                    <a:pt x="5251" y="926"/>
                  </a:lnTo>
                  <a:cubicBezTo>
                    <a:pt x="5251" y="607"/>
                    <a:pt x="5221" y="299"/>
                    <a:pt x="5180" y="0"/>
                  </a:cubicBezTo>
                  <a:close/>
                  <a:moveTo>
                    <a:pt x="16434" y="0"/>
                  </a:moveTo>
                  <a:cubicBezTo>
                    <a:pt x="16383" y="333"/>
                    <a:pt x="16349" y="683"/>
                    <a:pt x="16349" y="1042"/>
                  </a:cubicBezTo>
                  <a:lnTo>
                    <a:pt x="16349" y="17340"/>
                  </a:lnTo>
                  <a:cubicBezTo>
                    <a:pt x="16349" y="19703"/>
                    <a:pt x="17526" y="21600"/>
                    <a:pt x="18975" y="21600"/>
                  </a:cubicBezTo>
                  <a:cubicBezTo>
                    <a:pt x="20423" y="21600"/>
                    <a:pt x="21600" y="19703"/>
                    <a:pt x="21600" y="17340"/>
                  </a:cubicBezTo>
                  <a:lnTo>
                    <a:pt x="21600" y="4051"/>
                  </a:lnTo>
                  <a:cubicBezTo>
                    <a:pt x="19987" y="2254"/>
                    <a:pt x="18244" y="901"/>
                    <a:pt x="16434" y="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5" name="Shape"/>
            <p:cNvSpPr/>
            <p:nvPr/>
          </p:nvSpPr>
          <p:spPr>
            <a:xfrm>
              <a:off x="147570" y="134613"/>
              <a:ext cx="275474" cy="27556"/>
            </a:xfrm>
            <a:custGeom>
              <a:avLst/>
              <a:gdLst/>
              <a:ahLst/>
              <a:cxnLst>
                <a:cxn ang="0">
                  <a:pos x="wd2" y="hd2"/>
                </a:cxn>
                <a:cxn ang="5400000">
                  <a:pos x="wd2" y="hd2"/>
                </a:cxn>
                <a:cxn ang="10800000">
                  <a:pos x="wd2" y="hd2"/>
                </a:cxn>
                <a:cxn ang="16200000">
                  <a:pos x="wd2" y="hd2"/>
                </a:cxn>
              </a:cxnLst>
              <a:rect l="0" t="0" r="r" b="b"/>
              <a:pathLst>
                <a:path w="21600" h="21600" extrusionOk="0">
                  <a:moveTo>
                    <a:pt x="1082" y="0"/>
                  </a:moveTo>
                  <a:cubicBezTo>
                    <a:pt x="485" y="0"/>
                    <a:pt x="0" y="4848"/>
                    <a:pt x="0" y="10818"/>
                  </a:cubicBezTo>
                  <a:cubicBezTo>
                    <a:pt x="0" y="16787"/>
                    <a:pt x="485" y="21600"/>
                    <a:pt x="1082" y="21600"/>
                  </a:cubicBezTo>
                  <a:lnTo>
                    <a:pt x="20518" y="21600"/>
                  </a:lnTo>
                  <a:cubicBezTo>
                    <a:pt x="21115" y="21600"/>
                    <a:pt x="21600" y="16787"/>
                    <a:pt x="21600" y="10818"/>
                  </a:cubicBezTo>
                  <a:cubicBezTo>
                    <a:pt x="21600" y="4848"/>
                    <a:pt x="21115" y="0"/>
                    <a:pt x="20518" y="0"/>
                  </a:cubicBezTo>
                  <a:cubicBezTo>
                    <a:pt x="20518" y="0"/>
                    <a:pt x="1082" y="0"/>
                    <a:pt x="1082"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17" name="Sustainability"/>
          <p:cNvSpPr txBox="1"/>
          <p:nvPr/>
        </p:nvSpPr>
        <p:spPr>
          <a:xfrm>
            <a:off x="405262" y="407550"/>
            <a:ext cx="2014833" cy="223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584200">
              <a:lnSpc>
                <a:spcPct val="110000"/>
              </a:lnSpc>
              <a:spcBef>
                <a:spcPts val="3000"/>
              </a:spcBef>
              <a:defRPr sz="1500">
                <a:solidFill>
                  <a:srgbClr val="3483C9"/>
                </a:solidFill>
                <a:latin typeface="Helvetica Neue Light"/>
                <a:ea typeface="Helvetica Neue Light"/>
                <a:cs typeface="Helvetica Neue Light"/>
                <a:sym typeface="Helvetica Neue Light"/>
              </a:defRPr>
            </a:lvl1pPr>
          </a:lstStyle>
          <a:p>
            <a:r>
              <a:t>Sustainability</a:t>
            </a:r>
          </a:p>
        </p:txBody>
      </p:sp>
      <p:sp>
        <p:nvSpPr>
          <p:cNvPr id="218" name="Water utilities have a responsibility to maintain and enhance the resiliency of vital ecosystems. Industry is focussed on providing customers with exceptional levels of water quality, while climate change demands we address water scarcity."/>
          <p:cNvSpPr txBox="1"/>
          <p:nvPr/>
        </p:nvSpPr>
        <p:spPr>
          <a:xfrm>
            <a:off x="250135" y="675474"/>
            <a:ext cx="2208667" cy="2731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584200">
              <a:lnSpc>
                <a:spcPct val="120000"/>
              </a:lnSpc>
              <a:spcBef>
                <a:spcPts val="400"/>
              </a:spcBef>
              <a:defRPr sz="1100">
                <a:latin typeface="Helvetica Neue Light"/>
                <a:ea typeface="Helvetica Neue Light"/>
                <a:cs typeface="Helvetica Neue Light"/>
                <a:sym typeface="Helvetica Neue Light"/>
              </a:defRPr>
            </a:pPr>
            <a:r>
              <a:t>Water utilities have a responsibility to maintain and enhance the resiliency of vital ecosystems. Aucklanders share a strong concern about the future of Auckland, more specifically: </a:t>
            </a:r>
          </a:p>
          <a:p>
            <a:pPr marL="100262" indent="-100262"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The health of its waterways and infrastructure;</a:t>
            </a:r>
          </a:p>
          <a:p>
            <a:pPr marL="100262" indent="-100262"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The impact of population growth;</a:t>
            </a:r>
          </a:p>
          <a:p>
            <a:pPr marL="100262" indent="-100262"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The affect of climate change and how this could contribute to water scarcity; and</a:t>
            </a:r>
          </a:p>
          <a:p>
            <a:pPr marL="100262" indent="-100262"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What role they can play in improving water efficiency.</a:t>
            </a:r>
          </a:p>
        </p:txBody>
      </p:sp>
      <p:sp>
        <p:nvSpPr>
          <p:cNvPr id="219" name="Customers are now more informed and connected than ever before. Water utilities globally are expected to engage  customers on their terms. Customers require greater emphasis on innovation, transparency, adaptability (to their needs) and accountability."/>
          <p:cNvSpPr txBox="1"/>
          <p:nvPr/>
        </p:nvSpPr>
        <p:spPr>
          <a:xfrm>
            <a:off x="293524" y="3949106"/>
            <a:ext cx="2208668" cy="203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584200">
              <a:lnSpc>
                <a:spcPct val="120000"/>
              </a:lnSpc>
              <a:spcBef>
                <a:spcPts val="1000"/>
              </a:spcBef>
              <a:defRPr sz="1100">
                <a:latin typeface="Helvetica Neue Light"/>
                <a:ea typeface="Helvetica Neue Light"/>
                <a:cs typeface="Helvetica Neue Light"/>
                <a:sym typeface="Helvetica Neue Light"/>
              </a:defRPr>
            </a:pPr>
            <a:r>
              <a:t>Customers are now more informed and connected than ever before. Water utilities globally are expected to:</a:t>
            </a:r>
          </a:p>
          <a:p>
            <a:pPr marL="110289" indent="-110289"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 engage customers on their terms; and </a:t>
            </a:r>
          </a:p>
          <a:p>
            <a:pPr marL="110289" indent="-110289"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Provide greater emphasis on innovation, transparency, adaptability (to their needs) and accountability. </a:t>
            </a:r>
          </a:p>
        </p:txBody>
      </p:sp>
      <p:sp>
        <p:nvSpPr>
          <p:cNvPr id="220" name="Water utilities can lose up to 30% of their water supply through leakages. Non-revenue water is a plague and costs the industry up to, $14 billion (globally), per annum. As a result, demand for, “smart water” solutions - monitoring, detecting and reducing leaks is growing."/>
          <p:cNvSpPr txBox="1"/>
          <p:nvPr/>
        </p:nvSpPr>
        <p:spPr>
          <a:xfrm>
            <a:off x="6485261" y="671250"/>
            <a:ext cx="2459201" cy="2038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584200">
              <a:lnSpc>
                <a:spcPct val="120000"/>
              </a:lnSpc>
              <a:spcBef>
                <a:spcPts val="400"/>
              </a:spcBef>
              <a:defRPr sz="1100">
                <a:latin typeface="Helvetica Neue Light"/>
                <a:ea typeface="Helvetica Neue Light"/>
                <a:cs typeface="Helvetica Neue Light"/>
                <a:sym typeface="Helvetica Neue Light"/>
              </a:defRPr>
            </a:pPr>
            <a:r>
              <a:t>The New Zealand government is currently reviewing the water industry, this can:</a:t>
            </a:r>
          </a:p>
          <a:p>
            <a:pPr marL="100201" indent="-100201"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Create uncertainty around proposed reforms;</a:t>
            </a:r>
          </a:p>
          <a:p>
            <a:pPr marL="100201" indent="-100201"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Lead to significant change across four key areas - Oversight and regulation, funding and finance, transparency and accountability, capacity and capability of decision-makers and suppliers.</a:t>
            </a:r>
          </a:p>
        </p:txBody>
      </p:sp>
      <p:sp>
        <p:nvSpPr>
          <p:cNvPr id="221" name="Water utilities can lose up to 30% of their water supply through leakages. Non-revenue water is a plague and costs the industry up to, $14 billion (globally), per annum. As a result, demand for, “smart water” solutions - monitoring, detecting and reducing leaks is growing."/>
          <p:cNvSpPr txBox="1"/>
          <p:nvPr/>
        </p:nvSpPr>
        <p:spPr>
          <a:xfrm>
            <a:off x="6485261" y="3461458"/>
            <a:ext cx="2459201" cy="2483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584200">
              <a:lnSpc>
                <a:spcPct val="120000"/>
              </a:lnSpc>
              <a:spcBef>
                <a:spcPts val="1000"/>
              </a:spcBef>
              <a:defRPr sz="1100">
                <a:latin typeface="Helvetica Neue Light"/>
                <a:ea typeface="Helvetica Neue Light"/>
                <a:cs typeface="Helvetica Neue Light"/>
                <a:sym typeface="Helvetica Neue Light"/>
              </a:defRPr>
            </a:pPr>
            <a:r>
              <a:t>Demand for, “smart water” solutions - monitoring, detecting and reducing leaks and overflows is growing. The water industry face the following challenges:</a:t>
            </a:r>
          </a:p>
          <a:p>
            <a:pPr marL="110289" indent="-110289"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Utilities can lose up to 30% of their water supply through network leaks (globally);</a:t>
            </a:r>
          </a:p>
          <a:p>
            <a:pPr marL="110289" indent="-110289"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Non-revenue water costs utilities up to $14 billion, per annum (globally); and</a:t>
            </a:r>
          </a:p>
          <a:p>
            <a:pPr marL="110289" indent="-110289" defTabSz="584200">
              <a:lnSpc>
                <a:spcPct val="120000"/>
              </a:lnSpc>
              <a:spcBef>
                <a:spcPts val="400"/>
              </a:spcBef>
              <a:buSzPct val="100000"/>
              <a:buChar char="•"/>
              <a:defRPr sz="1100">
                <a:latin typeface="Helvetica Neue Light"/>
                <a:ea typeface="Helvetica Neue Light"/>
                <a:cs typeface="Helvetica Neue Light"/>
                <a:sym typeface="Helvetica Neue Light"/>
              </a:defRPr>
            </a:pPr>
            <a:r>
              <a:t>Only 42% of New Zealanders believe that water providers adequately maintain water supplies and assets.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lide Number"/>
          <p:cNvSpPr txBox="1">
            <a:spLocks noGrp="1"/>
          </p:cNvSpPr>
          <p:nvPr>
            <p:ph type="sldNum" sz="quarter" idx="2"/>
          </p:nvPr>
        </p:nvSpPr>
        <p:spPr>
          <a:xfrm>
            <a:off x="8841956" y="6185113"/>
            <a:ext cx="194701"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latin typeface="Arial Rounded MT Bold"/>
                <a:ea typeface="Arial Rounded MT Bold"/>
                <a:cs typeface="Arial Rounded MT Bold"/>
                <a:sym typeface="Arial Rounded MT Bold"/>
              </a:defRPr>
            </a:lvl1pPr>
          </a:lstStyle>
          <a:p>
            <a:fld id="{86CB4B4D-7CA3-9044-876B-883B54F8677D}" type="slidenum">
              <a:t>6</a:t>
            </a:fld>
            <a:endParaRPr/>
          </a:p>
        </p:txBody>
      </p:sp>
      <p:sp>
        <p:nvSpPr>
          <p:cNvPr id="224" name="Rectangle"/>
          <p:cNvSpPr/>
          <p:nvPr/>
        </p:nvSpPr>
        <p:spPr>
          <a:xfrm>
            <a:off x="-8286" y="5647732"/>
            <a:ext cx="9160572" cy="53836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25" name="Rectangle"/>
          <p:cNvSpPr/>
          <p:nvPr/>
        </p:nvSpPr>
        <p:spPr>
          <a:xfrm>
            <a:off x="-8286" y="451213"/>
            <a:ext cx="9160572" cy="59138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26" name="Rectangle"/>
          <p:cNvSpPr/>
          <p:nvPr/>
        </p:nvSpPr>
        <p:spPr>
          <a:xfrm rot="5400000">
            <a:off x="860235" y="2251884"/>
            <a:ext cx="4336990" cy="3001778"/>
          </a:xfrm>
          <a:prstGeom prst="rect">
            <a:avLst/>
          </a:prstGeom>
          <a:solidFill>
            <a:srgbClr val="E5E5E5"/>
          </a:solidFill>
          <a:ln w="12700">
            <a:miter lim="400000"/>
          </a:ln>
          <a:effectLst>
            <a:outerShdw blurRad="101600" dist="25400" dir="5400000" rotWithShape="0">
              <a:srgbClr val="000000">
                <a:alpha val="7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7" name="Shape"/>
          <p:cNvSpPr/>
          <p:nvPr/>
        </p:nvSpPr>
        <p:spPr>
          <a:xfrm rot="5400000">
            <a:off x="2064943" y="697689"/>
            <a:ext cx="1927574" cy="2398836"/>
          </a:xfrm>
          <a:custGeom>
            <a:avLst/>
            <a:gdLst/>
            <a:ahLst/>
            <a:cxnLst>
              <a:cxn ang="0">
                <a:pos x="wd2" y="hd2"/>
              </a:cxn>
              <a:cxn ang="5400000">
                <a:pos x="wd2" y="hd2"/>
              </a:cxn>
              <a:cxn ang="10800000">
                <a:pos x="wd2" y="hd2"/>
              </a:cxn>
              <a:cxn ang="16200000">
                <a:pos x="wd2" y="hd2"/>
              </a:cxn>
            </a:cxnLst>
            <a:rect l="0" t="0" r="r" b="b"/>
            <a:pathLst>
              <a:path w="19666" h="21600" extrusionOk="0">
                <a:moveTo>
                  <a:pt x="6643" y="0"/>
                </a:moveTo>
                <a:lnTo>
                  <a:pt x="6643" y="5187"/>
                </a:lnTo>
                <a:cubicBezTo>
                  <a:pt x="4954" y="5216"/>
                  <a:pt x="3275" y="5756"/>
                  <a:pt x="1986" y="6824"/>
                </a:cubicBezTo>
                <a:cubicBezTo>
                  <a:pt x="-662" y="9020"/>
                  <a:pt x="-662" y="12580"/>
                  <a:pt x="1986" y="14776"/>
                </a:cubicBezTo>
                <a:cubicBezTo>
                  <a:pt x="3275" y="15844"/>
                  <a:pt x="4954" y="16384"/>
                  <a:pt x="6643" y="16413"/>
                </a:cubicBezTo>
                <a:lnTo>
                  <a:pt x="6643" y="21600"/>
                </a:lnTo>
                <a:cubicBezTo>
                  <a:pt x="9977" y="21600"/>
                  <a:pt x="13308" y="20546"/>
                  <a:pt x="15851" y="18438"/>
                </a:cubicBezTo>
                <a:cubicBezTo>
                  <a:pt x="20938" y="14220"/>
                  <a:pt x="20938" y="7380"/>
                  <a:pt x="15851" y="3162"/>
                </a:cubicBezTo>
                <a:cubicBezTo>
                  <a:pt x="13308" y="1054"/>
                  <a:pt x="9977" y="0"/>
                  <a:pt x="6643" y="0"/>
                </a:cubicBezTo>
                <a:close/>
              </a:path>
            </a:pathLst>
          </a:custGeom>
          <a:solidFill>
            <a:srgbClr val="3197E0"/>
          </a:solidFill>
          <a:ln w="12700">
            <a:miter lim="400000"/>
          </a:ln>
          <a:effectLst>
            <a:outerShdw blurRad="101600" dist="25400" dir="5400000" rotWithShape="0">
              <a:srgbClr val="000000">
                <a:alpha val="7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8" name="Rectangle"/>
          <p:cNvSpPr/>
          <p:nvPr/>
        </p:nvSpPr>
        <p:spPr>
          <a:xfrm rot="5400000">
            <a:off x="4649053" y="2251884"/>
            <a:ext cx="4336989" cy="3001778"/>
          </a:xfrm>
          <a:prstGeom prst="rect">
            <a:avLst/>
          </a:prstGeom>
          <a:solidFill>
            <a:srgbClr val="E5E5E5"/>
          </a:solidFill>
          <a:ln w="12700">
            <a:miter lim="400000"/>
          </a:ln>
          <a:effectLst>
            <a:outerShdw blurRad="101600" dist="25400" dir="5400000" rotWithShape="0">
              <a:srgbClr val="000000">
                <a:alpha val="7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29" name="Shape"/>
          <p:cNvSpPr/>
          <p:nvPr/>
        </p:nvSpPr>
        <p:spPr>
          <a:xfrm rot="5400000">
            <a:off x="5853760" y="697689"/>
            <a:ext cx="1927574" cy="2398836"/>
          </a:xfrm>
          <a:custGeom>
            <a:avLst/>
            <a:gdLst/>
            <a:ahLst/>
            <a:cxnLst>
              <a:cxn ang="0">
                <a:pos x="wd2" y="hd2"/>
              </a:cxn>
              <a:cxn ang="5400000">
                <a:pos x="wd2" y="hd2"/>
              </a:cxn>
              <a:cxn ang="10800000">
                <a:pos x="wd2" y="hd2"/>
              </a:cxn>
              <a:cxn ang="16200000">
                <a:pos x="wd2" y="hd2"/>
              </a:cxn>
            </a:cxnLst>
            <a:rect l="0" t="0" r="r" b="b"/>
            <a:pathLst>
              <a:path w="19666" h="21600" extrusionOk="0">
                <a:moveTo>
                  <a:pt x="6643" y="0"/>
                </a:moveTo>
                <a:lnTo>
                  <a:pt x="6643" y="5187"/>
                </a:lnTo>
                <a:cubicBezTo>
                  <a:pt x="4954" y="5216"/>
                  <a:pt x="3275" y="5756"/>
                  <a:pt x="1986" y="6824"/>
                </a:cubicBezTo>
                <a:cubicBezTo>
                  <a:pt x="-662" y="9020"/>
                  <a:pt x="-662" y="12580"/>
                  <a:pt x="1986" y="14776"/>
                </a:cubicBezTo>
                <a:cubicBezTo>
                  <a:pt x="3275" y="15844"/>
                  <a:pt x="4954" y="16384"/>
                  <a:pt x="6643" y="16413"/>
                </a:cubicBezTo>
                <a:lnTo>
                  <a:pt x="6643" y="21600"/>
                </a:lnTo>
                <a:cubicBezTo>
                  <a:pt x="9977" y="21600"/>
                  <a:pt x="13308" y="20546"/>
                  <a:pt x="15851" y="18438"/>
                </a:cubicBezTo>
                <a:cubicBezTo>
                  <a:pt x="20938" y="14220"/>
                  <a:pt x="20938" y="7380"/>
                  <a:pt x="15851" y="3162"/>
                </a:cubicBezTo>
                <a:cubicBezTo>
                  <a:pt x="13308" y="1054"/>
                  <a:pt x="9977" y="0"/>
                  <a:pt x="6643" y="0"/>
                </a:cubicBezTo>
                <a:close/>
              </a:path>
            </a:pathLst>
          </a:custGeom>
          <a:solidFill>
            <a:srgbClr val="72B1D7"/>
          </a:solidFill>
          <a:ln w="12700">
            <a:miter lim="400000"/>
          </a:ln>
          <a:effectLst>
            <a:outerShdw blurRad="101600" dist="25400" dir="5400000" rotWithShape="0">
              <a:srgbClr val="000000">
                <a:alpha val="75000"/>
              </a:srgbClr>
            </a:outerShdw>
          </a:effectLst>
        </p:spPr>
        <p:txBody>
          <a:bodyPr lIns="0" tIns="0" rIns="0" bIns="0"/>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33" name="Group"/>
          <p:cNvGrpSpPr/>
          <p:nvPr/>
        </p:nvGrpSpPr>
        <p:grpSpPr>
          <a:xfrm>
            <a:off x="6600721" y="1059705"/>
            <a:ext cx="433654" cy="538364"/>
            <a:chOff x="0" y="0"/>
            <a:chExt cx="433653" cy="538363"/>
          </a:xfrm>
        </p:grpSpPr>
        <p:sp>
          <p:nvSpPr>
            <p:cNvPr id="230" name="Shape"/>
            <p:cNvSpPr/>
            <p:nvPr/>
          </p:nvSpPr>
          <p:spPr>
            <a:xfrm>
              <a:off x="77307" y="-1"/>
              <a:ext cx="279025" cy="367418"/>
            </a:xfrm>
            <a:custGeom>
              <a:avLst/>
              <a:gdLst/>
              <a:ahLst/>
              <a:cxnLst>
                <a:cxn ang="0">
                  <a:pos x="wd2" y="hd2"/>
                </a:cxn>
                <a:cxn ang="5400000">
                  <a:pos x="wd2" y="hd2"/>
                </a:cxn>
                <a:cxn ang="10800000">
                  <a:pos x="wd2" y="hd2"/>
                </a:cxn>
                <a:cxn ang="16200000">
                  <a:pos x="wd2" y="hd2"/>
                </a:cxn>
              </a:cxnLst>
              <a:rect l="0" t="0" r="r" b="b"/>
              <a:pathLst>
                <a:path w="21320" h="21589" extrusionOk="0">
                  <a:moveTo>
                    <a:pt x="9115" y="0"/>
                  </a:moveTo>
                  <a:cubicBezTo>
                    <a:pt x="4459" y="34"/>
                    <a:pt x="-280" y="2898"/>
                    <a:pt x="1794" y="5421"/>
                  </a:cubicBezTo>
                  <a:cubicBezTo>
                    <a:pt x="1215" y="5569"/>
                    <a:pt x="643" y="5939"/>
                    <a:pt x="430" y="6876"/>
                  </a:cubicBezTo>
                  <a:cubicBezTo>
                    <a:pt x="168" y="8028"/>
                    <a:pt x="631" y="9299"/>
                    <a:pt x="835" y="9914"/>
                  </a:cubicBezTo>
                  <a:cubicBezTo>
                    <a:pt x="832" y="9909"/>
                    <a:pt x="832" y="9908"/>
                    <a:pt x="830" y="9904"/>
                  </a:cubicBezTo>
                  <a:cubicBezTo>
                    <a:pt x="829" y="9901"/>
                    <a:pt x="829" y="9900"/>
                    <a:pt x="826" y="9894"/>
                  </a:cubicBezTo>
                  <a:cubicBezTo>
                    <a:pt x="259" y="10239"/>
                    <a:pt x="-78" y="10875"/>
                    <a:pt x="16" y="11572"/>
                  </a:cubicBezTo>
                  <a:cubicBezTo>
                    <a:pt x="148" y="12543"/>
                    <a:pt x="1044" y="13244"/>
                    <a:pt x="2040" y="13142"/>
                  </a:cubicBezTo>
                  <a:cubicBezTo>
                    <a:pt x="2100" y="13136"/>
                    <a:pt x="2198" y="13120"/>
                    <a:pt x="2198" y="13108"/>
                  </a:cubicBezTo>
                  <a:cubicBezTo>
                    <a:pt x="2198" y="13332"/>
                    <a:pt x="2198" y="13524"/>
                    <a:pt x="2198" y="13663"/>
                  </a:cubicBezTo>
                  <a:cubicBezTo>
                    <a:pt x="2198" y="14792"/>
                    <a:pt x="4310" y="17742"/>
                    <a:pt x="6598" y="18590"/>
                  </a:cubicBezTo>
                  <a:cubicBezTo>
                    <a:pt x="6651" y="18844"/>
                    <a:pt x="6670" y="19102"/>
                    <a:pt x="6657" y="19359"/>
                  </a:cubicBezTo>
                  <a:cubicBezTo>
                    <a:pt x="6643" y="19613"/>
                    <a:pt x="6597" y="19865"/>
                    <a:pt x="6519" y="20113"/>
                  </a:cubicBezTo>
                  <a:lnTo>
                    <a:pt x="10704" y="21589"/>
                  </a:lnTo>
                  <a:lnTo>
                    <a:pt x="14289" y="20133"/>
                  </a:lnTo>
                  <a:cubicBezTo>
                    <a:pt x="14166" y="19894"/>
                    <a:pt x="14093" y="19641"/>
                    <a:pt x="14073" y="19385"/>
                  </a:cubicBezTo>
                  <a:cubicBezTo>
                    <a:pt x="14052" y="19124"/>
                    <a:pt x="14087" y="18863"/>
                    <a:pt x="14175" y="18610"/>
                  </a:cubicBezTo>
                  <a:cubicBezTo>
                    <a:pt x="16463" y="17790"/>
                    <a:pt x="18574" y="14801"/>
                    <a:pt x="18575" y="13663"/>
                  </a:cubicBezTo>
                  <a:cubicBezTo>
                    <a:pt x="18575" y="13525"/>
                    <a:pt x="18575" y="13339"/>
                    <a:pt x="18575" y="13122"/>
                  </a:cubicBezTo>
                  <a:cubicBezTo>
                    <a:pt x="18575" y="13129"/>
                    <a:pt x="18668" y="13138"/>
                    <a:pt x="18715" y="13142"/>
                  </a:cubicBezTo>
                  <a:cubicBezTo>
                    <a:pt x="19706" y="13233"/>
                    <a:pt x="20652" y="12498"/>
                    <a:pt x="20818" y="11525"/>
                  </a:cubicBezTo>
                  <a:cubicBezTo>
                    <a:pt x="20961" y="10694"/>
                    <a:pt x="20494" y="9976"/>
                    <a:pt x="19736" y="9725"/>
                  </a:cubicBezTo>
                  <a:cubicBezTo>
                    <a:pt x="19671" y="9620"/>
                    <a:pt x="20446" y="8082"/>
                    <a:pt x="20053" y="6876"/>
                  </a:cubicBezTo>
                  <a:cubicBezTo>
                    <a:pt x="19886" y="6365"/>
                    <a:pt x="19706" y="6037"/>
                    <a:pt x="19428" y="5800"/>
                  </a:cubicBezTo>
                  <a:cubicBezTo>
                    <a:pt x="19805" y="5544"/>
                    <a:pt x="20155" y="5263"/>
                    <a:pt x="20472" y="4954"/>
                  </a:cubicBezTo>
                  <a:cubicBezTo>
                    <a:pt x="20789" y="4646"/>
                    <a:pt x="21074" y="4310"/>
                    <a:pt x="21320" y="3946"/>
                  </a:cubicBezTo>
                  <a:cubicBezTo>
                    <a:pt x="21212" y="3971"/>
                    <a:pt x="17783" y="3497"/>
                    <a:pt x="13488" y="1029"/>
                  </a:cubicBezTo>
                  <a:cubicBezTo>
                    <a:pt x="12209" y="294"/>
                    <a:pt x="10667" y="-11"/>
                    <a:pt x="9115"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1" name="Shape"/>
            <p:cNvSpPr/>
            <p:nvPr/>
          </p:nvSpPr>
          <p:spPr>
            <a:xfrm>
              <a:off x="-1" y="359376"/>
              <a:ext cx="433655" cy="178907"/>
            </a:xfrm>
            <a:custGeom>
              <a:avLst/>
              <a:gdLst/>
              <a:ahLst/>
              <a:cxnLst>
                <a:cxn ang="0">
                  <a:pos x="wd2" y="hd2"/>
                </a:cxn>
                <a:cxn ang="5400000">
                  <a:pos x="wd2" y="hd2"/>
                </a:cxn>
                <a:cxn ang="10800000">
                  <a:pos x="wd2" y="hd2"/>
                </a:cxn>
                <a:cxn ang="16200000">
                  <a:pos x="wd2" y="hd2"/>
                </a:cxn>
              </a:cxnLst>
              <a:rect l="0" t="0" r="r" b="b"/>
              <a:pathLst>
                <a:path w="21446" h="21600" extrusionOk="0">
                  <a:moveTo>
                    <a:pt x="6880" y="0"/>
                  </a:moveTo>
                  <a:cubicBezTo>
                    <a:pt x="5362" y="314"/>
                    <a:pt x="2004" y="1851"/>
                    <a:pt x="1154" y="4870"/>
                  </a:cubicBezTo>
                  <a:cubicBezTo>
                    <a:pt x="753" y="6292"/>
                    <a:pt x="581" y="8013"/>
                    <a:pt x="420" y="9691"/>
                  </a:cubicBezTo>
                  <a:cubicBezTo>
                    <a:pt x="45" y="13590"/>
                    <a:pt x="-77" y="17608"/>
                    <a:pt x="47" y="21600"/>
                  </a:cubicBezTo>
                  <a:lnTo>
                    <a:pt x="21399" y="21600"/>
                  </a:lnTo>
                  <a:cubicBezTo>
                    <a:pt x="21523" y="17608"/>
                    <a:pt x="21401" y="13590"/>
                    <a:pt x="21026" y="9691"/>
                  </a:cubicBezTo>
                  <a:cubicBezTo>
                    <a:pt x="20865" y="8013"/>
                    <a:pt x="20693" y="6292"/>
                    <a:pt x="20292" y="4870"/>
                  </a:cubicBezTo>
                  <a:cubicBezTo>
                    <a:pt x="19442" y="1851"/>
                    <a:pt x="16084" y="314"/>
                    <a:pt x="14566" y="0"/>
                  </a:cubicBezTo>
                  <a:lnTo>
                    <a:pt x="12020" y="7203"/>
                  </a:lnTo>
                  <a:lnTo>
                    <a:pt x="10739" y="949"/>
                  </a:lnTo>
                  <a:lnTo>
                    <a:pt x="10739" y="813"/>
                  </a:lnTo>
                  <a:lnTo>
                    <a:pt x="10723" y="881"/>
                  </a:lnTo>
                  <a:lnTo>
                    <a:pt x="10711" y="813"/>
                  </a:lnTo>
                  <a:lnTo>
                    <a:pt x="10711" y="949"/>
                  </a:lnTo>
                  <a:lnTo>
                    <a:pt x="9426" y="7203"/>
                  </a:lnTo>
                  <a:lnTo>
                    <a:pt x="6880"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2" name="Shape"/>
            <p:cNvSpPr/>
            <p:nvPr/>
          </p:nvSpPr>
          <p:spPr>
            <a:xfrm>
              <a:off x="183978" y="367235"/>
              <a:ext cx="65678" cy="171129"/>
            </a:xfrm>
            <a:custGeom>
              <a:avLst/>
              <a:gdLst/>
              <a:ahLst/>
              <a:cxnLst>
                <a:cxn ang="0">
                  <a:pos x="wd2" y="hd2"/>
                </a:cxn>
                <a:cxn ang="5400000">
                  <a:pos x="wd2" y="hd2"/>
                </a:cxn>
                <a:cxn ang="10800000">
                  <a:pos x="wd2" y="hd2"/>
                </a:cxn>
                <a:cxn ang="16200000">
                  <a:pos x="wd2" y="hd2"/>
                </a:cxn>
              </a:cxnLst>
              <a:rect l="0" t="0" r="r" b="b"/>
              <a:pathLst>
                <a:path w="21600" h="21600" extrusionOk="0">
                  <a:moveTo>
                    <a:pt x="11051" y="0"/>
                  </a:moveTo>
                  <a:lnTo>
                    <a:pt x="10787" y="142"/>
                  </a:lnTo>
                  <a:lnTo>
                    <a:pt x="10549" y="10"/>
                  </a:lnTo>
                  <a:lnTo>
                    <a:pt x="5776" y="3887"/>
                  </a:lnTo>
                  <a:lnTo>
                    <a:pt x="7938" y="4879"/>
                  </a:lnTo>
                  <a:lnTo>
                    <a:pt x="0" y="18351"/>
                  </a:lnTo>
                  <a:lnTo>
                    <a:pt x="7727" y="21600"/>
                  </a:lnTo>
                  <a:lnTo>
                    <a:pt x="11314" y="21590"/>
                  </a:lnTo>
                  <a:lnTo>
                    <a:pt x="11314" y="21580"/>
                  </a:lnTo>
                  <a:lnTo>
                    <a:pt x="13873" y="21590"/>
                  </a:lnTo>
                  <a:lnTo>
                    <a:pt x="21600" y="18341"/>
                  </a:lnTo>
                  <a:lnTo>
                    <a:pt x="13662" y="4869"/>
                  </a:lnTo>
                  <a:lnTo>
                    <a:pt x="15824" y="3877"/>
                  </a:lnTo>
                  <a:lnTo>
                    <a:pt x="11051" y="0"/>
                  </a:ln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34" name="Non-Domestic (Enterprise and SME’s)"/>
          <p:cNvSpPr txBox="1"/>
          <p:nvPr/>
        </p:nvSpPr>
        <p:spPr>
          <a:xfrm>
            <a:off x="6244075" y="535149"/>
            <a:ext cx="1146945" cy="277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900" b="1">
                <a:solidFill>
                  <a:srgbClr val="3483C9"/>
                </a:solidFill>
                <a:latin typeface="Helvetica Neue"/>
                <a:ea typeface="Helvetica Neue"/>
                <a:cs typeface="Helvetica Neue"/>
                <a:sym typeface="Helvetica Neue"/>
              </a:defRPr>
            </a:pPr>
            <a:r>
              <a:t>Non-Domestic </a:t>
            </a:r>
            <a:r>
              <a:rPr sz="800"/>
              <a:t>(Enterprise and SME’s) </a:t>
            </a:r>
          </a:p>
        </p:txBody>
      </p:sp>
      <p:grpSp>
        <p:nvGrpSpPr>
          <p:cNvPr id="238" name="Group"/>
          <p:cNvGrpSpPr/>
          <p:nvPr/>
        </p:nvGrpSpPr>
        <p:grpSpPr>
          <a:xfrm>
            <a:off x="2814540" y="1059705"/>
            <a:ext cx="428379" cy="538364"/>
            <a:chOff x="0" y="0"/>
            <a:chExt cx="428378" cy="538363"/>
          </a:xfrm>
        </p:grpSpPr>
        <p:sp>
          <p:nvSpPr>
            <p:cNvPr id="235" name="Shape"/>
            <p:cNvSpPr/>
            <p:nvPr/>
          </p:nvSpPr>
          <p:spPr>
            <a:xfrm>
              <a:off x="76528" y="0"/>
              <a:ext cx="278225" cy="3747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9" y="0"/>
                    <a:pt x="0" y="3599"/>
                    <a:pt x="0" y="8040"/>
                  </a:cubicBezTo>
                  <a:lnTo>
                    <a:pt x="0" y="21373"/>
                  </a:lnTo>
                  <a:cubicBezTo>
                    <a:pt x="33" y="21359"/>
                    <a:pt x="78" y="21351"/>
                    <a:pt x="127" y="21353"/>
                  </a:cubicBezTo>
                  <a:cubicBezTo>
                    <a:pt x="291" y="21363"/>
                    <a:pt x="404" y="21482"/>
                    <a:pt x="358" y="21600"/>
                  </a:cubicBezTo>
                  <a:cubicBezTo>
                    <a:pt x="635" y="21563"/>
                    <a:pt x="913" y="21527"/>
                    <a:pt x="1190" y="21492"/>
                  </a:cubicBezTo>
                  <a:cubicBezTo>
                    <a:pt x="1468" y="21458"/>
                    <a:pt x="1746" y="21423"/>
                    <a:pt x="2023" y="21390"/>
                  </a:cubicBezTo>
                  <a:cubicBezTo>
                    <a:pt x="2441" y="21335"/>
                    <a:pt x="2869" y="21275"/>
                    <a:pt x="3268" y="21215"/>
                  </a:cubicBezTo>
                  <a:cubicBezTo>
                    <a:pt x="3666" y="21154"/>
                    <a:pt x="4035" y="21093"/>
                    <a:pt x="4334" y="21035"/>
                  </a:cubicBezTo>
                  <a:lnTo>
                    <a:pt x="6498" y="19828"/>
                  </a:lnTo>
                  <a:lnTo>
                    <a:pt x="6523" y="19838"/>
                  </a:lnTo>
                  <a:lnTo>
                    <a:pt x="14834" y="19949"/>
                  </a:lnTo>
                  <a:lnTo>
                    <a:pt x="14882" y="19935"/>
                  </a:lnTo>
                  <a:lnTo>
                    <a:pt x="17007" y="20862"/>
                  </a:lnTo>
                  <a:cubicBezTo>
                    <a:pt x="17672" y="21010"/>
                    <a:pt x="18619" y="21154"/>
                    <a:pt x="19513" y="21247"/>
                  </a:cubicBezTo>
                  <a:cubicBezTo>
                    <a:pt x="20349" y="21335"/>
                    <a:pt x="21139" y="21379"/>
                    <a:pt x="21600" y="21395"/>
                  </a:cubicBezTo>
                  <a:lnTo>
                    <a:pt x="21600" y="8040"/>
                  </a:lnTo>
                  <a:cubicBezTo>
                    <a:pt x="21600" y="3599"/>
                    <a:pt x="16780" y="0"/>
                    <a:pt x="10800" y="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6" name="Shape"/>
            <p:cNvSpPr/>
            <p:nvPr/>
          </p:nvSpPr>
          <p:spPr>
            <a:xfrm>
              <a:off x="80611" y="55668"/>
              <a:ext cx="270046" cy="316426"/>
            </a:xfrm>
            <a:custGeom>
              <a:avLst/>
              <a:gdLst/>
              <a:ahLst/>
              <a:cxnLst>
                <a:cxn ang="0">
                  <a:pos x="wd2" y="hd2"/>
                </a:cxn>
                <a:cxn ang="5400000">
                  <a:pos x="wd2" y="hd2"/>
                </a:cxn>
                <a:cxn ang="10800000">
                  <a:pos x="wd2" y="hd2"/>
                </a:cxn>
                <a:cxn ang="16200000">
                  <a:pos x="wd2" y="hd2"/>
                </a:cxn>
              </a:cxnLst>
              <a:rect l="0" t="0" r="r" b="b"/>
              <a:pathLst>
                <a:path w="21311" h="21600" extrusionOk="0">
                  <a:moveTo>
                    <a:pt x="10643" y="0"/>
                  </a:moveTo>
                  <a:cubicBezTo>
                    <a:pt x="10645" y="5"/>
                    <a:pt x="10647" y="10"/>
                    <a:pt x="10649" y="15"/>
                  </a:cubicBezTo>
                  <a:cubicBezTo>
                    <a:pt x="10651" y="20"/>
                    <a:pt x="10653" y="25"/>
                    <a:pt x="10655" y="30"/>
                  </a:cubicBezTo>
                  <a:cubicBezTo>
                    <a:pt x="10657" y="25"/>
                    <a:pt x="10659" y="20"/>
                    <a:pt x="10661" y="15"/>
                  </a:cubicBezTo>
                  <a:cubicBezTo>
                    <a:pt x="10663" y="10"/>
                    <a:pt x="10665" y="5"/>
                    <a:pt x="10667" y="0"/>
                  </a:cubicBezTo>
                  <a:lnTo>
                    <a:pt x="10643" y="0"/>
                  </a:lnTo>
                  <a:close/>
                  <a:moveTo>
                    <a:pt x="10655" y="90"/>
                  </a:moveTo>
                  <a:cubicBezTo>
                    <a:pt x="10287" y="2015"/>
                    <a:pt x="8223" y="3746"/>
                    <a:pt x="6242" y="4997"/>
                  </a:cubicBezTo>
                  <a:cubicBezTo>
                    <a:pt x="4250" y="6254"/>
                    <a:pt x="2348" y="7026"/>
                    <a:pt x="2348" y="7026"/>
                  </a:cubicBezTo>
                  <a:lnTo>
                    <a:pt x="2337" y="6746"/>
                  </a:lnTo>
                  <a:cubicBezTo>
                    <a:pt x="2337" y="6796"/>
                    <a:pt x="2337" y="6846"/>
                    <a:pt x="2337" y="6896"/>
                  </a:cubicBezTo>
                  <a:cubicBezTo>
                    <a:pt x="2337" y="6946"/>
                    <a:pt x="2337" y="6996"/>
                    <a:pt x="2337" y="7046"/>
                  </a:cubicBezTo>
                  <a:cubicBezTo>
                    <a:pt x="2105" y="6964"/>
                    <a:pt x="1801" y="6932"/>
                    <a:pt x="1551" y="6956"/>
                  </a:cubicBezTo>
                  <a:cubicBezTo>
                    <a:pt x="535" y="7053"/>
                    <a:pt x="-145" y="8061"/>
                    <a:pt x="26" y="9204"/>
                  </a:cubicBezTo>
                  <a:cubicBezTo>
                    <a:pt x="197" y="10348"/>
                    <a:pt x="1159" y="11200"/>
                    <a:pt x="2175" y="11103"/>
                  </a:cubicBezTo>
                  <a:cubicBezTo>
                    <a:pt x="2213" y="11100"/>
                    <a:pt x="2105" y="11089"/>
                    <a:pt x="2337" y="11083"/>
                  </a:cubicBezTo>
                  <a:cubicBezTo>
                    <a:pt x="2337" y="11276"/>
                    <a:pt x="2337" y="11445"/>
                    <a:pt x="2337" y="11583"/>
                  </a:cubicBezTo>
                  <a:cubicBezTo>
                    <a:pt x="2337" y="12920"/>
                    <a:pt x="4427" y="16437"/>
                    <a:pt x="6738" y="17399"/>
                  </a:cubicBezTo>
                  <a:cubicBezTo>
                    <a:pt x="6967" y="18014"/>
                    <a:pt x="6947" y="18684"/>
                    <a:pt x="6658" y="19278"/>
                  </a:cubicBezTo>
                  <a:cubicBezTo>
                    <a:pt x="6570" y="19459"/>
                    <a:pt x="6452" y="19627"/>
                    <a:pt x="6322" y="19788"/>
                  </a:cubicBezTo>
                  <a:lnTo>
                    <a:pt x="10583" y="21600"/>
                  </a:lnTo>
                  <a:lnTo>
                    <a:pt x="14988" y="19788"/>
                  </a:lnTo>
                  <a:cubicBezTo>
                    <a:pt x="14858" y="19627"/>
                    <a:pt x="14740" y="19459"/>
                    <a:pt x="14652" y="19278"/>
                  </a:cubicBezTo>
                  <a:cubicBezTo>
                    <a:pt x="14363" y="18684"/>
                    <a:pt x="14343" y="18014"/>
                    <a:pt x="14572" y="17399"/>
                  </a:cubicBezTo>
                  <a:cubicBezTo>
                    <a:pt x="16883" y="16437"/>
                    <a:pt x="18973" y="12920"/>
                    <a:pt x="18973" y="11583"/>
                  </a:cubicBezTo>
                  <a:cubicBezTo>
                    <a:pt x="18973" y="11445"/>
                    <a:pt x="18973" y="11276"/>
                    <a:pt x="18973" y="11083"/>
                  </a:cubicBezTo>
                  <a:cubicBezTo>
                    <a:pt x="19205" y="11089"/>
                    <a:pt x="19097" y="11100"/>
                    <a:pt x="19135" y="11103"/>
                  </a:cubicBezTo>
                  <a:cubicBezTo>
                    <a:pt x="20151" y="11200"/>
                    <a:pt x="21113" y="10348"/>
                    <a:pt x="21284" y="9204"/>
                  </a:cubicBezTo>
                  <a:cubicBezTo>
                    <a:pt x="21455" y="8061"/>
                    <a:pt x="20775" y="7053"/>
                    <a:pt x="19759" y="6956"/>
                  </a:cubicBezTo>
                  <a:cubicBezTo>
                    <a:pt x="19509" y="6932"/>
                    <a:pt x="19205" y="6964"/>
                    <a:pt x="18973" y="7046"/>
                  </a:cubicBezTo>
                  <a:cubicBezTo>
                    <a:pt x="18973" y="6996"/>
                    <a:pt x="18973" y="6946"/>
                    <a:pt x="18973" y="6896"/>
                  </a:cubicBezTo>
                  <a:cubicBezTo>
                    <a:pt x="18973" y="6846"/>
                    <a:pt x="18973" y="6796"/>
                    <a:pt x="18973" y="6746"/>
                  </a:cubicBezTo>
                  <a:lnTo>
                    <a:pt x="18962" y="7026"/>
                  </a:lnTo>
                  <a:cubicBezTo>
                    <a:pt x="18962" y="7026"/>
                    <a:pt x="17060" y="6254"/>
                    <a:pt x="15068" y="4997"/>
                  </a:cubicBezTo>
                  <a:cubicBezTo>
                    <a:pt x="13087" y="3746"/>
                    <a:pt x="11023" y="2015"/>
                    <a:pt x="10655" y="90"/>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37" name="Shape"/>
            <p:cNvSpPr/>
            <p:nvPr/>
          </p:nvSpPr>
          <p:spPr>
            <a:xfrm>
              <a:off x="0" y="360481"/>
              <a:ext cx="428379" cy="177883"/>
            </a:xfrm>
            <a:custGeom>
              <a:avLst/>
              <a:gdLst/>
              <a:ahLst/>
              <a:cxnLst>
                <a:cxn ang="0">
                  <a:pos x="wd2" y="hd2"/>
                </a:cxn>
                <a:cxn ang="5400000">
                  <a:pos x="wd2" y="hd2"/>
                </a:cxn>
                <a:cxn ang="10800000">
                  <a:pos x="wd2" y="hd2"/>
                </a:cxn>
                <a:cxn ang="16200000">
                  <a:pos x="wd2" y="hd2"/>
                </a:cxn>
              </a:cxnLst>
              <a:rect l="0" t="0" r="r" b="b"/>
              <a:pathLst>
                <a:path w="21600" h="21600" extrusionOk="0">
                  <a:moveTo>
                    <a:pt x="6732" y="0"/>
                  </a:moveTo>
                  <a:cubicBezTo>
                    <a:pt x="5600" y="36"/>
                    <a:pt x="4475" y="488"/>
                    <a:pt x="3403" y="1369"/>
                  </a:cubicBezTo>
                  <a:cubicBezTo>
                    <a:pt x="3116" y="1605"/>
                    <a:pt x="2832" y="1872"/>
                    <a:pt x="2569" y="2240"/>
                  </a:cubicBezTo>
                  <a:cubicBezTo>
                    <a:pt x="2222" y="2725"/>
                    <a:pt x="1921" y="3374"/>
                    <a:pt x="1668" y="4124"/>
                  </a:cubicBezTo>
                  <a:cubicBezTo>
                    <a:pt x="1335" y="5116"/>
                    <a:pt x="1093" y="6261"/>
                    <a:pt x="901" y="7449"/>
                  </a:cubicBezTo>
                  <a:cubicBezTo>
                    <a:pt x="575" y="9463"/>
                    <a:pt x="390" y="11596"/>
                    <a:pt x="258" y="13724"/>
                  </a:cubicBezTo>
                  <a:cubicBezTo>
                    <a:pt x="97" y="16332"/>
                    <a:pt x="9" y="18954"/>
                    <a:pt x="0" y="21600"/>
                  </a:cubicBezTo>
                  <a:lnTo>
                    <a:pt x="21600" y="21600"/>
                  </a:lnTo>
                  <a:cubicBezTo>
                    <a:pt x="21591" y="18954"/>
                    <a:pt x="21503" y="16332"/>
                    <a:pt x="21342" y="13724"/>
                  </a:cubicBezTo>
                  <a:cubicBezTo>
                    <a:pt x="21210" y="11596"/>
                    <a:pt x="21025" y="9463"/>
                    <a:pt x="20699" y="7449"/>
                  </a:cubicBezTo>
                  <a:cubicBezTo>
                    <a:pt x="20507" y="6261"/>
                    <a:pt x="20265" y="5116"/>
                    <a:pt x="19932" y="4124"/>
                  </a:cubicBezTo>
                  <a:cubicBezTo>
                    <a:pt x="19679" y="3374"/>
                    <a:pt x="19378" y="2725"/>
                    <a:pt x="19031" y="2240"/>
                  </a:cubicBezTo>
                  <a:cubicBezTo>
                    <a:pt x="18768" y="1872"/>
                    <a:pt x="18484" y="1605"/>
                    <a:pt x="18197" y="1369"/>
                  </a:cubicBezTo>
                  <a:cubicBezTo>
                    <a:pt x="17125" y="488"/>
                    <a:pt x="16000" y="36"/>
                    <a:pt x="14868" y="0"/>
                  </a:cubicBezTo>
                  <a:lnTo>
                    <a:pt x="12579" y="7876"/>
                  </a:lnTo>
                  <a:lnTo>
                    <a:pt x="10800" y="1280"/>
                  </a:lnTo>
                  <a:lnTo>
                    <a:pt x="9021" y="7876"/>
                  </a:lnTo>
                  <a:lnTo>
                    <a:pt x="6732" y="0"/>
                  </a:lnTo>
                  <a:close/>
                  <a:moveTo>
                    <a:pt x="10800" y="5138"/>
                  </a:moveTo>
                  <a:cubicBezTo>
                    <a:pt x="10891" y="5138"/>
                    <a:pt x="10982" y="5220"/>
                    <a:pt x="11051" y="5387"/>
                  </a:cubicBezTo>
                  <a:cubicBezTo>
                    <a:pt x="11189" y="5720"/>
                    <a:pt x="11189" y="6245"/>
                    <a:pt x="11051" y="6578"/>
                  </a:cubicBezTo>
                  <a:cubicBezTo>
                    <a:pt x="10913" y="6911"/>
                    <a:pt x="10687" y="6911"/>
                    <a:pt x="10549" y="6578"/>
                  </a:cubicBezTo>
                  <a:cubicBezTo>
                    <a:pt x="10411" y="6245"/>
                    <a:pt x="10411" y="5720"/>
                    <a:pt x="10549" y="5387"/>
                  </a:cubicBezTo>
                  <a:cubicBezTo>
                    <a:pt x="10618" y="5220"/>
                    <a:pt x="10709" y="5138"/>
                    <a:pt x="10800" y="5138"/>
                  </a:cubicBezTo>
                  <a:close/>
                  <a:moveTo>
                    <a:pt x="10800" y="9493"/>
                  </a:moveTo>
                  <a:cubicBezTo>
                    <a:pt x="10891" y="9493"/>
                    <a:pt x="10982" y="9576"/>
                    <a:pt x="11051" y="9742"/>
                  </a:cubicBezTo>
                  <a:cubicBezTo>
                    <a:pt x="11189" y="10075"/>
                    <a:pt x="11189" y="10618"/>
                    <a:pt x="11051" y="10951"/>
                  </a:cubicBezTo>
                  <a:cubicBezTo>
                    <a:pt x="10913" y="11284"/>
                    <a:pt x="10687" y="11284"/>
                    <a:pt x="10549" y="10951"/>
                  </a:cubicBezTo>
                  <a:cubicBezTo>
                    <a:pt x="10411" y="10618"/>
                    <a:pt x="10411" y="10075"/>
                    <a:pt x="10549" y="9742"/>
                  </a:cubicBezTo>
                  <a:cubicBezTo>
                    <a:pt x="10618" y="9576"/>
                    <a:pt x="10709" y="9493"/>
                    <a:pt x="10800" y="9493"/>
                  </a:cubicBezTo>
                  <a:close/>
                  <a:moveTo>
                    <a:pt x="10800" y="13867"/>
                  </a:moveTo>
                  <a:cubicBezTo>
                    <a:pt x="10891" y="13867"/>
                    <a:pt x="10982" y="13949"/>
                    <a:pt x="11051" y="14116"/>
                  </a:cubicBezTo>
                  <a:cubicBezTo>
                    <a:pt x="11189" y="14449"/>
                    <a:pt x="11189" y="14991"/>
                    <a:pt x="11051" y="15324"/>
                  </a:cubicBezTo>
                  <a:cubicBezTo>
                    <a:pt x="10913" y="15658"/>
                    <a:pt x="10687" y="15658"/>
                    <a:pt x="10549" y="15324"/>
                  </a:cubicBezTo>
                  <a:cubicBezTo>
                    <a:pt x="10411" y="14991"/>
                    <a:pt x="10411" y="14449"/>
                    <a:pt x="10549" y="14116"/>
                  </a:cubicBezTo>
                  <a:cubicBezTo>
                    <a:pt x="10618" y="13949"/>
                    <a:pt x="10709" y="13867"/>
                    <a:pt x="10800" y="13867"/>
                  </a:cubicBezTo>
                  <a:close/>
                  <a:moveTo>
                    <a:pt x="10800" y="18222"/>
                  </a:moveTo>
                  <a:cubicBezTo>
                    <a:pt x="10891" y="18222"/>
                    <a:pt x="10982" y="18304"/>
                    <a:pt x="11051" y="18471"/>
                  </a:cubicBezTo>
                  <a:cubicBezTo>
                    <a:pt x="11189" y="18804"/>
                    <a:pt x="11189" y="19347"/>
                    <a:pt x="11051" y="19680"/>
                  </a:cubicBezTo>
                  <a:cubicBezTo>
                    <a:pt x="10913" y="20013"/>
                    <a:pt x="10687" y="20013"/>
                    <a:pt x="10549" y="19680"/>
                  </a:cubicBezTo>
                  <a:cubicBezTo>
                    <a:pt x="10411" y="19347"/>
                    <a:pt x="10411" y="18804"/>
                    <a:pt x="10549" y="18471"/>
                  </a:cubicBezTo>
                  <a:cubicBezTo>
                    <a:pt x="10618" y="18304"/>
                    <a:pt x="10709" y="18222"/>
                    <a:pt x="10800" y="18222"/>
                  </a:cubicBezTo>
                  <a:close/>
                </a:path>
              </a:pathLst>
            </a:custGeom>
            <a:solidFill>
              <a:srgbClr val="FFFFFF"/>
            </a:solidFill>
            <a:ln w="12700" cap="flat">
              <a:noFill/>
              <a:miter lim="400000"/>
            </a:ln>
            <a:effectLst>
              <a:outerShdw blurRad="101600" dist="25400" dir="5400000" rotWithShape="0">
                <a:srgbClr val="000000">
                  <a:alpha val="7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39" name="Domestic"/>
          <p:cNvSpPr txBox="1"/>
          <p:nvPr/>
        </p:nvSpPr>
        <p:spPr>
          <a:xfrm>
            <a:off x="2576691" y="605653"/>
            <a:ext cx="904078" cy="13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Domestic</a:t>
            </a:r>
          </a:p>
        </p:txBody>
      </p:sp>
      <p:sp>
        <p:nvSpPr>
          <p:cNvPr id="240" name="As an Enterprise customer I need assurance that our water and wastewater services will operate without disruption."/>
          <p:cNvSpPr txBox="1"/>
          <p:nvPr/>
        </p:nvSpPr>
        <p:spPr>
          <a:xfrm>
            <a:off x="5899784" y="1813747"/>
            <a:ext cx="1835526" cy="542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800" b="1">
                <a:solidFill>
                  <a:srgbClr val="FFFFFF"/>
                </a:solidFill>
                <a:latin typeface="Helvetica Neue"/>
                <a:ea typeface="Helvetica Neue"/>
                <a:cs typeface="Helvetica Neue"/>
                <a:sym typeface="Helvetica Neue"/>
              </a:defRPr>
            </a:lvl1pPr>
          </a:lstStyle>
          <a:p>
            <a:r>
              <a:t>As an Enterprise customer I need assurance that our water and wastewater services will operate without disruption.</a:t>
            </a:r>
          </a:p>
        </p:txBody>
      </p:sp>
      <p:sp>
        <p:nvSpPr>
          <p:cNvPr id="241" name="Customer Expectations"/>
          <p:cNvSpPr txBox="1"/>
          <p:nvPr/>
        </p:nvSpPr>
        <p:spPr>
          <a:xfrm>
            <a:off x="2179606" y="2950219"/>
            <a:ext cx="1723647" cy="18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200" b="1">
                <a:solidFill>
                  <a:srgbClr val="3197E0"/>
                </a:solidFill>
                <a:latin typeface="Helvetica Neue"/>
                <a:ea typeface="Helvetica Neue"/>
                <a:cs typeface="Helvetica Neue"/>
                <a:sym typeface="Helvetica Neue"/>
              </a:defRPr>
            </a:lvl1pPr>
          </a:lstStyle>
          <a:p>
            <a:r>
              <a:t>Customer Expectations</a:t>
            </a:r>
          </a:p>
        </p:txBody>
      </p:sp>
      <p:sp>
        <p:nvSpPr>
          <p:cNvPr id="242" name="Be easy to deal with. Enable me to engage and interact with you across my preferred communication channels;…"/>
          <p:cNvSpPr txBox="1"/>
          <p:nvPr/>
        </p:nvSpPr>
        <p:spPr>
          <a:xfrm>
            <a:off x="1667283" y="3259878"/>
            <a:ext cx="2722894" cy="2510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Be easy to deal with. Enable me to engage and interact with you across my preferred communication channels;</a:t>
            </a:r>
          </a:p>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Provide me with simple options to pay my bill, if I’m struggling to pay on time;</a:t>
            </a:r>
          </a:p>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Respond to my problems and resolve them as quickly as possible;</a:t>
            </a:r>
          </a:p>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When I have to interact with you provide me with effortless experiences;</a:t>
            </a:r>
          </a:p>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Tell me about your environmental and community activities, listen to me and always be there to help me;</a:t>
            </a:r>
          </a:p>
          <a:p>
            <a:pPr marL="101600" indent="-101600" defTabSz="584200">
              <a:spcBef>
                <a:spcPts val="600"/>
              </a:spcBef>
              <a:buSzPct val="100000"/>
              <a:buChar char="•"/>
              <a:defRPr sz="1000" b="1">
                <a:solidFill>
                  <a:srgbClr val="3197E0"/>
                </a:solidFill>
                <a:latin typeface="Helvetica Neue"/>
                <a:ea typeface="Helvetica Neue"/>
                <a:cs typeface="Helvetica Neue"/>
                <a:sym typeface="Helvetica Neue"/>
              </a:defRPr>
            </a:pPr>
            <a:r>
              <a:t>I want to trust the quality of the water you provide.</a:t>
            </a:r>
          </a:p>
        </p:txBody>
      </p:sp>
      <p:sp>
        <p:nvSpPr>
          <p:cNvPr id="243" name="Customer Expectations"/>
          <p:cNvSpPr txBox="1"/>
          <p:nvPr/>
        </p:nvSpPr>
        <p:spPr>
          <a:xfrm>
            <a:off x="5955724" y="2950219"/>
            <a:ext cx="1723647" cy="18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57200">
              <a:spcBef>
                <a:spcPts val="5500"/>
              </a:spcBef>
              <a:defRPr sz="1200" b="1">
                <a:solidFill>
                  <a:srgbClr val="72B1D7"/>
                </a:solidFill>
                <a:latin typeface="Helvetica Neue"/>
                <a:ea typeface="Helvetica Neue"/>
                <a:cs typeface="Helvetica Neue"/>
                <a:sym typeface="Helvetica Neue"/>
              </a:defRPr>
            </a:lvl1pPr>
          </a:lstStyle>
          <a:p>
            <a:r>
              <a:t>Customer Expectations</a:t>
            </a:r>
          </a:p>
        </p:txBody>
      </p:sp>
      <p:sp>
        <p:nvSpPr>
          <p:cNvPr id="244" name="Understand our business and let us interact with representatives who know us;…"/>
          <p:cNvSpPr txBox="1"/>
          <p:nvPr/>
        </p:nvSpPr>
        <p:spPr>
          <a:xfrm>
            <a:off x="5456101" y="3272578"/>
            <a:ext cx="2722893" cy="234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01600" indent="-101600" defTabSz="584200">
              <a:spcBef>
                <a:spcPts val="400"/>
              </a:spcBef>
              <a:buSzPct val="100000"/>
              <a:buChar char="•"/>
              <a:defRPr sz="1100" b="1">
                <a:solidFill>
                  <a:srgbClr val="72B1D7"/>
                </a:solidFill>
                <a:latin typeface="Helvetica Neue"/>
                <a:ea typeface="Helvetica Neue"/>
                <a:cs typeface="Helvetica Neue"/>
                <a:sym typeface="Helvetica Neue"/>
              </a:defRPr>
            </a:pPr>
            <a:r>
              <a:t>Understand our business and let us interact with representatives who know us;</a:t>
            </a:r>
          </a:p>
          <a:p>
            <a:pPr marL="101600" indent="-101600" defTabSz="584200">
              <a:spcBef>
                <a:spcPts val="400"/>
              </a:spcBef>
              <a:buSzPct val="100000"/>
              <a:buChar char="•"/>
              <a:defRPr sz="1100" b="1">
                <a:solidFill>
                  <a:srgbClr val="72B1D7"/>
                </a:solidFill>
                <a:latin typeface="Helvetica Neue"/>
                <a:ea typeface="Helvetica Neue"/>
                <a:cs typeface="Helvetica Neue"/>
                <a:sym typeface="Helvetica Neue"/>
              </a:defRPr>
            </a:pPr>
            <a:r>
              <a:t>Always provide us with safe and high quality water;</a:t>
            </a:r>
          </a:p>
          <a:p>
            <a:pPr marL="101600" indent="-101600" defTabSz="584200">
              <a:spcBef>
                <a:spcPts val="400"/>
              </a:spcBef>
              <a:buSzPct val="100000"/>
              <a:buChar char="•"/>
              <a:defRPr sz="1100" b="1">
                <a:solidFill>
                  <a:srgbClr val="72B1D7"/>
                </a:solidFill>
                <a:latin typeface="Helvetica Neue"/>
                <a:ea typeface="Helvetica Neue"/>
                <a:cs typeface="Helvetica Neue"/>
                <a:sym typeface="Helvetica Neue"/>
              </a:defRPr>
            </a:pPr>
            <a:r>
              <a:t>Inform us if planned maintenance will impact our operations and when something goes wrong be transparent with resolution times;</a:t>
            </a:r>
          </a:p>
          <a:p>
            <a:pPr marL="101600" indent="-101600" defTabSz="584200">
              <a:spcBef>
                <a:spcPts val="400"/>
              </a:spcBef>
              <a:buSzPct val="100000"/>
              <a:buChar char="•"/>
              <a:defRPr sz="1100" b="1">
                <a:solidFill>
                  <a:srgbClr val="72B1D7"/>
                </a:solidFill>
                <a:latin typeface="Helvetica Neue"/>
                <a:ea typeface="Helvetica Neue"/>
                <a:cs typeface="Helvetica Neue"/>
                <a:sym typeface="Helvetica Neue"/>
              </a:defRPr>
            </a:pPr>
            <a:r>
              <a:t>Be excellent at what you do, so we can be great at what we do;</a:t>
            </a:r>
          </a:p>
          <a:p>
            <a:pPr marL="101600" indent="-101600" defTabSz="584200">
              <a:spcBef>
                <a:spcPts val="400"/>
              </a:spcBef>
              <a:buSzPct val="100000"/>
              <a:buChar char="•"/>
              <a:defRPr sz="1100" b="1">
                <a:solidFill>
                  <a:srgbClr val="72B1D7"/>
                </a:solidFill>
                <a:latin typeface="Helvetica Neue"/>
                <a:ea typeface="Helvetica Neue"/>
                <a:cs typeface="Helvetica Neue"/>
                <a:sym typeface="Helvetica Neue"/>
              </a:defRPr>
            </a:pPr>
            <a:r>
              <a:t>Enable the communities we serve to trust your water services.</a:t>
            </a:r>
          </a:p>
        </p:txBody>
      </p:sp>
      <p:sp>
        <p:nvSpPr>
          <p:cNvPr id="245" name="Who are our customers and what are their expectations?"/>
          <p:cNvSpPr txBox="1">
            <a:spLocks noGrp="1"/>
          </p:cNvSpPr>
          <p:nvPr>
            <p:ph type="title"/>
          </p:nvPr>
        </p:nvSpPr>
        <p:spPr>
          <a:xfrm>
            <a:off x="457200" y="2152"/>
            <a:ext cx="8229600" cy="431951"/>
          </a:xfrm>
          <a:prstGeom prst="rect">
            <a:avLst/>
          </a:prstGeom>
        </p:spPr>
        <p:txBody>
          <a:bodyPr/>
          <a:lstStyle>
            <a:lvl1pPr>
              <a:defRPr sz="1500" b="0">
                <a:latin typeface="Arial Rounded MT Bold"/>
                <a:ea typeface="Arial Rounded MT Bold"/>
                <a:cs typeface="Arial Rounded MT Bold"/>
                <a:sym typeface="Arial Rounded MT Bold"/>
              </a:defRPr>
            </a:lvl1pPr>
          </a:lstStyle>
          <a:p>
            <a:r>
              <a:t>Who are our customers and what are their expectations?</a:t>
            </a:r>
          </a:p>
        </p:txBody>
      </p:sp>
      <p:sp>
        <p:nvSpPr>
          <p:cNvPr id="246" name="Shape"/>
          <p:cNvSpPr/>
          <p:nvPr/>
        </p:nvSpPr>
        <p:spPr>
          <a:xfrm>
            <a:off x="426408" y="560571"/>
            <a:ext cx="730042" cy="729745"/>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B9B9B9"/>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250" name="Group"/>
          <p:cNvGrpSpPr/>
          <p:nvPr/>
        </p:nvGrpSpPr>
        <p:grpSpPr>
          <a:xfrm>
            <a:off x="555029" y="827734"/>
            <a:ext cx="472757" cy="195419"/>
            <a:chOff x="0" y="-1"/>
            <a:chExt cx="472756" cy="195418"/>
          </a:xfrm>
        </p:grpSpPr>
        <p:sp>
          <p:nvSpPr>
            <p:cNvPr id="247" name="Shape"/>
            <p:cNvSpPr/>
            <p:nvPr/>
          </p:nvSpPr>
          <p:spPr>
            <a:xfrm>
              <a:off x="145287" y="-2"/>
              <a:ext cx="182182" cy="195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48" name="Shape"/>
            <p:cNvSpPr/>
            <p:nvPr/>
          </p:nvSpPr>
          <p:spPr>
            <a:xfrm>
              <a:off x="328747" y="28977"/>
              <a:ext cx="144010" cy="16436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49" name="Shape"/>
            <p:cNvSpPr/>
            <p:nvPr/>
          </p:nvSpPr>
          <p:spPr>
            <a:xfrm flipH="1">
              <a:off x="-1" y="28977"/>
              <a:ext cx="144010" cy="164362"/>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251" name="Customer Expectations"/>
          <p:cNvSpPr txBox="1"/>
          <p:nvPr/>
        </p:nvSpPr>
        <p:spPr>
          <a:xfrm>
            <a:off x="288567" y="1395651"/>
            <a:ext cx="904077" cy="28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3483C9"/>
                </a:solidFill>
                <a:latin typeface="Helvetica Neue"/>
                <a:ea typeface="Helvetica Neue"/>
                <a:cs typeface="Helvetica Neue"/>
                <a:sym typeface="Helvetica Neue"/>
              </a:defRPr>
            </a:lvl1pPr>
          </a:lstStyle>
          <a:p>
            <a:r>
              <a:t>Customer Expectations</a:t>
            </a:r>
          </a:p>
        </p:txBody>
      </p:sp>
      <p:sp>
        <p:nvSpPr>
          <p:cNvPr id="252" name="As a home owner, I’m responsible for the health and safety of my household. I’m paying the bills. I need assurance that you’re looking out for me."/>
          <p:cNvSpPr txBox="1"/>
          <p:nvPr/>
        </p:nvSpPr>
        <p:spPr>
          <a:xfrm>
            <a:off x="2227697" y="1773512"/>
            <a:ext cx="1627464" cy="74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I’m responsible for the health and safety of my household. I’m paying the bills. I need assurance that you’re looking out for me.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p:cNvSpPr/>
          <p:nvPr/>
        </p:nvSpPr>
        <p:spPr>
          <a:xfrm>
            <a:off x="-8286" y="386247"/>
            <a:ext cx="9160572" cy="656348"/>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255" name="How do our customers feel about us?"/>
          <p:cNvSpPr txBox="1">
            <a:spLocks noGrp="1"/>
          </p:cNvSpPr>
          <p:nvPr>
            <p:ph type="title"/>
          </p:nvPr>
        </p:nvSpPr>
        <p:spPr>
          <a:xfrm>
            <a:off x="1966490" y="6893"/>
            <a:ext cx="5109420" cy="342069"/>
          </a:xfrm>
          <a:prstGeom prst="rect">
            <a:avLst/>
          </a:prstGeom>
        </p:spPr>
        <p:txBody>
          <a:bodyPr/>
          <a:lstStyle>
            <a:lvl1pPr>
              <a:defRPr sz="1500" b="0">
                <a:latin typeface="Arial Rounded MT Bold"/>
                <a:ea typeface="Arial Rounded MT Bold"/>
                <a:cs typeface="Arial Rounded MT Bold"/>
                <a:sym typeface="Arial Rounded MT Bold"/>
              </a:defRPr>
            </a:lvl1pPr>
          </a:lstStyle>
          <a:p>
            <a:r>
              <a:t>How do our customers feel about us?</a:t>
            </a:r>
          </a:p>
        </p:txBody>
      </p:sp>
      <p:sp>
        <p:nvSpPr>
          <p:cNvPr id="256" name="Non-Domestic"/>
          <p:cNvSpPr txBox="1"/>
          <p:nvPr/>
        </p:nvSpPr>
        <p:spPr>
          <a:xfrm>
            <a:off x="2980909" y="2335856"/>
            <a:ext cx="1146945"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Non-Domestic </a:t>
            </a:r>
          </a:p>
        </p:txBody>
      </p:sp>
      <p:sp>
        <p:nvSpPr>
          <p:cNvPr id="257" name="Rounded Rectangle"/>
          <p:cNvSpPr/>
          <p:nvPr/>
        </p:nvSpPr>
        <p:spPr>
          <a:xfrm>
            <a:off x="1340988" y="507107"/>
            <a:ext cx="7496352" cy="554380"/>
          </a:xfrm>
          <a:prstGeom prst="roundRect">
            <a:avLst>
              <a:gd name="adj" fmla="val 34363"/>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258" name="Watercare is recognised as an industry leader within the water sector in New Zealand has a strong record of successfully providing Aucklanders with reliable and safe water services. As a result Aucklanders are happy with their water."/>
          <p:cNvSpPr txBox="1"/>
          <p:nvPr/>
        </p:nvSpPr>
        <p:spPr>
          <a:xfrm>
            <a:off x="1464547" y="496278"/>
            <a:ext cx="7249234" cy="576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defTabSz="841247">
              <a:defRPr sz="1000">
                <a:latin typeface="Helvetica Neue Light"/>
                <a:ea typeface="Helvetica Neue Light"/>
                <a:cs typeface="Helvetica Neue Light"/>
                <a:sym typeface="Helvetica Neue Light"/>
              </a:defRPr>
            </a:lvl1pPr>
          </a:lstStyle>
          <a:p>
            <a:r>
              <a:t>Watercare is recognised as an industry leader within the New Zealand water sector and has a strong record of successfully providing Aucklanders with reliable and safe water services. As a result Aucklanders are happy with their water. To build trust, further (positive) customer engagement is required.</a:t>
            </a:r>
          </a:p>
        </p:txBody>
      </p:sp>
      <p:sp>
        <p:nvSpPr>
          <p:cNvPr id="259" name="Strong commercial relationships."/>
          <p:cNvSpPr txBox="1"/>
          <p:nvPr/>
        </p:nvSpPr>
        <p:spPr>
          <a:xfrm>
            <a:off x="3021943" y="3393907"/>
            <a:ext cx="1348844" cy="32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Strong commercial relationships.</a:t>
            </a:r>
          </a:p>
        </p:txBody>
      </p:sp>
      <p:sp>
        <p:nvSpPr>
          <p:cNvPr id="260" name="Customer service is consistently good."/>
          <p:cNvSpPr txBox="1"/>
          <p:nvPr/>
        </p:nvSpPr>
        <p:spPr>
          <a:xfrm>
            <a:off x="3021943" y="2703026"/>
            <a:ext cx="1348844" cy="32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Customer service is consistently good.</a:t>
            </a:r>
          </a:p>
        </p:txBody>
      </p:sp>
      <p:sp>
        <p:nvSpPr>
          <p:cNvPr id="261" name="Feel listened to and our business is well-understood."/>
          <p:cNvSpPr txBox="1"/>
          <p:nvPr/>
        </p:nvSpPr>
        <p:spPr>
          <a:xfrm>
            <a:off x="3021943" y="4692108"/>
            <a:ext cx="1348844" cy="491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Feel listened to and our business is well-understood.</a:t>
            </a:r>
          </a:p>
        </p:txBody>
      </p:sp>
      <p:sp>
        <p:nvSpPr>
          <p:cNvPr id="262" name="Responses are provided in a timely manner."/>
          <p:cNvSpPr txBox="1"/>
          <p:nvPr/>
        </p:nvSpPr>
        <p:spPr>
          <a:xfrm>
            <a:off x="3021943" y="3989684"/>
            <a:ext cx="1348844" cy="49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Responses are provided in a timely manner.</a:t>
            </a:r>
          </a:p>
        </p:txBody>
      </p:sp>
      <p:grpSp>
        <p:nvGrpSpPr>
          <p:cNvPr id="265" name="Group"/>
          <p:cNvGrpSpPr/>
          <p:nvPr/>
        </p:nvGrpSpPr>
        <p:grpSpPr>
          <a:xfrm>
            <a:off x="2401732" y="3318864"/>
            <a:ext cx="476236" cy="476236"/>
            <a:chOff x="0" y="0"/>
            <a:chExt cx="476234" cy="476234"/>
          </a:xfrm>
        </p:grpSpPr>
        <p:sp>
          <p:nvSpPr>
            <p:cNvPr id="263" name="Circle"/>
            <p:cNvSpPr/>
            <p:nvPr/>
          </p:nvSpPr>
          <p:spPr>
            <a:xfrm>
              <a:off x="0" y="0"/>
              <a:ext cx="476235" cy="476235"/>
            </a:xfrm>
            <a:prstGeom prst="ellipse">
              <a:avLst/>
            </a:pr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64" name="69%"/>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69%</a:t>
              </a:r>
            </a:p>
          </p:txBody>
        </p:sp>
      </p:grpSp>
      <p:grpSp>
        <p:nvGrpSpPr>
          <p:cNvPr id="268" name="Group"/>
          <p:cNvGrpSpPr/>
          <p:nvPr/>
        </p:nvGrpSpPr>
        <p:grpSpPr>
          <a:xfrm>
            <a:off x="2401732" y="2627983"/>
            <a:ext cx="476236" cy="476236"/>
            <a:chOff x="0" y="0"/>
            <a:chExt cx="476234" cy="476234"/>
          </a:xfrm>
        </p:grpSpPr>
        <p:sp>
          <p:nvSpPr>
            <p:cNvPr id="266" name="Circle"/>
            <p:cNvSpPr/>
            <p:nvPr/>
          </p:nvSpPr>
          <p:spPr>
            <a:xfrm>
              <a:off x="0" y="0"/>
              <a:ext cx="476235" cy="476235"/>
            </a:xfrm>
            <a:prstGeom prst="ellipse">
              <a:avLst/>
            </a:pr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67" name="81%"/>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81%</a:t>
              </a:r>
            </a:p>
          </p:txBody>
        </p:sp>
      </p:grpSp>
      <p:grpSp>
        <p:nvGrpSpPr>
          <p:cNvPr id="271" name="Group"/>
          <p:cNvGrpSpPr/>
          <p:nvPr/>
        </p:nvGrpSpPr>
        <p:grpSpPr>
          <a:xfrm>
            <a:off x="2401732" y="4699614"/>
            <a:ext cx="476236" cy="476236"/>
            <a:chOff x="0" y="0"/>
            <a:chExt cx="476234" cy="476234"/>
          </a:xfrm>
        </p:grpSpPr>
        <p:sp>
          <p:nvSpPr>
            <p:cNvPr id="269" name="Circle"/>
            <p:cNvSpPr/>
            <p:nvPr/>
          </p:nvSpPr>
          <p:spPr>
            <a:xfrm>
              <a:off x="0" y="0"/>
              <a:ext cx="476235" cy="476235"/>
            </a:xfrm>
            <a:prstGeom prst="ellipse">
              <a:avLst/>
            </a:pr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70" name="63%"/>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63%</a:t>
              </a:r>
            </a:p>
          </p:txBody>
        </p:sp>
      </p:grpSp>
      <p:grpSp>
        <p:nvGrpSpPr>
          <p:cNvPr id="274" name="Group"/>
          <p:cNvGrpSpPr/>
          <p:nvPr/>
        </p:nvGrpSpPr>
        <p:grpSpPr>
          <a:xfrm>
            <a:off x="2401732" y="3997191"/>
            <a:ext cx="476236" cy="476236"/>
            <a:chOff x="0" y="0"/>
            <a:chExt cx="476234" cy="476234"/>
          </a:xfrm>
        </p:grpSpPr>
        <p:sp>
          <p:nvSpPr>
            <p:cNvPr id="272" name="Circle"/>
            <p:cNvSpPr/>
            <p:nvPr/>
          </p:nvSpPr>
          <p:spPr>
            <a:xfrm>
              <a:off x="0" y="0"/>
              <a:ext cx="476235" cy="476235"/>
            </a:xfrm>
            <a:prstGeom prst="ellipse">
              <a:avLst/>
            </a:pr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73" name="67%"/>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67%</a:t>
              </a:r>
            </a:p>
          </p:txBody>
        </p:sp>
      </p:grpSp>
      <p:sp>
        <p:nvSpPr>
          <p:cNvPr id="275" name="Domestic"/>
          <p:cNvSpPr txBox="1"/>
          <p:nvPr/>
        </p:nvSpPr>
        <p:spPr>
          <a:xfrm>
            <a:off x="905582" y="2335856"/>
            <a:ext cx="904078"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Domestic</a:t>
            </a:r>
          </a:p>
        </p:txBody>
      </p:sp>
      <p:sp>
        <p:nvSpPr>
          <p:cNvPr id="276" name="Provides high quality customer service."/>
          <p:cNvSpPr txBox="1"/>
          <p:nvPr/>
        </p:nvSpPr>
        <p:spPr>
          <a:xfrm>
            <a:off x="817611" y="2703026"/>
            <a:ext cx="1348844" cy="32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Provides high quality customer service.</a:t>
            </a:r>
          </a:p>
        </p:txBody>
      </p:sp>
      <p:grpSp>
        <p:nvGrpSpPr>
          <p:cNvPr id="279" name="Group"/>
          <p:cNvGrpSpPr/>
          <p:nvPr/>
        </p:nvGrpSpPr>
        <p:grpSpPr>
          <a:xfrm>
            <a:off x="207699" y="2627983"/>
            <a:ext cx="476236" cy="476236"/>
            <a:chOff x="0" y="0"/>
            <a:chExt cx="476234" cy="476234"/>
          </a:xfrm>
        </p:grpSpPr>
        <p:sp>
          <p:nvSpPr>
            <p:cNvPr id="277" name="Circle"/>
            <p:cNvSpPr/>
            <p:nvPr/>
          </p:nvSpPr>
          <p:spPr>
            <a:xfrm>
              <a:off x="0" y="0"/>
              <a:ext cx="476235" cy="476235"/>
            </a:xfrm>
            <a:prstGeom prst="ellipse">
              <a:avLst/>
            </a:pr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78" name="76%"/>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76%</a:t>
              </a:r>
            </a:p>
          </p:txBody>
        </p:sp>
      </p:grpSp>
      <p:sp>
        <p:nvSpPr>
          <p:cNvPr id="280" name="Responds quickly to faults."/>
          <p:cNvSpPr txBox="1"/>
          <p:nvPr/>
        </p:nvSpPr>
        <p:spPr>
          <a:xfrm>
            <a:off x="817611" y="3393907"/>
            <a:ext cx="1348844" cy="32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Responds quickly to faults.</a:t>
            </a:r>
          </a:p>
        </p:txBody>
      </p:sp>
      <p:grpSp>
        <p:nvGrpSpPr>
          <p:cNvPr id="283" name="Group"/>
          <p:cNvGrpSpPr/>
          <p:nvPr/>
        </p:nvGrpSpPr>
        <p:grpSpPr>
          <a:xfrm>
            <a:off x="207699" y="3318864"/>
            <a:ext cx="476236" cy="476236"/>
            <a:chOff x="0" y="0"/>
            <a:chExt cx="476234" cy="476234"/>
          </a:xfrm>
        </p:grpSpPr>
        <p:sp>
          <p:nvSpPr>
            <p:cNvPr id="281" name="Circle"/>
            <p:cNvSpPr/>
            <p:nvPr/>
          </p:nvSpPr>
          <p:spPr>
            <a:xfrm>
              <a:off x="0" y="0"/>
              <a:ext cx="476235" cy="476235"/>
            </a:xfrm>
            <a:prstGeom prst="ellipse">
              <a:avLst/>
            </a:pr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82" name="69%"/>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69%</a:t>
              </a:r>
            </a:p>
          </p:txBody>
        </p:sp>
      </p:grpSp>
      <p:sp>
        <p:nvSpPr>
          <p:cNvPr id="284" name="Easy to deal with."/>
          <p:cNvSpPr txBox="1"/>
          <p:nvPr/>
        </p:nvSpPr>
        <p:spPr>
          <a:xfrm>
            <a:off x="826446" y="4863902"/>
            <a:ext cx="1259153"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Easy to deal with.</a:t>
            </a:r>
          </a:p>
        </p:txBody>
      </p:sp>
      <p:sp>
        <p:nvSpPr>
          <p:cNvPr id="285" name="Circle"/>
          <p:cNvSpPr/>
          <p:nvPr/>
        </p:nvSpPr>
        <p:spPr>
          <a:xfrm>
            <a:off x="207699" y="4706308"/>
            <a:ext cx="476236" cy="476236"/>
          </a:xfrm>
          <a:prstGeom prst="ellipse">
            <a:avLst/>
          </a:prstGeom>
          <a:solidFill>
            <a:srgbClr val="B9B9B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86" name="60%"/>
          <p:cNvSpPr txBox="1"/>
          <p:nvPr/>
        </p:nvSpPr>
        <p:spPr>
          <a:xfrm>
            <a:off x="251080" y="4822506"/>
            <a:ext cx="389473"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60%</a:t>
            </a:r>
          </a:p>
        </p:txBody>
      </p:sp>
      <p:sp>
        <p:nvSpPr>
          <p:cNvPr id="287" name="Provides a reliable service."/>
          <p:cNvSpPr txBox="1"/>
          <p:nvPr/>
        </p:nvSpPr>
        <p:spPr>
          <a:xfrm>
            <a:off x="822694" y="4084789"/>
            <a:ext cx="1348844" cy="326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Provides a reliable service.</a:t>
            </a:r>
          </a:p>
        </p:txBody>
      </p:sp>
      <p:grpSp>
        <p:nvGrpSpPr>
          <p:cNvPr id="290" name="Group"/>
          <p:cNvGrpSpPr/>
          <p:nvPr/>
        </p:nvGrpSpPr>
        <p:grpSpPr>
          <a:xfrm>
            <a:off x="207699" y="4009745"/>
            <a:ext cx="476236" cy="476236"/>
            <a:chOff x="0" y="0"/>
            <a:chExt cx="476234" cy="476234"/>
          </a:xfrm>
        </p:grpSpPr>
        <p:sp>
          <p:nvSpPr>
            <p:cNvPr id="288" name="Circle"/>
            <p:cNvSpPr/>
            <p:nvPr/>
          </p:nvSpPr>
          <p:spPr>
            <a:xfrm>
              <a:off x="0" y="0"/>
              <a:ext cx="476235" cy="476235"/>
            </a:xfrm>
            <a:prstGeom prst="ellipse">
              <a:avLst/>
            </a:pr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89" name="68%"/>
            <p:cNvSpPr txBox="1"/>
            <p:nvPr/>
          </p:nvSpPr>
          <p:spPr>
            <a:xfrm>
              <a:off x="43381" y="116198"/>
              <a:ext cx="389473" cy="243839"/>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100">
                  <a:solidFill>
                    <a:srgbClr val="FFFFFF"/>
                  </a:solidFill>
                  <a:latin typeface="Arial Rounded MT Bold"/>
                  <a:ea typeface="Arial Rounded MT Bold"/>
                  <a:cs typeface="Arial Rounded MT Bold"/>
                  <a:sym typeface="Arial Rounded MT Bold"/>
                </a:defRPr>
              </a:lvl1pPr>
            </a:lstStyle>
            <a:p>
              <a:r>
                <a:t>68%</a:t>
              </a:r>
            </a:p>
          </p:txBody>
        </p:sp>
      </p:grpSp>
      <p:sp>
        <p:nvSpPr>
          <p:cNvPr id="291" name="Data Source: Watercare Discovery Report - Senate SHJ July 2018"/>
          <p:cNvSpPr txBox="1"/>
          <p:nvPr/>
        </p:nvSpPr>
        <p:spPr>
          <a:xfrm>
            <a:off x="266733" y="5740951"/>
            <a:ext cx="3935357" cy="25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900">
                <a:solidFill>
                  <a:srgbClr val="213D58"/>
                </a:solidFill>
                <a:latin typeface="Arial Rounded MT Bold"/>
                <a:ea typeface="Arial Rounded MT Bold"/>
                <a:cs typeface="Arial Rounded MT Bold"/>
                <a:sym typeface="Arial Rounded MT Bold"/>
              </a:defRPr>
            </a:lvl1pPr>
          </a:lstStyle>
          <a:p>
            <a:r>
              <a:t>Data Source: Watercare Discovery Report - Senate SHJ July 2018</a:t>
            </a:r>
          </a:p>
        </p:txBody>
      </p:sp>
      <p:sp>
        <p:nvSpPr>
          <p:cNvPr id="292" name="Slide Number"/>
          <p:cNvSpPr txBox="1">
            <a:spLocks noGrp="1"/>
          </p:cNvSpPr>
          <p:nvPr>
            <p:ph type="sldNum" sz="quarter" idx="2"/>
          </p:nvPr>
        </p:nvSpPr>
        <p:spPr>
          <a:xfrm>
            <a:off x="8926293" y="5996324"/>
            <a:ext cx="179607"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7</a:t>
            </a:fld>
            <a:endParaRPr/>
          </a:p>
        </p:txBody>
      </p:sp>
      <p:sp>
        <p:nvSpPr>
          <p:cNvPr id="293" name="Provides high quality customer service."/>
          <p:cNvSpPr txBox="1"/>
          <p:nvPr/>
        </p:nvSpPr>
        <p:spPr>
          <a:xfrm>
            <a:off x="5450347" y="2647983"/>
            <a:ext cx="1348844" cy="49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Keeps me informed of service interruptions, or changes.</a:t>
            </a:r>
          </a:p>
        </p:txBody>
      </p:sp>
      <p:sp>
        <p:nvSpPr>
          <p:cNvPr id="294" name="Circle"/>
          <p:cNvSpPr/>
          <p:nvPr/>
        </p:nvSpPr>
        <p:spPr>
          <a:xfrm>
            <a:off x="4851046" y="2610467"/>
            <a:ext cx="476236" cy="476236"/>
          </a:xfrm>
          <a:prstGeom prst="ellipse">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95" name="76%"/>
          <p:cNvSpPr txBox="1"/>
          <p:nvPr/>
        </p:nvSpPr>
        <p:spPr>
          <a:xfrm>
            <a:off x="4894427" y="2726665"/>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47%</a:t>
            </a:r>
          </a:p>
        </p:txBody>
      </p:sp>
      <p:sp>
        <p:nvSpPr>
          <p:cNvPr id="296" name="Responds quickly to faults."/>
          <p:cNvSpPr txBox="1"/>
          <p:nvPr/>
        </p:nvSpPr>
        <p:spPr>
          <a:xfrm>
            <a:off x="5455133" y="3295375"/>
            <a:ext cx="1396059" cy="49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My water supplier is environmentally responsible.</a:t>
            </a:r>
          </a:p>
        </p:txBody>
      </p:sp>
      <p:sp>
        <p:nvSpPr>
          <p:cNvPr id="297" name="Circle"/>
          <p:cNvSpPr/>
          <p:nvPr/>
        </p:nvSpPr>
        <p:spPr>
          <a:xfrm>
            <a:off x="4851046" y="3301348"/>
            <a:ext cx="476236" cy="476236"/>
          </a:xfrm>
          <a:prstGeom prst="ellipse">
            <a:avLst/>
          </a:pr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298" name="69%"/>
          <p:cNvSpPr txBox="1"/>
          <p:nvPr/>
        </p:nvSpPr>
        <p:spPr>
          <a:xfrm>
            <a:off x="4894427" y="3417546"/>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42%</a:t>
            </a:r>
          </a:p>
        </p:txBody>
      </p:sp>
      <p:sp>
        <p:nvSpPr>
          <p:cNvPr id="299" name="Provides a reliable service."/>
          <p:cNvSpPr txBox="1"/>
          <p:nvPr/>
        </p:nvSpPr>
        <p:spPr>
          <a:xfrm>
            <a:off x="5466041" y="3978373"/>
            <a:ext cx="1348844" cy="821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Of New Zealanders believe water suppliers are helping them become more efficient.</a:t>
            </a:r>
          </a:p>
        </p:txBody>
      </p:sp>
      <p:sp>
        <p:nvSpPr>
          <p:cNvPr id="300" name="Circle"/>
          <p:cNvSpPr/>
          <p:nvPr/>
        </p:nvSpPr>
        <p:spPr>
          <a:xfrm>
            <a:off x="4851046" y="3992229"/>
            <a:ext cx="476236" cy="476236"/>
          </a:xfrm>
          <a:prstGeom prst="ellipse">
            <a:avLst/>
          </a:pr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01" name="68%"/>
          <p:cNvSpPr txBox="1"/>
          <p:nvPr/>
        </p:nvSpPr>
        <p:spPr>
          <a:xfrm>
            <a:off x="4894427" y="4108427"/>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32%</a:t>
            </a:r>
          </a:p>
        </p:txBody>
      </p:sp>
      <p:sp>
        <p:nvSpPr>
          <p:cNvPr id="302" name="Line"/>
          <p:cNvSpPr/>
          <p:nvPr/>
        </p:nvSpPr>
        <p:spPr>
          <a:xfrm flipV="1">
            <a:off x="4556226" y="1506538"/>
            <a:ext cx="1" cy="4167540"/>
          </a:xfrm>
          <a:prstGeom prst="line">
            <a:avLst/>
          </a:prstGeom>
          <a:ln w="25400">
            <a:solidFill>
              <a:srgbClr val="000000"/>
            </a:solidFill>
            <a:prstDash val="sysDot"/>
            <a:miter lim="400000"/>
          </a:ln>
        </p:spPr>
        <p:txBody>
          <a:bodyPr lIns="45718" tIns="45718" rIns="45718" bIns="45718"/>
          <a:lstStyle/>
          <a:p>
            <a:endParaRPr/>
          </a:p>
        </p:txBody>
      </p:sp>
      <p:sp>
        <p:nvSpPr>
          <p:cNvPr id="303" name="Domestic"/>
          <p:cNvSpPr txBox="1"/>
          <p:nvPr/>
        </p:nvSpPr>
        <p:spPr>
          <a:xfrm>
            <a:off x="5584828" y="2335856"/>
            <a:ext cx="904078"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Domestic</a:t>
            </a:r>
          </a:p>
        </p:txBody>
      </p:sp>
      <p:sp>
        <p:nvSpPr>
          <p:cNvPr id="304" name="Provides high quality customer service."/>
          <p:cNvSpPr txBox="1"/>
          <p:nvPr/>
        </p:nvSpPr>
        <p:spPr>
          <a:xfrm>
            <a:off x="7733434" y="2660110"/>
            <a:ext cx="1348844" cy="49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Always get accurate information and valuable advice.</a:t>
            </a:r>
          </a:p>
        </p:txBody>
      </p:sp>
      <p:sp>
        <p:nvSpPr>
          <p:cNvPr id="305" name="Circle"/>
          <p:cNvSpPr/>
          <p:nvPr/>
        </p:nvSpPr>
        <p:spPr>
          <a:xfrm>
            <a:off x="7118439" y="2610467"/>
            <a:ext cx="476236" cy="476236"/>
          </a:xfrm>
          <a:prstGeom prst="ellipse">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06" name="76%"/>
          <p:cNvSpPr txBox="1"/>
          <p:nvPr/>
        </p:nvSpPr>
        <p:spPr>
          <a:xfrm>
            <a:off x="7161820" y="2726665"/>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53%</a:t>
            </a:r>
          </a:p>
        </p:txBody>
      </p:sp>
      <p:sp>
        <p:nvSpPr>
          <p:cNvPr id="307" name="Responds quickly to faults."/>
          <p:cNvSpPr txBox="1"/>
          <p:nvPr/>
        </p:nvSpPr>
        <p:spPr>
          <a:xfrm>
            <a:off x="7724698" y="3301443"/>
            <a:ext cx="1259153" cy="491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My water supplier is open and transparent. </a:t>
            </a:r>
          </a:p>
        </p:txBody>
      </p:sp>
      <p:sp>
        <p:nvSpPr>
          <p:cNvPr id="308" name="Circle"/>
          <p:cNvSpPr/>
          <p:nvPr/>
        </p:nvSpPr>
        <p:spPr>
          <a:xfrm>
            <a:off x="7118439" y="3301348"/>
            <a:ext cx="476236" cy="476236"/>
          </a:xfrm>
          <a:prstGeom prst="ellipse">
            <a:avLst/>
          </a:pr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09" name="69%"/>
          <p:cNvSpPr txBox="1"/>
          <p:nvPr/>
        </p:nvSpPr>
        <p:spPr>
          <a:xfrm>
            <a:off x="7161820" y="3417546"/>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45%</a:t>
            </a:r>
          </a:p>
        </p:txBody>
      </p:sp>
      <p:sp>
        <p:nvSpPr>
          <p:cNvPr id="310" name="Provides a reliable service."/>
          <p:cNvSpPr txBox="1"/>
          <p:nvPr/>
        </p:nvSpPr>
        <p:spPr>
          <a:xfrm>
            <a:off x="7733434" y="3978373"/>
            <a:ext cx="1259153" cy="656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584200">
              <a:spcBef>
                <a:spcPts val="1000"/>
              </a:spcBef>
              <a:defRPr sz="1100">
                <a:latin typeface="Helvetica Neue Light"/>
                <a:ea typeface="Helvetica Neue Light"/>
                <a:cs typeface="Helvetica Neue Light"/>
                <a:sym typeface="Helvetica Neue Light"/>
              </a:defRPr>
            </a:lvl1pPr>
          </a:lstStyle>
          <a:p>
            <a:r>
              <a:t>Processes are designed around what is best for the customer. </a:t>
            </a:r>
          </a:p>
        </p:txBody>
      </p:sp>
      <p:sp>
        <p:nvSpPr>
          <p:cNvPr id="311" name="Circle"/>
          <p:cNvSpPr/>
          <p:nvPr/>
        </p:nvSpPr>
        <p:spPr>
          <a:xfrm>
            <a:off x="7118439" y="3997191"/>
            <a:ext cx="476236" cy="476236"/>
          </a:xfrm>
          <a:prstGeom prst="ellipse">
            <a:avLst/>
          </a:pr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12" name="68%"/>
          <p:cNvSpPr txBox="1"/>
          <p:nvPr/>
        </p:nvSpPr>
        <p:spPr>
          <a:xfrm>
            <a:off x="7161820" y="4113389"/>
            <a:ext cx="389474" cy="2438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solidFill>
                  <a:srgbClr val="FFFFFF"/>
                </a:solidFill>
                <a:latin typeface="Arial Rounded MT Bold"/>
                <a:ea typeface="Arial Rounded MT Bold"/>
                <a:cs typeface="Arial Rounded MT Bold"/>
                <a:sym typeface="Arial Rounded MT Bold"/>
              </a:defRPr>
            </a:lvl1pPr>
          </a:lstStyle>
          <a:p>
            <a:r>
              <a:t>35%</a:t>
            </a:r>
          </a:p>
        </p:txBody>
      </p:sp>
      <p:sp>
        <p:nvSpPr>
          <p:cNvPr id="313" name="Non-Domestic"/>
          <p:cNvSpPr txBox="1"/>
          <p:nvPr/>
        </p:nvSpPr>
        <p:spPr>
          <a:xfrm>
            <a:off x="7755190" y="2335856"/>
            <a:ext cx="1146946"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3483C9"/>
                </a:solidFill>
                <a:latin typeface="Helvetica Neue"/>
                <a:ea typeface="Helvetica Neue"/>
                <a:cs typeface="Helvetica Neue"/>
                <a:sym typeface="Helvetica Neue"/>
              </a:defRPr>
            </a:lvl1pPr>
          </a:lstStyle>
          <a:p>
            <a:r>
              <a:t>Non-Domestic </a:t>
            </a:r>
          </a:p>
        </p:txBody>
      </p:sp>
      <p:grpSp>
        <p:nvGrpSpPr>
          <p:cNvPr id="318" name="Group"/>
          <p:cNvGrpSpPr/>
          <p:nvPr/>
        </p:nvGrpSpPr>
        <p:grpSpPr>
          <a:xfrm>
            <a:off x="1914378" y="1506563"/>
            <a:ext cx="729743" cy="729744"/>
            <a:chOff x="0" y="0"/>
            <a:chExt cx="729742" cy="729742"/>
          </a:xfrm>
        </p:grpSpPr>
        <p:sp>
          <p:nvSpPr>
            <p:cNvPr id="314" name="Circle"/>
            <p:cNvSpPr/>
            <p:nvPr/>
          </p:nvSpPr>
          <p:spPr>
            <a:xfrm>
              <a:off x="0" y="0"/>
              <a:ext cx="729743" cy="729743"/>
            </a:xfrm>
            <a:prstGeom prst="ellipse">
              <a:avLst/>
            </a:prstGeom>
            <a:gradFill flip="none" rotWithShape="1">
              <a:gsLst>
                <a:gs pos="0">
                  <a:srgbClr val="008F00"/>
                </a:gs>
                <a:gs pos="100000">
                  <a:srgbClr val="008F00">
                    <a:alpha val="50000"/>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15" name="Circle"/>
            <p:cNvSpPr/>
            <p:nvPr/>
          </p:nvSpPr>
          <p:spPr>
            <a:xfrm>
              <a:off x="217570" y="221768"/>
              <a:ext cx="100764" cy="100764"/>
            </a:xfrm>
            <a:prstGeom prst="ellipse">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316" name="Circle"/>
            <p:cNvSpPr/>
            <p:nvPr/>
          </p:nvSpPr>
          <p:spPr>
            <a:xfrm>
              <a:off x="407329" y="221768"/>
              <a:ext cx="100764" cy="100764"/>
            </a:xfrm>
            <a:prstGeom prst="ellipse">
              <a:avLst/>
            </a:prstGeom>
            <a:solidFill>
              <a:srgbClr val="FFFFFF"/>
            </a:solidFill>
            <a:ln w="254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317" name=")"/>
            <p:cNvSpPr txBox="1"/>
            <p:nvPr/>
          </p:nvSpPr>
          <p:spPr>
            <a:xfrm rot="5400000">
              <a:off x="290552" y="295382"/>
              <a:ext cx="197181" cy="421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2200">
                  <a:solidFill>
                    <a:srgbClr val="FFFFFF"/>
                  </a:solidFill>
                </a:defRPr>
              </a:lvl1pPr>
            </a:lstStyle>
            <a:p>
              <a:r>
                <a:t>)</a:t>
              </a:r>
            </a:p>
          </p:txBody>
        </p:sp>
      </p:grpSp>
      <p:grpSp>
        <p:nvGrpSpPr>
          <p:cNvPr id="323" name="Group"/>
          <p:cNvGrpSpPr/>
          <p:nvPr/>
        </p:nvGrpSpPr>
        <p:grpSpPr>
          <a:xfrm>
            <a:off x="6596631" y="1506563"/>
            <a:ext cx="729744" cy="729744"/>
            <a:chOff x="0" y="0"/>
            <a:chExt cx="729742" cy="729742"/>
          </a:xfrm>
        </p:grpSpPr>
        <p:sp>
          <p:nvSpPr>
            <p:cNvPr id="319" name="Circle"/>
            <p:cNvSpPr/>
            <p:nvPr/>
          </p:nvSpPr>
          <p:spPr>
            <a:xfrm>
              <a:off x="0" y="0"/>
              <a:ext cx="729743" cy="729743"/>
            </a:xfrm>
            <a:prstGeom prst="ellipse">
              <a:avLst/>
            </a:prstGeom>
            <a:gradFill flip="none" rotWithShape="1">
              <a:gsLst>
                <a:gs pos="0">
                  <a:srgbClr val="FFFB00"/>
                </a:gs>
                <a:gs pos="100000">
                  <a:srgbClr val="FFFB00">
                    <a:alpha val="50390"/>
                  </a:srgbClr>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20" name="Circle"/>
            <p:cNvSpPr/>
            <p:nvPr/>
          </p:nvSpPr>
          <p:spPr>
            <a:xfrm>
              <a:off x="219609" y="221768"/>
              <a:ext cx="100765" cy="100764"/>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321" name="Circle"/>
            <p:cNvSpPr/>
            <p:nvPr/>
          </p:nvSpPr>
          <p:spPr>
            <a:xfrm>
              <a:off x="409368" y="221768"/>
              <a:ext cx="100765" cy="100764"/>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322" name="Line"/>
            <p:cNvSpPr/>
            <p:nvPr/>
          </p:nvSpPr>
          <p:spPr>
            <a:xfrm>
              <a:off x="259770" y="506201"/>
              <a:ext cx="235603" cy="1"/>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grpSp>
      <p:sp>
        <p:nvSpPr>
          <p:cNvPr id="324" name="Customer Expectations"/>
          <p:cNvSpPr txBox="1"/>
          <p:nvPr/>
        </p:nvSpPr>
        <p:spPr>
          <a:xfrm>
            <a:off x="1827210" y="1315126"/>
            <a:ext cx="904078"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700" b="1">
                <a:solidFill>
                  <a:srgbClr val="3483C9"/>
                </a:solidFill>
                <a:latin typeface="Helvetica Neue"/>
                <a:ea typeface="Helvetica Neue"/>
                <a:cs typeface="Helvetica Neue"/>
                <a:sym typeface="Helvetica Neue"/>
              </a:defRPr>
            </a:lvl1pPr>
          </a:lstStyle>
          <a:p>
            <a:r>
              <a:t>Promoter</a:t>
            </a:r>
          </a:p>
        </p:txBody>
      </p:sp>
      <p:sp>
        <p:nvSpPr>
          <p:cNvPr id="325" name="Customer Expectations"/>
          <p:cNvSpPr txBox="1"/>
          <p:nvPr/>
        </p:nvSpPr>
        <p:spPr>
          <a:xfrm>
            <a:off x="6489038" y="1315126"/>
            <a:ext cx="904078"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700" b="1">
                <a:solidFill>
                  <a:srgbClr val="3483C9"/>
                </a:solidFill>
                <a:latin typeface="Helvetica Neue"/>
                <a:ea typeface="Helvetica Neue"/>
                <a:cs typeface="Helvetica Neue"/>
                <a:sym typeface="Helvetica Neue"/>
              </a:defRPr>
            </a:lvl1pPr>
          </a:lstStyle>
          <a:p>
            <a:r>
              <a:t>Passive</a:t>
            </a:r>
          </a:p>
        </p:txBody>
      </p:sp>
      <p:grpSp>
        <p:nvGrpSpPr>
          <p:cNvPr id="332" name="Group"/>
          <p:cNvGrpSpPr/>
          <p:nvPr/>
        </p:nvGrpSpPr>
        <p:grpSpPr>
          <a:xfrm>
            <a:off x="183776" y="469291"/>
            <a:ext cx="904078" cy="1124806"/>
            <a:chOff x="0" y="0"/>
            <a:chExt cx="904076" cy="1124804"/>
          </a:xfrm>
        </p:grpSpPr>
        <p:sp>
          <p:nvSpPr>
            <p:cNvPr id="326" name="Shape"/>
            <p:cNvSpPr/>
            <p:nvPr/>
          </p:nvSpPr>
          <p:spPr>
            <a:xfrm>
              <a:off x="137840" y="0"/>
              <a:ext cx="730045" cy="729748"/>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B9B9B9"/>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330" name="Group"/>
            <p:cNvGrpSpPr/>
            <p:nvPr/>
          </p:nvGrpSpPr>
          <p:grpSpPr>
            <a:xfrm>
              <a:off x="266462" y="267163"/>
              <a:ext cx="472758" cy="195421"/>
              <a:chOff x="0" y="0"/>
              <a:chExt cx="472757" cy="195419"/>
            </a:xfrm>
          </p:grpSpPr>
          <p:sp>
            <p:nvSpPr>
              <p:cNvPr id="327" name="Shape"/>
              <p:cNvSpPr/>
              <p:nvPr/>
            </p:nvSpPr>
            <p:spPr>
              <a:xfrm>
                <a:off x="145287" y="0"/>
                <a:ext cx="182183" cy="195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28" name="Shape"/>
              <p:cNvSpPr/>
              <p:nvPr/>
            </p:nvSpPr>
            <p:spPr>
              <a:xfrm>
                <a:off x="328748"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29" name="Shape"/>
              <p:cNvSpPr/>
              <p:nvPr/>
            </p:nvSpPr>
            <p:spPr>
              <a:xfrm flipH="1">
                <a:off x="-1"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331" name="Customer Expectations"/>
            <p:cNvSpPr txBox="1"/>
            <p:nvPr/>
          </p:nvSpPr>
          <p:spPr>
            <a:xfrm>
              <a:off x="0" y="835082"/>
              <a:ext cx="904077" cy="289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defTabSz="584200">
                <a:lnSpc>
                  <a:spcPct val="110000"/>
                </a:lnSpc>
                <a:spcBef>
                  <a:spcPts val="3000"/>
                </a:spcBef>
                <a:defRPr sz="900" b="1">
                  <a:solidFill>
                    <a:srgbClr val="3483C9"/>
                  </a:solidFill>
                  <a:latin typeface="Helvetica Neue"/>
                  <a:ea typeface="Helvetica Neue"/>
                  <a:cs typeface="Helvetica Neue"/>
                  <a:sym typeface="Helvetica Neue"/>
                </a:defRPr>
              </a:pPr>
              <a:r>
                <a:t>Customer Perceptions</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p:cNvSpPr/>
          <p:nvPr/>
        </p:nvSpPr>
        <p:spPr>
          <a:xfrm>
            <a:off x="-8286" y="445543"/>
            <a:ext cx="9160572" cy="5970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335" name="Rectangle"/>
          <p:cNvSpPr/>
          <p:nvPr/>
        </p:nvSpPr>
        <p:spPr>
          <a:xfrm>
            <a:off x="-8286" y="5550944"/>
            <a:ext cx="9160572" cy="59705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336" name="Our relationship needs to evolve"/>
          <p:cNvSpPr txBox="1">
            <a:spLocks noGrp="1"/>
          </p:cNvSpPr>
          <p:nvPr>
            <p:ph type="title"/>
          </p:nvPr>
        </p:nvSpPr>
        <p:spPr>
          <a:xfrm>
            <a:off x="2017290" y="14378"/>
            <a:ext cx="5109420" cy="431952"/>
          </a:xfrm>
          <a:prstGeom prst="rect">
            <a:avLst/>
          </a:prstGeom>
        </p:spPr>
        <p:txBody>
          <a:bodyPr/>
          <a:lstStyle>
            <a:lvl1pPr>
              <a:defRPr sz="1500" b="0">
                <a:latin typeface="Arial Rounded MT Bold"/>
                <a:ea typeface="Arial Rounded MT Bold"/>
                <a:cs typeface="Arial Rounded MT Bold"/>
                <a:sym typeface="Arial Rounded MT Bold"/>
              </a:defRPr>
            </a:lvl1pPr>
          </a:lstStyle>
          <a:p>
            <a:r>
              <a:t>Our relationship needs to evolve.</a:t>
            </a:r>
          </a:p>
        </p:txBody>
      </p:sp>
      <p:grpSp>
        <p:nvGrpSpPr>
          <p:cNvPr id="344" name="Group"/>
          <p:cNvGrpSpPr/>
          <p:nvPr/>
        </p:nvGrpSpPr>
        <p:grpSpPr>
          <a:xfrm>
            <a:off x="4747247" y="3773864"/>
            <a:ext cx="1691468" cy="1644660"/>
            <a:chOff x="0" y="0"/>
            <a:chExt cx="1691467" cy="1644658"/>
          </a:xfrm>
        </p:grpSpPr>
        <p:sp>
          <p:nvSpPr>
            <p:cNvPr id="337" name="Shape"/>
            <p:cNvSpPr/>
            <p:nvPr/>
          </p:nvSpPr>
          <p:spPr>
            <a:xfrm>
              <a:off x="-1" y="459"/>
              <a:ext cx="1691469" cy="1644133"/>
            </a:xfrm>
            <a:custGeom>
              <a:avLst/>
              <a:gdLst/>
              <a:ahLst/>
              <a:cxnLst>
                <a:cxn ang="0">
                  <a:pos x="wd2" y="hd2"/>
                </a:cxn>
                <a:cxn ang="5400000">
                  <a:pos x="wd2" y="hd2"/>
                </a:cxn>
                <a:cxn ang="10800000">
                  <a:pos x="wd2" y="hd2"/>
                </a:cxn>
                <a:cxn ang="16200000">
                  <a:pos x="wd2" y="hd2"/>
                </a:cxn>
              </a:cxnLst>
              <a:rect l="0" t="0" r="r" b="b"/>
              <a:pathLst>
                <a:path w="21600" h="21600" extrusionOk="0">
                  <a:moveTo>
                    <a:pt x="12685" y="0"/>
                  </a:moveTo>
                  <a:lnTo>
                    <a:pt x="0" y="385"/>
                  </a:lnTo>
                  <a:lnTo>
                    <a:pt x="3623" y="21600"/>
                  </a:lnTo>
                  <a:lnTo>
                    <a:pt x="12364" y="20659"/>
                  </a:lnTo>
                  <a:lnTo>
                    <a:pt x="21600" y="3839"/>
                  </a:lnTo>
                  <a:lnTo>
                    <a:pt x="12685" y="0"/>
                  </a:lnTo>
                  <a:close/>
                </a:path>
              </a:pathLst>
            </a:custGeom>
            <a:solidFill>
              <a:srgbClr val="3484C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38" name="Rectangle"/>
            <p:cNvSpPr/>
            <p:nvPr/>
          </p:nvSpPr>
          <p:spPr>
            <a:xfrm>
              <a:off x="311004" y="73512"/>
              <a:ext cx="1193329" cy="1412059"/>
            </a:xfrm>
            <a:prstGeom prst="rect">
              <a:avLst/>
            </a:prstGeom>
            <a:solidFill>
              <a:srgbClr val="F7F7F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39" name="Watercare  Bill"/>
            <p:cNvSpPr txBox="1"/>
            <p:nvPr/>
          </p:nvSpPr>
          <p:spPr>
            <a:xfrm>
              <a:off x="409467" y="572824"/>
              <a:ext cx="996403" cy="4412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584200">
                <a:lnSpc>
                  <a:spcPct val="120000"/>
                </a:lnSpc>
                <a:spcBef>
                  <a:spcPts val="1000"/>
                </a:spcBef>
                <a:defRPr sz="1300">
                  <a:solidFill>
                    <a:srgbClr val="4D4D4D"/>
                  </a:solidFill>
                  <a:latin typeface="Helvetica Neue Light"/>
                  <a:ea typeface="Helvetica Neue Light"/>
                  <a:cs typeface="Helvetica Neue Light"/>
                  <a:sym typeface="Helvetica Neue Light"/>
                </a:defRPr>
              </a:lvl1pPr>
            </a:lstStyle>
            <a:p>
              <a:r>
                <a:t>Watercare  Bill</a:t>
              </a:r>
            </a:p>
          </p:txBody>
        </p:sp>
        <p:sp>
          <p:nvSpPr>
            <p:cNvPr id="340" name="Shape"/>
            <p:cNvSpPr/>
            <p:nvPr/>
          </p:nvSpPr>
          <p:spPr>
            <a:xfrm>
              <a:off x="311246" y="72290"/>
              <a:ext cx="629448" cy="365554"/>
            </a:xfrm>
            <a:custGeom>
              <a:avLst/>
              <a:gdLst/>
              <a:ahLst/>
              <a:cxnLst>
                <a:cxn ang="0">
                  <a:pos x="wd2" y="hd2"/>
                </a:cxn>
                <a:cxn ang="5400000">
                  <a:pos x="wd2" y="hd2"/>
                </a:cxn>
                <a:cxn ang="10800000">
                  <a:pos x="wd2" y="hd2"/>
                </a:cxn>
                <a:cxn ang="16200000">
                  <a:pos x="wd2" y="hd2"/>
                </a:cxn>
              </a:cxnLst>
              <a:rect l="0" t="0" r="r" b="b"/>
              <a:pathLst>
                <a:path w="21600" h="21600" extrusionOk="0">
                  <a:moveTo>
                    <a:pt x="10" y="6345"/>
                  </a:moveTo>
                  <a:lnTo>
                    <a:pt x="13251" y="21600"/>
                  </a:lnTo>
                  <a:lnTo>
                    <a:pt x="21600" y="95"/>
                  </a:lnTo>
                  <a:lnTo>
                    <a:pt x="0" y="0"/>
                  </a:lnTo>
                  <a:lnTo>
                    <a:pt x="10" y="6345"/>
                  </a:lnTo>
                  <a:close/>
                </a:path>
              </a:pathLst>
            </a:custGeom>
            <a:solidFill>
              <a:srgbClr val="B9B9B9">
                <a:alpha val="30420"/>
              </a:srgbClr>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1" name="Triangle"/>
            <p:cNvSpPr/>
            <p:nvPr/>
          </p:nvSpPr>
          <p:spPr>
            <a:xfrm>
              <a:off x="235" y="-1"/>
              <a:ext cx="995595" cy="326548"/>
            </a:xfrm>
            <a:custGeom>
              <a:avLst/>
              <a:gdLst/>
              <a:ahLst/>
              <a:cxnLst>
                <a:cxn ang="0">
                  <a:pos x="wd2" y="hd2"/>
                </a:cxn>
                <a:cxn ang="5400000">
                  <a:pos x="wd2" y="hd2"/>
                </a:cxn>
                <a:cxn ang="10800000">
                  <a:pos x="wd2" y="hd2"/>
                </a:cxn>
                <a:cxn ang="16200000">
                  <a:pos x="wd2" y="hd2"/>
                </a:cxn>
              </a:cxnLst>
              <a:rect l="0" t="0" r="r" b="b"/>
              <a:pathLst>
                <a:path w="21600" h="21600" extrusionOk="0">
                  <a:moveTo>
                    <a:pt x="0" y="1851"/>
                  </a:moveTo>
                  <a:lnTo>
                    <a:pt x="15420" y="21600"/>
                  </a:lnTo>
                  <a:lnTo>
                    <a:pt x="21600" y="0"/>
                  </a:lnTo>
                  <a:lnTo>
                    <a:pt x="0" y="1851"/>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2" name="Triangle"/>
            <p:cNvSpPr/>
            <p:nvPr/>
          </p:nvSpPr>
          <p:spPr>
            <a:xfrm>
              <a:off x="386357" y="1236956"/>
              <a:ext cx="490585" cy="250531"/>
            </a:xfrm>
            <a:custGeom>
              <a:avLst/>
              <a:gdLst/>
              <a:ahLst/>
              <a:cxnLst>
                <a:cxn ang="0">
                  <a:pos x="wd2" y="hd2"/>
                </a:cxn>
                <a:cxn ang="5400000">
                  <a:pos x="wd2" y="hd2"/>
                </a:cxn>
                <a:cxn ang="10800000">
                  <a:pos x="wd2" y="hd2"/>
                </a:cxn>
                <a:cxn ang="16200000">
                  <a:pos x="wd2" y="hd2"/>
                </a:cxn>
              </a:cxnLst>
              <a:rect l="0" t="0" r="r" b="b"/>
              <a:pathLst>
                <a:path w="21600" h="21600" extrusionOk="0">
                  <a:moveTo>
                    <a:pt x="21600" y="21549"/>
                  </a:moveTo>
                  <a:lnTo>
                    <a:pt x="6853" y="0"/>
                  </a:lnTo>
                  <a:lnTo>
                    <a:pt x="0" y="21600"/>
                  </a:lnTo>
                  <a:lnTo>
                    <a:pt x="21600" y="21549"/>
                  </a:lnTo>
                  <a:close/>
                </a:path>
              </a:pathLst>
            </a:custGeom>
            <a:solidFill>
              <a:srgbClr val="B9B9B9">
                <a:alpha val="30420"/>
              </a:srgbClr>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3" name="Triangle"/>
            <p:cNvSpPr/>
            <p:nvPr/>
          </p:nvSpPr>
          <p:spPr>
            <a:xfrm>
              <a:off x="283362" y="1285759"/>
              <a:ext cx="685069" cy="3589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181" y="0"/>
                  </a:lnTo>
                  <a:lnTo>
                    <a:pt x="21600" y="17182"/>
                  </a:lnTo>
                  <a:lnTo>
                    <a:pt x="0" y="2160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356" name="Group"/>
          <p:cNvGrpSpPr/>
          <p:nvPr/>
        </p:nvGrpSpPr>
        <p:grpSpPr>
          <a:xfrm>
            <a:off x="2705285" y="3820778"/>
            <a:ext cx="1787529" cy="1787540"/>
            <a:chOff x="-9" y="38"/>
            <a:chExt cx="1787527" cy="1787539"/>
          </a:xfrm>
        </p:grpSpPr>
        <p:sp>
          <p:nvSpPr>
            <p:cNvPr id="345" name="Shape"/>
            <p:cNvSpPr/>
            <p:nvPr/>
          </p:nvSpPr>
          <p:spPr>
            <a:xfrm>
              <a:off x="781360" y="52952"/>
              <a:ext cx="219507" cy="155635"/>
            </a:xfrm>
            <a:custGeom>
              <a:avLst/>
              <a:gdLst/>
              <a:ahLst/>
              <a:cxnLst>
                <a:cxn ang="0">
                  <a:pos x="wd2" y="hd2"/>
                </a:cxn>
                <a:cxn ang="5400000">
                  <a:pos x="wd2" y="hd2"/>
                </a:cxn>
                <a:cxn ang="10800000">
                  <a:pos x="wd2" y="hd2"/>
                </a:cxn>
                <a:cxn ang="16200000">
                  <a:pos x="wd2" y="hd2"/>
                </a:cxn>
              </a:cxnLst>
              <a:rect l="0" t="0" r="r" b="b"/>
              <a:pathLst>
                <a:path w="21600" h="21600" extrusionOk="0">
                  <a:moveTo>
                    <a:pt x="5544" y="0"/>
                  </a:moveTo>
                  <a:cubicBezTo>
                    <a:pt x="4017" y="0"/>
                    <a:pt x="2631" y="868"/>
                    <a:pt x="1627" y="2275"/>
                  </a:cubicBezTo>
                  <a:cubicBezTo>
                    <a:pt x="622" y="3681"/>
                    <a:pt x="0" y="5627"/>
                    <a:pt x="0" y="7781"/>
                  </a:cubicBezTo>
                  <a:lnTo>
                    <a:pt x="0" y="21600"/>
                  </a:lnTo>
                  <a:lnTo>
                    <a:pt x="21600" y="21600"/>
                  </a:lnTo>
                  <a:lnTo>
                    <a:pt x="21600" y="7781"/>
                  </a:lnTo>
                  <a:cubicBezTo>
                    <a:pt x="21600" y="5627"/>
                    <a:pt x="20984" y="3681"/>
                    <a:pt x="19987" y="2275"/>
                  </a:cubicBezTo>
                  <a:cubicBezTo>
                    <a:pt x="18990" y="868"/>
                    <a:pt x="17611" y="0"/>
                    <a:pt x="16083" y="0"/>
                  </a:cubicBezTo>
                  <a:lnTo>
                    <a:pt x="5544" y="0"/>
                  </a:ln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6" name="Shape"/>
            <p:cNvSpPr/>
            <p:nvPr/>
          </p:nvSpPr>
          <p:spPr>
            <a:xfrm rot="18300000">
              <a:off x="671125" y="847595"/>
              <a:ext cx="224866" cy="511528"/>
            </a:xfrm>
            <a:custGeom>
              <a:avLst/>
              <a:gdLst/>
              <a:ahLst/>
              <a:cxnLst>
                <a:cxn ang="0">
                  <a:pos x="wd2" y="hd2"/>
                </a:cxn>
                <a:cxn ang="5400000">
                  <a:pos x="wd2" y="hd2"/>
                </a:cxn>
                <a:cxn ang="10800000">
                  <a:pos x="wd2" y="hd2"/>
                </a:cxn>
                <a:cxn ang="16200000">
                  <a:pos x="wd2" y="hd2"/>
                </a:cxn>
              </a:cxnLst>
              <a:rect l="0" t="0" r="r" b="b"/>
              <a:pathLst>
                <a:path w="19678" h="21600" extrusionOk="0">
                  <a:moveTo>
                    <a:pt x="9839" y="0"/>
                  </a:moveTo>
                  <a:cubicBezTo>
                    <a:pt x="9071" y="0"/>
                    <a:pt x="8448" y="301"/>
                    <a:pt x="8448" y="671"/>
                  </a:cubicBezTo>
                  <a:lnTo>
                    <a:pt x="5812" y="12531"/>
                  </a:lnTo>
                  <a:cubicBezTo>
                    <a:pt x="4751" y="12761"/>
                    <a:pt x="3754" y="13077"/>
                    <a:pt x="2883" y="13497"/>
                  </a:cubicBezTo>
                  <a:cubicBezTo>
                    <a:pt x="-961" y="15352"/>
                    <a:pt x="-961" y="18356"/>
                    <a:pt x="2883" y="20210"/>
                  </a:cubicBezTo>
                  <a:cubicBezTo>
                    <a:pt x="4805" y="21138"/>
                    <a:pt x="7320" y="21600"/>
                    <a:pt x="9839" y="21600"/>
                  </a:cubicBezTo>
                  <a:cubicBezTo>
                    <a:pt x="12358" y="21600"/>
                    <a:pt x="14873" y="21138"/>
                    <a:pt x="16795" y="20210"/>
                  </a:cubicBezTo>
                  <a:cubicBezTo>
                    <a:pt x="20639" y="18356"/>
                    <a:pt x="20639" y="15352"/>
                    <a:pt x="16795" y="13497"/>
                  </a:cubicBezTo>
                  <a:cubicBezTo>
                    <a:pt x="15924" y="13077"/>
                    <a:pt x="14927" y="12761"/>
                    <a:pt x="13866" y="12531"/>
                  </a:cubicBezTo>
                  <a:lnTo>
                    <a:pt x="11230" y="671"/>
                  </a:lnTo>
                  <a:cubicBezTo>
                    <a:pt x="11230" y="301"/>
                    <a:pt x="10607" y="0"/>
                    <a:pt x="9839" y="0"/>
                  </a:cubicBez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7" name="Shape"/>
            <p:cNvSpPr/>
            <p:nvPr/>
          </p:nvSpPr>
          <p:spPr>
            <a:xfrm rot="18300000">
              <a:off x="252003" y="252083"/>
              <a:ext cx="1283502" cy="1283452"/>
            </a:xfrm>
            <a:custGeom>
              <a:avLst/>
              <a:gdLst/>
              <a:ahLst/>
              <a:cxnLst>
                <a:cxn ang="0">
                  <a:pos x="wd2" y="hd2"/>
                </a:cxn>
                <a:cxn ang="5400000">
                  <a:pos x="wd2" y="hd2"/>
                </a:cxn>
                <a:cxn ang="10800000">
                  <a:pos x="wd2" y="hd2"/>
                </a:cxn>
                <a:cxn ang="16200000">
                  <a:pos x="wd2" y="hd2"/>
                </a:cxn>
              </a:cxnLst>
              <a:rect l="0" t="0" r="r" b="b"/>
              <a:pathLst>
                <a:path w="19678" h="20594" extrusionOk="0">
                  <a:moveTo>
                    <a:pt x="9841" y="0"/>
                  </a:moveTo>
                  <a:cubicBezTo>
                    <a:pt x="7322" y="0"/>
                    <a:pt x="4803" y="1005"/>
                    <a:pt x="2882" y="3016"/>
                  </a:cubicBezTo>
                  <a:cubicBezTo>
                    <a:pt x="-961" y="7037"/>
                    <a:pt x="-961" y="13556"/>
                    <a:pt x="2882" y="17578"/>
                  </a:cubicBezTo>
                  <a:cubicBezTo>
                    <a:pt x="6725" y="21600"/>
                    <a:pt x="12953" y="21600"/>
                    <a:pt x="16796" y="17578"/>
                  </a:cubicBezTo>
                  <a:cubicBezTo>
                    <a:pt x="20639" y="13556"/>
                    <a:pt x="20639" y="7037"/>
                    <a:pt x="16796" y="3016"/>
                  </a:cubicBezTo>
                  <a:cubicBezTo>
                    <a:pt x="14875" y="1005"/>
                    <a:pt x="12359" y="0"/>
                    <a:pt x="9841" y="0"/>
                  </a:cubicBezTo>
                  <a:close/>
                  <a:moveTo>
                    <a:pt x="9841" y="1580"/>
                  </a:moveTo>
                  <a:cubicBezTo>
                    <a:pt x="11972" y="1580"/>
                    <a:pt x="14103" y="2430"/>
                    <a:pt x="15729" y="4132"/>
                  </a:cubicBezTo>
                  <a:cubicBezTo>
                    <a:pt x="18982" y="7536"/>
                    <a:pt x="18982" y="13057"/>
                    <a:pt x="15729" y="16461"/>
                  </a:cubicBezTo>
                  <a:cubicBezTo>
                    <a:pt x="12476" y="19866"/>
                    <a:pt x="7202" y="19866"/>
                    <a:pt x="3949" y="16461"/>
                  </a:cubicBezTo>
                  <a:cubicBezTo>
                    <a:pt x="696" y="13057"/>
                    <a:pt x="696" y="7536"/>
                    <a:pt x="3949" y="4132"/>
                  </a:cubicBezTo>
                  <a:cubicBezTo>
                    <a:pt x="5575" y="2430"/>
                    <a:pt x="7709" y="1580"/>
                    <a:pt x="9841" y="1580"/>
                  </a:cubicBezTo>
                  <a:close/>
                </a:path>
              </a:pathLst>
            </a:custGeom>
            <a:solidFill>
              <a:srgbClr val="72B1D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48" name="Rectangle"/>
            <p:cNvSpPr/>
            <p:nvPr/>
          </p:nvSpPr>
          <p:spPr>
            <a:xfrm>
              <a:off x="515350" y="568455"/>
              <a:ext cx="756870" cy="238062"/>
            </a:xfrm>
            <a:prstGeom prst="rect">
              <a:avLst/>
            </a:prstGeom>
            <a:solidFill>
              <a:srgbClr val="FFFFFF"/>
            </a:solidFill>
            <a:ln w="25400" cap="flat">
              <a:solidFill>
                <a:srgbClr val="72B1D7"/>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9" name="2"/>
            <p:cNvSpPr txBox="1"/>
            <p:nvPr/>
          </p:nvSpPr>
          <p:spPr>
            <a:xfrm>
              <a:off x="712901" y="567794"/>
              <a:ext cx="183735"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2</a:t>
              </a:r>
            </a:p>
          </p:txBody>
        </p:sp>
        <p:sp>
          <p:nvSpPr>
            <p:cNvPr id="350" name="1"/>
            <p:cNvSpPr txBox="1"/>
            <p:nvPr/>
          </p:nvSpPr>
          <p:spPr>
            <a:xfrm>
              <a:off x="517376" y="576583"/>
              <a:ext cx="183736"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1</a:t>
              </a:r>
            </a:p>
          </p:txBody>
        </p:sp>
        <p:sp>
          <p:nvSpPr>
            <p:cNvPr id="351" name="1"/>
            <p:cNvSpPr txBox="1"/>
            <p:nvPr/>
          </p:nvSpPr>
          <p:spPr>
            <a:xfrm>
              <a:off x="885592" y="567133"/>
              <a:ext cx="183736"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1</a:t>
              </a:r>
            </a:p>
          </p:txBody>
        </p:sp>
        <p:sp>
          <p:nvSpPr>
            <p:cNvPr id="352" name="Line"/>
            <p:cNvSpPr/>
            <p:nvPr/>
          </p:nvSpPr>
          <p:spPr>
            <a:xfrm flipV="1">
              <a:off x="705025" y="566414"/>
              <a:ext cx="2" cy="229676"/>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353" name="Line"/>
            <p:cNvSpPr/>
            <p:nvPr/>
          </p:nvSpPr>
          <p:spPr>
            <a:xfrm flipV="1">
              <a:off x="893784" y="576841"/>
              <a:ext cx="3" cy="229676"/>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354" name="Line"/>
            <p:cNvSpPr/>
            <p:nvPr/>
          </p:nvSpPr>
          <p:spPr>
            <a:xfrm flipV="1">
              <a:off x="1082543" y="572648"/>
              <a:ext cx="2" cy="229676"/>
            </a:xfrm>
            <a:prstGeom prst="line">
              <a:avLst/>
            </a:prstGeom>
            <a:noFill/>
            <a:ln w="25400" cap="flat">
              <a:solidFill>
                <a:srgbClr val="72B1D7"/>
              </a:solidFill>
              <a:prstDash val="solid"/>
              <a:round/>
            </a:ln>
            <a:effectLst/>
          </p:spPr>
          <p:txBody>
            <a:bodyPr wrap="square" lIns="45718" tIns="45718" rIns="45718" bIns="45718" numCol="1" anchor="t">
              <a:noAutofit/>
            </a:bodyPr>
            <a:lstStyle/>
            <a:p>
              <a:endParaRPr/>
            </a:p>
          </p:txBody>
        </p:sp>
        <p:sp>
          <p:nvSpPr>
            <p:cNvPr id="355" name="3"/>
            <p:cNvSpPr txBox="1"/>
            <p:nvPr/>
          </p:nvSpPr>
          <p:spPr>
            <a:xfrm>
              <a:off x="1095012" y="567794"/>
              <a:ext cx="183735" cy="243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1100">
                  <a:latin typeface="Arial Rounded MT Bold"/>
                  <a:ea typeface="Arial Rounded MT Bold"/>
                  <a:cs typeface="Arial Rounded MT Bold"/>
                  <a:sym typeface="Arial Rounded MT Bold"/>
                </a:defRPr>
              </a:lvl1pPr>
            </a:lstStyle>
            <a:p>
              <a:r>
                <a:t>3</a:t>
              </a:r>
            </a:p>
          </p:txBody>
        </p:sp>
      </p:grpSp>
      <p:grpSp>
        <p:nvGrpSpPr>
          <p:cNvPr id="359" name="Group"/>
          <p:cNvGrpSpPr/>
          <p:nvPr/>
        </p:nvGrpSpPr>
        <p:grpSpPr>
          <a:xfrm>
            <a:off x="3678468" y="1747718"/>
            <a:ext cx="1522781" cy="1522781"/>
            <a:chOff x="0" y="0"/>
            <a:chExt cx="1522780" cy="1522780"/>
          </a:xfrm>
        </p:grpSpPr>
        <p:sp>
          <p:nvSpPr>
            <p:cNvPr id="357" name="Circle"/>
            <p:cNvSpPr/>
            <p:nvPr/>
          </p:nvSpPr>
          <p:spPr>
            <a:xfrm>
              <a:off x="-1" y="-1"/>
              <a:ext cx="1522781" cy="1522781"/>
            </a:xfrm>
            <a:prstGeom prst="ellipse">
              <a:avLst/>
            </a:prstGeom>
            <a:solidFill>
              <a:srgbClr val="FFFFFF"/>
            </a:solidFill>
            <a:ln w="63500" cap="flat">
              <a:solidFill>
                <a:srgbClr val="B9B9B9"/>
              </a:solidFill>
              <a:prstDash val="solid"/>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pic>
          <p:nvPicPr>
            <p:cNvPr id="358" name="Image" descr="Image"/>
            <p:cNvPicPr>
              <a:picLocks noChangeAspect="1"/>
            </p:cNvPicPr>
            <p:nvPr/>
          </p:nvPicPr>
          <p:blipFill>
            <a:blip r:embed="rId2"/>
            <a:stretch>
              <a:fillRect/>
            </a:stretch>
          </p:blipFill>
          <p:spPr>
            <a:xfrm>
              <a:off x="128126" y="626653"/>
              <a:ext cx="1266526" cy="247396"/>
            </a:xfrm>
            <a:prstGeom prst="rect">
              <a:avLst/>
            </a:prstGeom>
            <a:ln w="12700" cap="flat">
              <a:noFill/>
              <a:miter lim="400000"/>
            </a:ln>
            <a:effectLst/>
          </p:spPr>
        </p:pic>
      </p:grpSp>
      <p:sp>
        <p:nvSpPr>
          <p:cNvPr id="360" name="Line"/>
          <p:cNvSpPr/>
          <p:nvPr/>
        </p:nvSpPr>
        <p:spPr>
          <a:xfrm>
            <a:off x="4439856" y="3323782"/>
            <a:ext cx="2" cy="188356"/>
          </a:xfrm>
          <a:prstGeom prst="line">
            <a:avLst/>
          </a:prstGeom>
          <a:ln w="25400">
            <a:solidFill>
              <a:srgbClr val="000000"/>
            </a:solidFill>
          </a:ln>
        </p:spPr>
        <p:txBody>
          <a:bodyPr lIns="45718" tIns="45718" rIns="45718" bIns="45718"/>
          <a:lstStyle/>
          <a:p>
            <a:endParaRPr/>
          </a:p>
        </p:txBody>
      </p:sp>
      <p:sp>
        <p:nvSpPr>
          <p:cNvPr id="361" name="Line"/>
          <p:cNvSpPr/>
          <p:nvPr/>
        </p:nvSpPr>
        <p:spPr>
          <a:xfrm>
            <a:off x="3584172" y="3518647"/>
            <a:ext cx="1711371" cy="2"/>
          </a:xfrm>
          <a:prstGeom prst="line">
            <a:avLst/>
          </a:prstGeom>
          <a:ln w="25400">
            <a:solidFill>
              <a:srgbClr val="000000"/>
            </a:solidFill>
          </a:ln>
        </p:spPr>
        <p:txBody>
          <a:bodyPr lIns="45718" tIns="45718" rIns="45718" bIns="45718"/>
          <a:lstStyle/>
          <a:p>
            <a:endParaRPr/>
          </a:p>
        </p:txBody>
      </p:sp>
      <p:sp>
        <p:nvSpPr>
          <p:cNvPr id="362" name="Line"/>
          <p:cNvSpPr/>
          <p:nvPr/>
        </p:nvSpPr>
        <p:spPr>
          <a:xfrm>
            <a:off x="3586379" y="3505947"/>
            <a:ext cx="2" cy="188356"/>
          </a:xfrm>
          <a:prstGeom prst="line">
            <a:avLst/>
          </a:prstGeom>
          <a:ln w="25400">
            <a:solidFill>
              <a:srgbClr val="000000"/>
            </a:solidFill>
            <a:tailEnd type="triangle"/>
          </a:ln>
        </p:spPr>
        <p:txBody>
          <a:bodyPr lIns="45718" tIns="45718" rIns="45718" bIns="45718"/>
          <a:lstStyle/>
          <a:p>
            <a:endParaRPr/>
          </a:p>
        </p:txBody>
      </p:sp>
      <p:sp>
        <p:nvSpPr>
          <p:cNvPr id="363" name="Line"/>
          <p:cNvSpPr/>
          <p:nvPr/>
        </p:nvSpPr>
        <p:spPr>
          <a:xfrm>
            <a:off x="5279644" y="3507629"/>
            <a:ext cx="2" cy="188356"/>
          </a:xfrm>
          <a:prstGeom prst="line">
            <a:avLst/>
          </a:prstGeom>
          <a:ln w="25400">
            <a:solidFill>
              <a:srgbClr val="000000"/>
            </a:solidFill>
            <a:tailEnd type="triangle"/>
          </a:ln>
        </p:spPr>
        <p:txBody>
          <a:bodyPr lIns="45718" tIns="45718" rIns="45718" bIns="45718"/>
          <a:lstStyle/>
          <a:p>
            <a:endParaRPr/>
          </a:p>
        </p:txBody>
      </p:sp>
      <p:sp>
        <p:nvSpPr>
          <p:cNvPr id="364" name="Rounded Rectangle"/>
          <p:cNvSpPr/>
          <p:nvPr/>
        </p:nvSpPr>
        <p:spPr>
          <a:xfrm>
            <a:off x="1573125" y="682133"/>
            <a:ext cx="5997750" cy="717048"/>
          </a:xfrm>
          <a:prstGeom prst="roundRect">
            <a:avLst>
              <a:gd name="adj" fmla="val 26567"/>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365" name="Our account relationships are structured around an asset (water meter) and a bill. Transforming our account structure is a big task. Once completed it will enable Watercare to build and maintain 1:1 customer relationships."/>
          <p:cNvSpPr txBox="1"/>
          <p:nvPr/>
        </p:nvSpPr>
        <p:spPr>
          <a:xfrm>
            <a:off x="1734327" y="675549"/>
            <a:ext cx="5675346" cy="697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100">
                <a:latin typeface="Helvetica Neue Light"/>
                <a:ea typeface="Helvetica Neue Light"/>
                <a:cs typeface="Helvetica Neue Light"/>
                <a:sym typeface="Helvetica Neue Light"/>
              </a:defRPr>
            </a:lvl1pPr>
          </a:lstStyle>
          <a:p>
            <a:r>
              <a:t>Account relationships are structured around an asset (water meter) and a bill. Creating customer relationships and maintaining data integrity are key cornerstones to our long-term success.</a:t>
            </a:r>
          </a:p>
        </p:txBody>
      </p:sp>
      <p:sp>
        <p:nvSpPr>
          <p:cNvPr id="366" name="Slide Number"/>
          <p:cNvSpPr txBox="1">
            <a:spLocks noGrp="1"/>
          </p:cNvSpPr>
          <p:nvPr>
            <p:ph type="sldNum" sz="quarter" idx="2"/>
          </p:nvPr>
        </p:nvSpPr>
        <p:spPr>
          <a:xfrm>
            <a:off x="8926293" y="6156236"/>
            <a:ext cx="179607"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8</a:t>
            </a:fld>
            <a:endParaRPr/>
          </a:p>
        </p:txBody>
      </p:sp>
      <p:sp>
        <p:nvSpPr>
          <p:cNvPr id="367" name="Only 20% of customer records have accurate customer data."/>
          <p:cNvSpPr txBox="1"/>
          <p:nvPr/>
        </p:nvSpPr>
        <p:spPr>
          <a:xfrm>
            <a:off x="2467568" y="5694412"/>
            <a:ext cx="4208864"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a:lvl1pPr>
          </a:lstStyle>
          <a:p>
            <a:r>
              <a:t>Only 20% of customer records have accurate customer data.</a:t>
            </a:r>
          </a:p>
        </p:txBody>
      </p:sp>
      <p:sp>
        <p:nvSpPr>
          <p:cNvPr id="368" name="Shape"/>
          <p:cNvSpPr/>
          <p:nvPr/>
        </p:nvSpPr>
        <p:spPr>
          <a:xfrm>
            <a:off x="321617" y="672491"/>
            <a:ext cx="730045" cy="729748"/>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B9B9B9"/>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372" name="Group"/>
          <p:cNvGrpSpPr/>
          <p:nvPr/>
        </p:nvGrpSpPr>
        <p:grpSpPr>
          <a:xfrm>
            <a:off x="450238" y="939654"/>
            <a:ext cx="472759" cy="195421"/>
            <a:chOff x="0" y="0"/>
            <a:chExt cx="472757" cy="195419"/>
          </a:xfrm>
        </p:grpSpPr>
        <p:sp>
          <p:nvSpPr>
            <p:cNvPr id="369" name="Shape"/>
            <p:cNvSpPr/>
            <p:nvPr/>
          </p:nvSpPr>
          <p:spPr>
            <a:xfrm>
              <a:off x="145287" y="0"/>
              <a:ext cx="182183" cy="195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70" name="Shape"/>
            <p:cNvSpPr/>
            <p:nvPr/>
          </p:nvSpPr>
          <p:spPr>
            <a:xfrm>
              <a:off x="328748"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71" name="Shape"/>
            <p:cNvSpPr/>
            <p:nvPr/>
          </p:nvSpPr>
          <p:spPr>
            <a:xfrm flipH="1">
              <a:off x="-1"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373" name="Customer Expectations"/>
          <p:cNvSpPr txBox="1"/>
          <p:nvPr/>
        </p:nvSpPr>
        <p:spPr>
          <a:xfrm>
            <a:off x="183776" y="1507573"/>
            <a:ext cx="904078" cy="28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900" b="1">
                <a:solidFill>
                  <a:srgbClr val="3483C9"/>
                </a:solidFill>
                <a:latin typeface="Helvetica Neue"/>
                <a:ea typeface="Helvetica Neue"/>
                <a:cs typeface="Helvetica Neue"/>
                <a:sym typeface="Helvetica Neue"/>
              </a:defRPr>
            </a:pPr>
            <a:r>
              <a:t>Customer Relationships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Rectangle"/>
          <p:cNvSpPr/>
          <p:nvPr/>
        </p:nvSpPr>
        <p:spPr>
          <a:xfrm>
            <a:off x="-8286" y="684452"/>
            <a:ext cx="9160572" cy="358142"/>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376" name="How do our customers connect with us?"/>
          <p:cNvSpPr txBox="1">
            <a:spLocks noGrp="1"/>
          </p:cNvSpPr>
          <p:nvPr>
            <p:ph type="title"/>
          </p:nvPr>
        </p:nvSpPr>
        <p:spPr>
          <a:xfrm>
            <a:off x="1795461" y="83722"/>
            <a:ext cx="5553078" cy="499062"/>
          </a:xfrm>
          <a:prstGeom prst="rect">
            <a:avLst/>
          </a:prstGeom>
        </p:spPr>
        <p:txBody>
          <a:bodyPr/>
          <a:lstStyle>
            <a:lvl1pPr>
              <a:defRPr sz="1500" b="0">
                <a:latin typeface="Arial Rounded MT Bold"/>
                <a:ea typeface="Arial Rounded MT Bold"/>
                <a:cs typeface="Arial Rounded MT Bold"/>
                <a:sym typeface="Arial Rounded MT Bold"/>
              </a:defRPr>
            </a:lvl1pPr>
          </a:lstStyle>
          <a:p>
            <a:r>
              <a:t>How do our customers connect with us?</a:t>
            </a:r>
          </a:p>
        </p:txBody>
      </p:sp>
      <p:sp>
        <p:nvSpPr>
          <p:cNvPr id="377" name="Rounded Rectangle"/>
          <p:cNvSpPr/>
          <p:nvPr/>
        </p:nvSpPr>
        <p:spPr>
          <a:xfrm>
            <a:off x="169719" y="2159971"/>
            <a:ext cx="1869076" cy="3616369"/>
          </a:xfrm>
          <a:prstGeom prst="roundRect">
            <a:avLst>
              <a:gd name="adj" fmla="val 7017"/>
            </a:avLst>
          </a:prstGeom>
          <a:solidFill>
            <a:srgbClr val="3484C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78" name="Proactive  Care"/>
          <p:cNvSpPr txBox="1"/>
          <p:nvPr/>
        </p:nvSpPr>
        <p:spPr>
          <a:xfrm>
            <a:off x="337258" y="2421543"/>
            <a:ext cx="934384"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Proactive  Care</a:t>
            </a:r>
          </a:p>
        </p:txBody>
      </p:sp>
      <p:grpSp>
        <p:nvGrpSpPr>
          <p:cNvPr id="381" name="Group"/>
          <p:cNvGrpSpPr/>
          <p:nvPr/>
        </p:nvGrpSpPr>
        <p:grpSpPr>
          <a:xfrm>
            <a:off x="1261824" y="2376906"/>
            <a:ext cx="602609" cy="602609"/>
            <a:chOff x="0" y="0"/>
            <a:chExt cx="602608" cy="602607"/>
          </a:xfrm>
        </p:grpSpPr>
        <p:sp>
          <p:nvSpPr>
            <p:cNvPr id="379" name="Shape"/>
            <p:cNvSpPr/>
            <p:nvPr/>
          </p:nvSpPr>
          <p:spPr>
            <a:xfrm>
              <a:off x="210214" y="190895"/>
              <a:ext cx="182181" cy="1954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80" name="Shape"/>
            <p:cNvSpPr/>
            <p:nvPr/>
          </p:nvSpPr>
          <p:spPr>
            <a:xfrm>
              <a:off x="-1" y="0"/>
              <a:ext cx="602610" cy="6026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2700" y="10800"/>
                  </a:lnTo>
                  <a:cubicBezTo>
                    <a:pt x="2700" y="6326"/>
                    <a:pt x="6326" y="2700"/>
                    <a:pt x="10800" y="2700"/>
                  </a:cubicBezTo>
                  <a:cubicBezTo>
                    <a:pt x="13037" y="2700"/>
                    <a:pt x="15052" y="3616"/>
                    <a:pt x="16516" y="5084"/>
                  </a:cubicBezTo>
                  <a:lnTo>
                    <a:pt x="14850" y="6750"/>
                  </a:lnTo>
                  <a:lnTo>
                    <a:pt x="20250" y="6750"/>
                  </a:lnTo>
                  <a:lnTo>
                    <a:pt x="20250" y="1350"/>
                  </a:lnTo>
                  <a:lnTo>
                    <a:pt x="18425" y="3175"/>
                  </a:lnTo>
                  <a:cubicBezTo>
                    <a:pt x="16471" y="1220"/>
                    <a:pt x="13782" y="0"/>
                    <a:pt x="10800" y="0"/>
                  </a:cubicBezTo>
                  <a:close/>
                  <a:moveTo>
                    <a:pt x="18900" y="10800"/>
                  </a:moveTo>
                  <a:cubicBezTo>
                    <a:pt x="18900" y="15274"/>
                    <a:pt x="15274" y="18900"/>
                    <a:pt x="10800" y="18900"/>
                  </a:cubicBezTo>
                  <a:cubicBezTo>
                    <a:pt x="8735" y="18900"/>
                    <a:pt x="6850" y="18128"/>
                    <a:pt x="5421" y="16854"/>
                  </a:cubicBezTo>
                  <a:lnTo>
                    <a:pt x="7425" y="14850"/>
                  </a:lnTo>
                  <a:lnTo>
                    <a:pt x="2025" y="14850"/>
                  </a:lnTo>
                  <a:lnTo>
                    <a:pt x="2025" y="20250"/>
                  </a:lnTo>
                  <a:lnTo>
                    <a:pt x="3512" y="18763"/>
                  </a:lnTo>
                  <a:cubicBezTo>
                    <a:pt x="5433" y="20523"/>
                    <a:pt x="7989" y="21600"/>
                    <a:pt x="10800" y="21600"/>
                  </a:cubicBezTo>
                  <a:cubicBezTo>
                    <a:pt x="16765" y="21600"/>
                    <a:pt x="21600" y="16765"/>
                    <a:pt x="21600" y="10800"/>
                  </a:cubicBezTo>
                  <a:cubicBezTo>
                    <a:pt x="21600" y="10800"/>
                    <a:pt x="18900" y="10800"/>
                    <a:pt x="18900" y="1080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382" name="Rounded Rectangle"/>
          <p:cNvSpPr/>
          <p:nvPr/>
        </p:nvSpPr>
        <p:spPr>
          <a:xfrm>
            <a:off x="2127237" y="2159971"/>
            <a:ext cx="1869077" cy="3616369"/>
          </a:xfrm>
          <a:prstGeom prst="roundRect">
            <a:avLst>
              <a:gd name="adj" fmla="val 7017"/>
            </a:avLst>
          </a:prstGeom>
          <a:solidFill>
            <a:srgbClr val="3197E0"/>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385" name="Group"/>
          <p:cNvGrpSpPr/>
          <p:nvPr/>
        </p:nvGrpSpPr>
        <p:grpSpPr>
          <a:xfrm>
            <a:off x="2391772" y="2398548"/>
            <a:ext cx="1340014" cy="513336"/>
            <a:chOff x="0" y="0"/>
            <a:chExt cx="1340013" cy="513334"/>
          </a:xfrm>
        </p:grpSpPr>
        <p:sp>
          <p:nvSpPr>
            <p:cNvPr id="383" name="Self Care"/>
            <p:cNvSpPr txBox="1"/>
            <p:nvPr/>
          </p:nvSpPr>
          <p:spPr>
            <a:xfrm>
              <a:off x="-1" y="117441"/>
              <a:ext cx="886413" cy="222707"/>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Self Care</a:t>
              </a:r>
            </a:p>
          </p:txBody>
        </p:sp>
        <p:sp>
          <p:nvSpPr>
            <p:cNvPr id="384" name="Shape"/>
            <p:cNvSpPr/>
            <p:nvPr/>
          </p:nvSpPr>
          <p:spPr>
            <a:xfrm>
              <a:off x="1030218" y="-1"/>
              <a:ext cx="309796" cy="513336"/>
            </a:xfrm>
            <a:custGeom>
              <a:avLst/>
              <a:gdLst/>
              <a:ahLst/>
              <a:cxnLst>
                <a:cxn ang="0">
                  <a:pos x="wd2" y="hd2"/>
                </a:cxn>
                <a:cxn ang="5400000">
                  <a:pos x="wd2" y="hd2"/>
                </a:cxn>
                <a:cxn ang="10800000">
                  <a:pos x="wd2" y="hd2"/>
                </a:cxn>
                <a:cxn ang="16200000">
                  <a:pos x="wd2" y="hd2"/>
                </a:cxn>
              </a:cxnLst>
              <a:rect l="0" t="0" r="r" b="b"/>
              <a:pathLst>
                <a:path w="21504" h="21539" extrusionOk="0">
                  <a:moveTo>
                    <a:pt x="4399" y="0"/>
                  </a:moveTo>
                  <a:cubicBezTo>
                    <a:pt x="3834" y="0"/>
                    <a:pt x="3327" y="140"/>
                    <a:pt x="2957" y="364"/>
                  </a:cubicBezTo>
                  <a:cubicBezTo>
                    <a:pt x="2587" y="587"/>
                    <a:pt x="2356" y="894"/>
                    <a:pt x="2356" y="1235"/>
                  </a:cubicBezTo>
                  <a:lnTo>
                    <a:pt x="2356" y="11524"/>
                  </a:lnTo>
                  <a:cubicBezTo>
                    <a:pt x="2229" y="11519"/>
                    <a:pt x="2102" y="11520"/>
                    <a:pt x="1977" y="11529"/>
                  </a:cubicBezTo>
                  <a:cubicBezTo>
                    <a:pt x="1225" y="11578"/>
                    <a:pt x="551" y="11843"/>
                    <a:pt x="214" y="12251"/>
                  </a:cubicBezTo>
                  <a:cubicBezTo>
                    <a:pt x="-21" y="12534"/>
                    <a:pt x="-74" y="12875"/>
                    <a:pt x="115" y="13197"/>
                  </a:cubicBezTo>
                  <a:cubicBezTo>
                    <a:pt x="852" y="14640"/>
                    <a:pt x="1671" y="16067"/>
                    <a:pt x="2578" y="17475"/>
                  </a:cubicBezTo>
                  <a:cubicBezTo>
                    <a:pt x="3077" y="18248"/>
                    <a:pt x="3617" y="19019"/>
                    <a:pt x="4481" y="19666"/>
                  </a:cubicBezTo>
                  <a:cubicBezTo>
                    <a:pt x="5214" y="20215"/>
                    <a:pt x="6220" y="20677"/>
                    <a:pt x="7513" y="21020"/>
                  </a:cubicBezTo>
                  <a:cubicBezTo>
                    <a:pt x="9108" y="21444"/>
                    <a:pt x="10859" y="21600"/>
                    <a:pt x="12596" y="21518"/>
                  </a:cubicBezTo>
                  <a:cubicBezTo>
                    <a:pt x="14857" y="21412"/>
                    <a:pt x="16991" y="20924"/>
                    <a:pt x="18528" y="19994"/>
                  </a:cubicBezTo>
                  <a:cubicBezTo>
                    <a:pt x="20567" y="18760"/>
                    <a:pt x="21227" y="16969"/>
                    <a:pt x="21419" y="15218"/>
                  </a:cubicBezTo>
                  <a:cubicBezTo>
                    <a:pt x="21526" y="14250"/>
                    <a:pt x="21507" y="13278"/>
                    <a:pt x="21495" y="12308"/>
                  </a:cubicBezTo>
                  <a:cubicBezTo>
                    <a:pt x="21483" y="11231"/>
                    <a:pt x="21479" y="10155"/>
                    <a:pt x="21485" y="9078"/>
                  </a:cubicBezTo>
                  <a:cubicBezTo>
                    <a:pt x="21485" y="8737"/>
                    <a:pt x="21262" y="8430"/>
                    <a:pt x="20892" y="8207"/>
                  </a:cubicBezTo>
                  <a:cubicBezTo>
                    <a:pt x="20523" y="7984"/>
                    <a:pt x="20006" y="7843"/>
                    <a:pt x="19442" y="7843"/>
                  </a:cubicBezTo>
                  <a:lnTo>
                    <a:pt x="19220" y="7843"/>
                  </a:lnTo>
                  <a:cubicBezTo>
                    <a:pt x="18656" y="7843"/>
                    <a:pt x="18148" y="7984"/>
                    <a:pt x="17778" y="8207"/>
                  </a:cubicBezTo>
                  <a:cubicBezTo>
                    <a:pt x="17429" y="8418"/>
                    <a:pt x="17217" y="8705"/>
                    <a:pt x="17193" y="9024"/>
                  </a:cubicBezTo>
                  <a:lnTo>
                    <a:pt x="16551" y="8959"/>
                  </a:lnTo>
                  <a:lnTo>
                    <a:pt x="16551" y="8441"/>
                  </a:lnTo>
                  <a:cubicBezTo>
                    <a:pt x="16551" y="8100"/>
                    <a:pt x="16322" y="7791"/>
                    <a:pt x="15952" y="7568"/>
                  </a:cubicBezTo>
                  <a:cubicBezTo>
                    <a:pt x="15582" y="7344"/>
                    <a:pt x="15072" y="7206"/>
                    <a:pt x="14507" y="7206"/>
                  </a:cubicBezTo>
                  <a:lnTo>
                    <a:pt x="14277" y="7206"/>
                  </a:lnTo>
                  <a:cubicBezTo>
                    <a:pt x="13713" y="7206"/>
                    <a:pt x="13204" y="7344"/>
                    <a:pt x="12836" y="7568"/>
                  </a:cubicBezTo>
                  <a:cubicBezTo>
                    <a:pt x="12468" y="7791"/>
                    <a:pt x="12242" y="8100"/>
                    <a:pt x="12242" y="8441"/>
                  </a:cubicBezTo>
                  <a:lnTo>
                    <a:pt x="12242" y="8526"/>
                  </a:lnTo>
                  <a:lnTo>
                    <a:pt x="11607" y="8466"/>
                  </a:lnTo>
                  <a:lnTo>
                    <a:pt x="11607" y="7634"/>
                  </a:lnTo>
                  <a:cubicBezTo>
                    <a:pt x="11607" y="7293"/>
                    <a:pt x="11379" y="6984"/>
                    <a:pt x="11009" y="6761"/>
                  </a:cubicBezTo>
                  <a:cubicBezTo>
                    <a:pt x="10639" y="6537"/>
                    <a:pt x="10128" y="6399"/>
                    <a:pt x="9564" y="6399"/>
                  </a:cubicBezTo>
                  <a:lnTo>
                    <a:pt x="9342" y="6399"/>
                  </a:lnTo>
                  <a:cubicBezTo>
                    <a:pt x="8778" y="6399"/>
                    <a:pt x="8267" y="6537"/>
                    <a:pt x="7897" y="6761"/>
                  </a:cubicBezTo>
                  <a:cubicBezTo>
                    <a:pt x="7527" y="6984"/>
                    <a:pt x="7299" y="7293"/>
                    <a:pt x="7299" y="7634"/>
                  </a:cubicBezTo>
                  <a:lnTo>
                    <a:pt x="7299" y="8033"/>
                  </a:lnTo>
                  <a:lnTo>
                    <a:pt x="6664" y="7968"/>
                  </a:lnTo>
                  <a:lnTo>
                    <a:pt x="6664" y="1235"/>
                  </a:lnTo>
                  <a:cubicBezTo>
                    <a:pt x="6664" y="894"/>
                    <a:pt x="6441" y="587"/>
                    <a:pt x="6071" y="364"/>
                  </a:cubicBezTo>
                  <a:cubicBezTo>
                    <a:pt x="5701" y="140"/>
                    <a:pt x="5185" y="0"/>
                    <a:pt x="4621" y="0"/>
                  </a:cubicBezTo>
                  <a:lnTo>
                    <a:pt x="4399"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386" name="Rounded Rectangle"/>
          <p:cNvSpPr/>
          <p:nvPr/>
        </p:nvSpPr>
        <p:spPr>
          <a:xfrm>
            <a:off x="4084756" y="2159971"/>
            <a:ext cx="1869076" cy="3616369"/>
          </a:xfrm>
          <a:prstGeom prst="roundRect">
            <a:avLst>
              <a:gd name="adj" fmla="val 7017"/>
            </a:avLst>
          </a:prstGeom>
          <a:solidFill>
            <a:srgbClr val="72B1D7"/>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87" name="Automated Care"/>
          <p:cNvSpPr txBox="1"/>
          <p:nvPr/>
        </p:nvSpPr>
        <p:spPr>
          <a:xfrm>
            <a:off x="4271819" y="2442196"/>
            <a:ext cx="1041888"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Assisted Care</a:t>
            </a:r>
          </a:p>
        </p:txBody>
      </p:sp>
      <p:sp>
        <p:nvSpPr>
          <p:cNvPr id="388" name="Rounded Rectangle"/>
          <p:cNvSpPr/>
          <p:nvPr/>
        </p:nvSpPr>
        <p:spPr>
          <a:xfrm>
            <a:off x="7094656" y="2159971"/>
            <a:ext cx="1869076" cy="3616369"/>
          </a:xfrm>
          <a:prstGeom prst="roundRect">
            <a:avLst>
              <a:gd name="adj" fmla="val 7017"/>
            </a:avLst>
          </a:prstGeom>
          <a:solidFill>
            <a:srgbClr val="999999"/>
          </a:solidFill>
          <a:ln w="12700">
            <a:miter lim="400000"/>
          </a:ln>
          <a:effectLst>
            <a:outerShdw blurRad="38100" dist="23000" dir="5400000" rotWithShape="0">
              <a:srgbClr val="000000">
                <a:alpha val="35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89" name="Personal Care"/>
          <p:cNvSpPr txBox="1"/>
          <p:nvPr/>
        </p:nvSpPr>
        <p:spPr>
          <a:xfrm>
            <a:off x="7300400" y="2422548"/>
            <a:ext cx="1041888" cy="451306"/>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5500"/>
              </a:spcBef>
              <a:defRPr sz="1600">
                <a:solidFill>
                  <a:srgbClr val="FFFFFF"/>
                </a:solidFill>
                <a:latin typeface="Helvetica Neue Light"/>
                <a:ea typeface="Helvetica Neue Light"/>
                <a:cs typeface="Helvetica Neue Light"/>
                <a:sym typeface="Helvetica Neue Light"/>
              </a:defRPr>
            </a:lvl1pPr>
          </a:lstStyle>
          <a:p>
            <a:r>
              <a:t>Personal Care</a:t>
            </a:r>
          </a:p>
        </p:txBody>
      </p:sp>
      <p:sp>
        <p:nvSpPr>
          <p:cNvPr id="390" name="Shape"/>
          <p:cNvSpPr/>
          <p:nvPr/>
        </p:nvSpPr>
        <p:spPr>
          <a:xfrm>
            <a:off x="8268896" y="2421543"/>
            <a:ext cx="497262" cy="5133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383" y="0"/>
                  <a:pt x="8298" y="355"/>
                  <a:pt x="7280" y="1153"/>
                </a:cubicBezTo>
                <a:cubicBezTo>
                  <a:pt x="6171" y="2023"/>
                  <a:pt x="5765" y="3275"/>
                  <a:pt x="5637" y="4319"/>
                </a:cubicBezTo>
                <a:lnTo>
                  <a:pt x="5304" y="4319"/>
                </a:lnTo>
                <a:cubicBezTo>
                  <a:pt x="4950" y="4319"/>
                  <a:pt x="4659" y="4599"/>
                  <a:pt x="4659" y="4941"/>
                </a:cubicBezTo>
                <a:lnTo>
                  <a:pt x="4659" y="7800"/>
                </a:lnTo>
                <a:cubicBezTo>
                  <a:pt x="4659" y="8142"/>
                  <a:pt x="4950" y="8424"/>
                  <a:pt x="5304" y="8424"/>
                </a:cubicBezTo>
                <a:lnTo>
                  <a:pt x="6341" y="8424"/>
                </a:lnTo>
                <a:cubicBezTo>
                  <a:pt x="6326" y="8362"/>
                  <a:pt x="6310" y="8299"/>
                  <a:pt x="6297" y="8237"/>
                </a:cubicBezTo>
                <a:cubicBezTo>
                  <a:pt x="6135" y="7495"/>
                  <a:pt x="6052" y="6834"/>
                  <a:pt x="6035" y="6158"/>
                </a:cubicBezTo>
                <a:cubicBezTo>
                  <a:pt x="6023" y="5697"/>
                  <a:pt x="6025" y="5237"/>
                  <a:pt x="6042" y="4863"/>
                </a:cubicBezTo>
                <a:cubicBezTo>
                  <a:pt x="6089" y="3833"/>
                  <a:pt x="6391" y="2412"/>
                  <a:pt x="7564" y="1493"/>
                </a:cubicBezTo>
                <a:cubicBezTo>
                  <a:pt x="8495" y="762"/>
                  <a:pt x="9493" y="437"/>
                  <a:pt x="10800" y="437"/>
                </a:cubicBezTo>
                <a:cubicBezTo>
                  <a:pt x="12107" y="437"/>
                  <a:pt x="13105" y="762"/>
                  <a:pt x="14036" y="1493"/>
                </a:cubicBezTo>
                <a:cubicBezTo>
                  <a:pt x="15209" y="2412"/>
                  <a:pt x="15511" y="3833"/>
                  <a:pt x="15558" y="4863"/>
                </a:cubicBezTo>
                <a:cubicBezTo>
                  <a:pt x="15575" y="5237"/>
                  <a:pt x="15577" y="5697"/>
                  <a:pt x="15565" y="6158"/>
                </a:cubicBezTo>
                <a:cubicBezTo>
                  <a:pt x="15548" y="6834"/>
                  <a:pt x="15465" y="7495"/>
                  <a:pt x="15303" y="8237"/>
                </a:cubicBezTo>
                <a:cubicBezTo>
                  <a:pt x="15215" y="8641"/>
                  <a:pt x="15099" y="9031"/>
                  <a:pt x="14958" y="9397"/>
                </a:cubicBezTo>
                <a:cubicBezTo>
                  <a:pt x="14637" y="10231"/>
                  <a:pt x="14084" y="11421"/>
                  <a:pt x="12993" y="12134"/>
                </a:cubicBezTo>
                <a:cubicBezTo>
                  <a:pt x="12750" y="12292"/>
                  <a:pt x="12470" y="12426"/>
                  <a:pt x="12177" y="12532"/>
                </a:cubicBezTo>
                <a:cubicBezTo>
                  <a:pt x="12106" y="12131"/>
                  <a:pt x="11776" y="11817"/>
                  <a:pt x="11353" y="11773"/>
                </a:cubicBezTo>
                <a:cubicBezTo>
                  <a:pt x="11234" y="11763"/>
                  <a:pt x="11126" y="11762"/>
                  <a:pt x="11126" y="11762"/>
                </a:cubicBezTo>
                <a:lnTo>
                  <a:pt x="10104" y="11762"/>
                </a:lnTo>
                <a:cubicBezTo>
                  <a:pt x="10104" y="11762"/>
                  <a:pt x="9996" y="11763"/>
                  <a:pt x="9876" y="11773"/>
                </a:cubicBezTo>
                <a:cubicBezTo>
                  <a:pt x="9434" y="11819"/>
                  <a:pt x="9084" y="12158"/>
                  <a:pt x="9037" y="12586"/>
                </a:cubicBezTo>
                <a:cubicBezTo>
                  <a:pt x="9026" y="12702"/>
                  <a:pt x="9026" y="12806"/>
                  <a:pt x="9026" y="12806"/>
                </a:cubicBezTo>
                <a:cubicBezTo>
                  <a:pt x="9026" y="12806"/>
                  <a:pt x="9026" y="12913"/>
                  <a:pt x="9037" y="13029"/>
                </a:cubicBezTo>
                <a:cubicBezTo>
                  <a:pt x="9084" y="13457"/>
                  <a:pt x="9434" y="13796"/>
                  <a:pt x="9876" y="13841"/>
                </a:cubicBezTo>
                <a:cubicBezTo>
                  <a:pt x="9996" y="13852"/>
                  <a:pt x="10104" y="13851"/>
                  <a:pt x="10104" y="13851"/>
                </a:cubicBezTo>
                <a:lnTo>
                  <a:pt x="11126" y="13851"/>
                </a:lnTo>
                <a:cubicBezTo>
                  <a:pt x="11126" y="13851"/>
                  <a:pt x="11234" y="13852"/>
                  <a:pt x="11353" y="13841"/>
                </a:cubicBezTo>
                <a:cubicBezTo>
                  <a:pt x="11796" y="13796"/>
                  <a:pt x="12145" y="13457"/>
                  <a:pt x="12192" y="13029"/>
                </a:cubicBezTo>
                <a:cubicBezTo>
                  <a:pt x="12194" y="13009"/>
                  <a:pt x="12193" y="13010"/>
                  <a:pt x="12194" y="12991"/>
                </a:cubicBezTo>
                <a:cubicBezTo>
                  <a:pt x="12570" y="12868"/>
                  <a:pt x="12932" y="12701"/>
                  <a:pt x="13245" y="12496"/>
                </a:cubicBezTo>
                <a:cubicBezTo>
                  <a:pt x="14444" y="11713"/>
                  <a:pt x="15038" y="10438"/>
                  <a:pt x="15380" y="9548"/>
                </a:cubicBezTo>
                <a:cubicBezTo>
                  <a:pt x="15518" y="9192"/>
                  <a:pt x="15630" y="8814"/>
                  <a:pt x="15720" y="8424"/>
                </a:cubicBezTo>
                <a:lnTo>
                  <a:pt x="16296" y="8424"/>
                </a:lnTo>
                <a:cubicBezTo>
                  <a:pt x="16650" y="8424"/>
                  <a:pt x="16941" y="8142"/>
                  <a:pt x="16941" y="7800"/>
                </a:cubicBezTo>
                <a:lnTo>
                  <a:pt x="16941" y="4941"/>
                </a:lnTo>
                <a:cubicBezTo>
                  <a:pt x="16941" y="4599"/>
                  <a:pt x="16650" y="4319"/>
                  <a:pt x="16296" y="4319"/>
                </a:cubicBezTo>
                <a:lnTo>
                  <a:pt x="15963" y="4319"/>
                </a:lnTo>
                <a:cubicBezTo>
                  <a:pt x="15835" y="3275"/>
                  <a:pt x="15429" y="2023"/>
                  <a:pt x="14320" y="1153"/>
                </a:cubicBezTo>
                <a:cubicBezTo>
                  <a:pt x="13302" y="355"/>
                  <a:pt x="12217" y="0"/>
                  <a:pt x="10800" y="0"/>
                </a:cubicBezTo>
                <a:close/>
                <a:moveTo>
                  <a:pt x="10800" y="880"/>
                </a:moveTo>
                <a:cubicBezTo>
                  <a:pt x="9647" y="880"/>
                  <a:pt x="8741" y="1138"/>
                  <a:pt x="7847" y="1838"/>
                </a:cubicBezTo>
                <a:cubicBezTo>
                  <a:pt x="6903" y="2579"/>
                  <a:pt x="6543" y="3754"/>
                  <a:pt x="6492" y="4889"/>
                </a:cubicBezTo>
                <a:cubicBezTo>
                  <a:pt x="6473" y="5291"/>
                  <a:pt x="6475" y="5752"/>
                  <a:pt x="6486" y="6154"/>
                </a:cubicBezTo>
                <a:cubicBezTo>
                  <a:pt x="6504" y="6844"/>
                  <a:pt x="6591" y="7477"/>
                  <a:pt x="6738" y="8153"/>
                </a:cubicBezTo>
                <a:cubicBezTo>
                  <a:pt x="6820" y="8525"/>
                  <a:pt x="6927" y="8894"/>
                  <a:pt x="7064" y="9251"/>
                </a:cubicBezTo>
                <a:cubicBezTo>
                  <a:pt x="7433" y="10210"/>
                  <a:pt x="7959" y="11191"/>
                  <a:pt x="8858" y="11779"/>
                </a:cubicBezTo>
                <a:cubicBezTo>
                  <a:pt x="8878" y="11792"/>
                  <a:pt x="8903" y="11802"/>
                  <a:pt x="8923" y="11814"/>
                </a:cubicBezTo>
                <a:cubicBezTo>
                  <a:pt x="9053" y="11665"/>
                  <a:pt x="9215" y="11543"/>
                  <a:pt x="9398" y="11458"/>
                </a:cubicBezTo>
                <a:cubicBezTo>
                  <a:pt x="9581" y="11372"/>
                  <a:pt x="9787" y="11323"/>
                  <a:pt x="10003" y="11323"/>
                </a:cubicBezTo>
                <a:lnTo>
                  <a:pt x="11230" y="11323"/>
                </a:lnTo>
                <a:cubicBezTo>
                  <a:pt x="11480" y="11323"/>
                  <a:pt x="11715" y="11386"/>
                  <a:pt x="11919" y="11497"/>
                </a:cubicBezTo>
                <a:cubicBezTo>
                  <a:pt x="12122" y="11608"/>
                  <a:pt x="12294" y="11767"/>
                  <a:pt x="12420" y="11956"/>
                </a:cubicBezTo>
                <a:cubicBezTo>
                  <a:pt x="12532" y="11900"/>
                  <a:pt x="12644" y="11843"/>
                  <a:pt x="12742" y="11779"/>
                </a:cubicBezTo>
                <a:cubicBezTo>
                  <a:pt x="13641" y="11191"/>
                  <a:pt x="14167" y="10210"/>
                  <a:pt x="14536" y="9251"/>
                </a:cubicBezTo>
                <a:cubicBezTo>
                  <a:pt x="14673" y="8894"/>
                  <a:pt x="14780" y="8525"/>
                  <a:pt x="14862" y="8153"/>
                </a:cubicBezTo>
                <a:cubicBezTo>
                  <a:pt x="15009" y="7477"/>
                  <a:pt x="15096" y="6844"/>
                  <a:pt x="15114" y="6154"/>
                </a:cubicBezTo>
                <a:cubicBezTo>
                  <a:pt x="15125" y="5752"/>
                  <a:pt x="15127" y="5291"/>
                  <a:pt x="15108" y="4889"/>
                </a:cubicBezTo>
                <a:cubicBezTo>
                  <a:pt x="15057" y="3754"/>
                  <a:pt x="14697" y="2579"/>
                  <a:pt x="13753" y="1838"/>
                </a:cubicBezTo>
                <a:cubicBezTo>
                  <a:pt x="12859" y="1138"/>
                  <a:pt x="11953" y="880"/>
                  <a:pt x="10800" y="880"/>
                </a:cubicBezTo>
                <a:close/>
                <a:moveTo>
                  <a:pt x="15284" y="12481"/>
                </a:moveTo>
                <a:cubicBezTo>
                  <a:pt x="15465" y="13079"/>
                  <a:pt x="15091" y="14005"/>
                  <a:pt x="14663" y="14787"/>
                </a:cubicBezTo>
                <a:cubicBezTo>
                  <a:pt x="14233" y="15571"/>
                  <a:pt x="13753" y="16208"/>
                  <a:pt x="13753" y="16208"/>
                </a:cubicBezTo>
                <a:lnTo>
                  <a:pt x="11570" y="14858"/>
                </a:lnTo>
                <a:cubicBezTo>
                  <a:pt x="11570" y="14858"/>
                  <a:pt x="11144" y="14931"/>
                  <a:pt x="10800" y="14931"/>
                </a:cubicBezTo>
                <a:cubicBezTo>
                  <a:pt x="10489" y="14931"/>
                  <a:pt x="10030" y="14858"/>
                  <a:pt x="10030" y="14858"/>
                </a:cubicBezTo>
                <a:lnTo>
                  <a:pt x="7847" y="16208"/>
                </a:lnTo>
                <a:cubicBezTo>
                  <a:pt x="7847" y="16208"/>
                  <a:pt x="7367" y="15572"/>
                  <a:pt x="6937" y="14789"/>
                </a:cubicBezTo>
                <a:cubicBezTo>
                  <a:pt x="6510" y="14010"/>
                  <a:pt x="6138" y="13087"/>
                  <a:pt x="6314" y="12489"/>
                </a:cubicBezTo>
                <a:cubicBezTo>
                  <a:pt x="5745" y="12601"/>
                  <a:pt x="5176" y="12724"/>
                  <a:pt x="4615" y="12872"/>
                </a:cubicBezTo>
                <a:cubicBezTo>
                  <a:pt x="3642" y="13129"/>
                  <a:pt x="2662" y="13451"/>
                  <a:pt x="1942" y="14137"/>
                </a:cubicBezTo>
                <a:cubicBezTo>
                  <a:pt x="1671" y="14394"/>
                  <a:pt x="1449" y="14694"/>
                  <a:pt x="1286" y="15024"/>
                </a:cubicBezTo>
                <a:lnTo>
                  <a:pt x="0" y="18172"/>
                </a:lnTo>
                <a:cubicBezTo>
                  <a:pt x="3024" y="20326"/>
                  <a:pt x="6758" y="21600"/>
                  <a:pt x="10800" y="21600"/>
                </a:cubicBezTo>
                <a:cubicBezTo>
                  <a:pt x="14842" y="21600"/>
                  <a:pt x="18576" y="20326"/>
                  <a:pt x="21600" y="18172"/>
                </a:cubicBezTo>
                <a:cubicBezTo>
                  <a:pt x="21600" y="18172"/>
                  <a:pt x="20314" y="15024"/>
                  <a:pt x="20314" y="15024"/>
                </a:cubicBezTo>
                <a:cubicBezTo>
                  <a:pt x="20151" y="14694"/>
                  <a:pt x="19929" y="14394"/>
                  <a:pt x="19658" y="14137"/>
                </a:cubicBezTo>
                <a:cubicBezTo>
                  <a:pt x="18938" y="13451"/>
                  <a:pt x="17958" y="13129"/>
                  <a:pt x="16985" y="12872"/>
                </a:cubicBezTo>
                <a:cubicBezTo>
                  <a:pt x="16422" y="12723"/>
                  <a:pt x="15855" y="12594"/>
                  <a:pt x="15284" y="12481"/>
                </a:cubicBezTo>
                <a:close/>
                <a:moveTo>
                  <a:pt x="10800" y="16491"/>
                </a:moveTo>
                <a:cubicBezTo>
                  <a:pt x="11117" y="16490"/>
                  <a:pt x="11375" y="16740"/>
                  <a:pt x="11375" y="17047"/>
                </a:cubicBezTo>
                <a:cubicBezTo>
                  <a:pt x="11375" y="17355"/>
                  <a:pt x="11117" y="17602"/>
                  <a:pt x="10800" y="17602"/>
                </a:cubicBezTo>
                <a:cubicBezTo>
                  <a:pt x="10483" y="17602"/>
                  <a:pt x="10225" y="17355"/>
                  <a:pt x="10225" y="17047"/>
                </a:cubicBezTo>
                <a:cubicBezTo>
                  <a:pt x="10225" y="16740"/>
                  <a:pt x="10483" y="16491"/>
                  <a:pt x="10800" y="16491"/>
                </a:cubicBezTo>
                <a:close/>
                <a:moveTo>
                  <a:pt x="10800" y="18248"/>
                </a:moveTo>
                <a:cubicBezTo>
                  <a:pt x="11117" y="18248"/>
                  <a:pt x="11375" y="18498"/>
                  <a:pt x="11375" y="18805"/>
                </a:cubicBezTo>
                <a:cubicBezTo>
                  <a:pt x="11375" y="19113"/>
                  <a:pt x="11117" y="19362"/>
                  <a:pt x="10800" y="19362"/>
                </a:cubicBezTo>
                <a:cubicBezTo>
                  <a:pt x="10483" y="19362"/>
                  <a:pt x="10225" y="19113"/>
                  <a:pt x="10225" y="18805"/>
                </a:cubicBezTo>
                <a:cubicBezTo>
                  <a:pt x="10225" y="18498"/>
                  <a:pt x="10483" y="18248"/>
                  <a:pt x="10800" y="18248"/>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91" name="Arrow"/>
          <p:cNvSpPr/>
          <p:nvPr/>
        </p:nvSpPr>
        <p:spPr>
          <a:xfrm>
            <a:off x="5949696" y="3005143"/>
            <a:ext cx="1149097" cy="639173"/>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92" name="Data Transfer"/>
          <p:cNvSpPr txBox="1"/>
          <p:nvPr/>
        </p:nvSpPr>
        <p:spPr>
          <a:xfrm>
            <a:off x="6078578" y="2466170"/>
            <a:ext cx="840531"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Adhoc Data Transfer</a:t>
            </a:r>
          </a:p>
        </p:txBody>
      </p:sp>
      <p:sp>
        <p:nvSpPr>
          <p:cNvPr id="393" name="Circle"/>
          <p:cNvSpPr/>
          <p:nvPr/>
        </p:nvSpPr>
        <p:spPr>
          <a:xfrm>
            <a:off x="7323718" y="3187400"/>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94" name="Shape"/>
          <p:cNvSpPr/>
          <p:nvPr/>
        </p:nvSpPr>
        <p:spPr>
          <a:xfrm>
            <a:off x="7498914" y="3300178"/>
            <a:ext cx="124841" cy="24968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95" name="Voice"/>
          <p:cNvSpPr txBox="1"/>
          <p:nvPr/>
        </p:nvSpPr>
        <p:spPr>
          <a:xfrm>
            <a:off x="7312704" y="3751711"/>
            <a:ext cx="497262"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Voice</a:t>
            </a:r>
          </a:p>
        </p:txBody>
      </p:sp>
      <p:sp>
        <p:nvSpPr>
          <p:cNvPr id="396" name="Circle"/>
          <p:cNvSpPr/>
          <p:nvPr/>
        </p:nvSpPr>
        <p:spPr>
          <a:xfrm>
            <a:off x="8279909" y="3187400"/>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97" name="Shape"/>
          <p:cNvSpPr/>
          <p:nvPr/>
        </p:nvSpPr>
        <p:spPr>
          <a:xfrm>
            <a:off x="8392686" y="3287478"/>
            <a:ext cx="249680" cy="249680"/>
          </a:xfrm>
          <a:custGeom>
            <a:avLst/>
            <a:gdLst/>
            <a:ahLst/>
            <a:cxnLst>
              <a:cxn ang="0">
                <a:pos x="wd2" y="hd2"/>
              </a:cxn>
              <a:cxn ang="5400000">
                <a:pos x="wd2" y="hd2"/>
              </a:cxn>
              <a:cxn ang="10800000">
                <a:pos x="wd2" y="hd2"/>
              </a:cxn>
              <a:cxn ang="16200000">
                <a:pos x="wd2" y="hd2"/>
              </a:cxn>
            </a:cxnLst>
            <a:rect l="0" t="0" r="r" b="b"/>
            <a:pathLst>
              <a:path w="21600" h="21600" extrusionOk="0">
                <a:moveTo>
                  <a:pt x="18225" y="6494"/>
                </a:moveTo>
                <a:lnTo>
                  <a:pt x="18225" y="5400"/>
                </a:lnTo>
                <a:cubicBezTo>
                  <a:pt x="18225" y="5414"/>
                  <a:pt x="12825" y="0"/>
                  <a:pt x="12825" y="0"/>
                </a:cubicBezTo>
                <a:lnTo>
                  <a:pt x="3375" y="0"/>
                </a:lnTo>
                <a:lnTo>
                  <a:pt x="3375" y="6494"/>
                </a:lnTo>
                <a:lnTo>
                  <a:pt x="0" y="9450"/>
                </a:lnTo>
                <a:lnTo>
                  <a:pt x="0" y="20250"/>
                </a:lnTo>
                <a:lnTo>
                  <a:pt x="8298" y="14505"/>
                </a:lnTo>
                <a:cubicBezTo>
                  <a:pt x="6148" y="13048"/>
                  <a:pt x="3086" y="11134"/>
                  <a:pt x="1350" y="10125"/>
                </a:cubicBezTo>
                <a:cubicBezTo>
                  <a:pt x="1392" y="10086"/>
                  <a:pt x="2224" y="9371"/>
                  <a:pt x="3375" y="8381"/>
                </a:cubicBezTo>
                <a:lnTo>
                  <a:pt x="3375" y="10800"/>
                </a:lnTo>
                <a:lnTo>
                  <a:pt x="4725" y="10800"/>
                </a:lnTo>
                <a:lnTo>
                  <a:pt x="4725" y="1350"/>
                </a:lnTo>
                <a:lnTo>
                  <a:pt x="12825" y="1350"/>
                </a:lnTo>
                <a:lnTo>
                  <a:pt x="12825" y="5400"/>
                </a:lnTo>
                <a:lnTo>
                  <a:pt x="16875" y="5400"/>
                </a:lnTo>
                <a:lnTo>
                  <a:pt x="16875" y="10800"/>
                </a:lnTo>
                <a:lnTo>
                  <a:pt x="18225" y="10800"/>
                </a:lnTo>
                <a:lnTo>
                  <a:pt x="18225" y="8384"/>
                </a:lnTo>
                <a:cubicBezTo>
                  <a:pt x="19264" y="9271"/>
                  <a:pt x="20049" y="9945"/>
                  <a:pt x="20250" y="10125"/>
                </a:cubicBezTo>
                <a:cubicBezTo>
                  <a:pt x="18519" y="11152"/>
                  <a:pt x="15482" y="13097"/>
                  <a:pt x="13327" y="14523"/>
                </a:cubicBezTo>
                <a:lnTo>
                  <a:pt x="21600" y="20250"/>
                </a:lnTo>
                <a:lnTo>
                  <a:pt x="21600" y="9450"/>
                </a:lnTo>
                <a:cubicBezTo>
                  <a:pt x="21600" y="9450"/>
                  <a:pt x="18225" y="6494"/>
                  <a:pt x="18225" y="6494"/>
                </a:cubicBezTo>
                <a:close/>
                <a:moveTo>
                  <a:pt x="12150" y="15525"/>
                </a:moveTo>
                <a:lnTo>
                  <a:pt x="20925" y="21600"/>
                </a:lnTo>
                <a:lnTo>
                  <a:pt x="675" y="21600"/>
                </a:lnTo>
                <a:lnTo>
                  <a:pt x="9450" y="15525"/>
                </a:lnTo>
                <a:cubicBezTo>
                  <a:pt x="9476" y="15525"/>
                  <a:pt x="12150" y="15525"/>
                  <a:pt x="12150" y="15525"/>
                </a:cubicBezTo>
                <a:close/>
              </a:path>
            </a:pathLst>
          </a:cu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398" name="Email"/>
          <p:cNvSpPr txBox="1"/>
          <p:nvPr/>
        </p:nvSpPr>
        <p:spPr>
          <a:xfrm>
            <a:off x="8268896" y="3751711"/>
            <a:ext cx="497262"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Email</a:t>
            </a:r>
          </a:p>
        </p:txBody>
      </p:sp>
      <p:sp>
        <p:nvSpPr>
          <p:cNvPr id="399" name="Circle"/>
          <p:cNvSpPr/>
          <p:nvPr/>
        </p:nvSpPr>
        <p:spPr>
          <a:xfrm>
            <a:off x="7323718" y="4001837"/>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00" name="Circle"/>
          <p:cNvSpPr/>
          <p:nvPr/>
        </p:nvSpPr>
        <p:spPr>
          <a:xfrm>
            <a:off x="8279909" y="4004566"/>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01" name="Web Form"/>
          <p:cNvSpPr txBox="1"/>
          <p:nvPr/>
        </p:nvSpPr>
        <p:spPr>
          <a:xfrm>
            <a:off x="7141068" y="4558639"/>
            <a:ext cx="840531"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Web Form</a:t>
            </a:r>
          </a:p>
        </p:txBody>
      </p:sp>
      <p:sp>
        <p:nvSpPr>
          <p:cNvPr id="402" name="Fax"/>
          <p:cNvSpPr txBox="1"/>
          <p:nvPr/>
        </p:nvSpPr>
        <p:spPr>
          <a:xfrm>
            <a:off x="8268896" y="4558639"/>
            <a:ext cx="497262" cy="161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Fax</a:t>
            </a:r>
          </a:p>
        </p:txBody>
      </p:sp>
      <p:sp>
        <p:nvSpPr>
          <p:cNvPr id="403" name="Circle"/>
          <p:cNvSpPr/>
          <p:nvPr/>
        </p:nvSpPr>
        <p:spPr>
          <a:xfrm>
            <a:off x="7319450" y="4834430"/>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04" name="Circle"/>
          <p:cNvSpPr/>
          <p:nvPr/>
        </p:nvSpPr>
        <p:spPr>
          <a:xfrm>
            <a:off x="8275642" y="4837157"/>
            <a:ext cx="475235" cy="475235"/>
          </a:xfrm>
          <a:prstGeom prst="ellipse">
            <a:avLst/>
          </a:prstGeom>
          <a:solidFill>
            <a:srgbClr val="99999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05" name="Letter"/>
          <p:cNvSpPr txBox="1"/>
          <p:nvPr/>
        </p:nvSpPr>
        <p:spPr>
          <a:xfrm>
            <a:off x="7141068" y="5414182"/>
            <a:ext cx="840531" cy="161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Letter</a:t>
            </a:r>
          </a:p>
        </p:txBody>
      </p:sp>
      <p:sp>
        <p:nvSpPr>
          <p:cNvPr id="406" name="Automated Payments"/>
          <p:cNvSpPr txBox="1"/>
          <p:nvPr/>
        </p:nvSpPr>
        <p:spPr>
          <a:xfrm>
            <a:off x="4601864" y="3941044"/>
            <a:ext cx="840531" cy="34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Automated Payments</a:t>
            </a:r>
          </a:p>
        </p:txBody>
      </p:sp>
      <p:grpSp>
        <p:nvGrpSpPr>
          <p:cNvPr id="409" name="Group"/>
          <p:cNvGrpSpPr/>
          <p:nvPr/>
        </p:nvGrpSpPr>
        <p:grpSpPr>
          <a:xfrm>
            <a:off x="5266823" y="2483168"/>
            <a:ext cx="557325" cy="390085"/>
            <a:chOff x="0" y="0"/>
            <a:chExt cx="557324" cy="390083"/>
          </a:xfrm>
        </p:grpSpPr>
        <p:sp>
          <p:nvSpPr>
            <p:cNvPr id="407" name="Shape"/>
            <p:cNvSpPr/>
            <p:nvPr/>
          </p:nvSpPr>
          <p:spPr>
            <a:xfrm>
              <a:off x="223829" y="0"/>
              <a:ext cx="333495" cy="333495"/>
            </a:xfrm>
            <a:custGeom>
              <a:avLst/>
              <a:gdLst/>
              <a:ahLst/>
              <a:cxnLst>
                <a:cxn ang="0">
                  <a:pos x="wd2" y="hd2"/>
                </a:cxn>
                <a:cxn ang="5400000">
                  <a:pos x="wd2" y="hd2"/>
                </a:cxn>
                <a:cxn ang="10800000">
                  <a:pos x="wd2" y="hd2"/>
                </a:cxn>
                <a:cxn ang="16200000">
                  <a:pos x="wd2" y="hd2"/>
                </a:cxn>
              </a:cxnLst>
              <a:rect l="0" t="0" r="r" b="b"/>
              <a:pathLst>
                <a:path w="21600" h="21600" extrusionOk="0">
                  <a:moveTo>
                    <a:pt x="9506" y="14356"/>
                  </a:moveTo>
                  <a:cubicBezTo>
                    <a:pt x="7541" y="13642"/>
                    <a:pt x="6529" y="11470"/>
                    <a:pt x="7244" y="9506"/>
                  </a:cubicBezTo>
                  <a:cubicBezTo>
                    <a:pt x="7958" y="7542"/>
                    <a:pt x="10130" y="6529"/>
                    <a:pt x="12094" y="7244"/>
                  </a:cubicBezTo>
                  <a:cubicBezTo>
                    <a:pt x="14058" y="7959"/>
                    <a:pt x="15071" y="10130"/>
                    <a:pt x="14356" y="12094"/>
                  </a:cubicBezTo>
                  <a:cubicBezTo>
                    <a:pt x="13642" y="14058"/>
                    <a:pt x="11470" y="15071"/>
                    <a:pt x="9506" y="14356"/>
                  </a:cubicBezTo>
                  <a:close/>
                  <a:moveTo>
                    <a:pt x="19590" y="13090"/>
                  </a:moveTo>
                  <a:cubicBezTo>
                    <a:pt x="20635" y="13045"/>
                    <a:pt x="21276" y="13002"/>
                    <a:pt x="21276" y="13002"/>
                  </a:cubicBezTo>
                  <a:lnTo>
                    <a:pt x="21600" y="9898"/>
                  </a:lnTo>
                  <a:cubicBezTo>
                    <a:pt x="21600" y="9898"/>
                    <a:pt x="20909" y="9763"/>
                    <a:pt x="19797" y="9576"/>
                  </a:cubicBezTo>
                  <a:cubicBezTo>
                    <a:pt x="19639" y="8404"/>
                    <a:pt x="19254" y="7300"/>
                    <a:pt x="18688" y="6308"/>
                  </a:cubicBezTo>
                  <a:cubicBezTo>
                    <a:pt x="19677" y="5279"/>
                    <a:pt x="20308" y="4595"/>
                    <a:pt x="20308" y="4595"/>
                  </a:cubicBezTo>
                  <a:lnTo>
                    <a:pt x="17981" y="2136"/>
                  </a:lnTo>
                  <a:cubicBezTo>
                    <a:pt x="17981" y="2136"/>
                    <a:pt x="17267" y="2659"/>
                    <a:pt x="16182" y="3488"/>
                  </a:cubicBezTo>
                  <a:cubicBezTo>
                    <a:pt x="15269" y="2815"/>
                    <a:pt x="14226" y="2305"/>
                    <a:pt x="13090" y="2011"/>
                  </a:cubicBezTo>
                  <a:cubicBezTo>
                    <a:pt x="13045" y="965"/>
                    <a:pt x="13002" y="324"/>
                    <a:pt x="13002" y="324"/>
                  </a:cubicBezTo>
                  <a:lnTo>
                    <a:pt x="9898" y="0"/>
                  </a:lnTo>
                  <a:cubicBezTo>
                    <a:pt x="9898" y="0"/>
                    <a:pt x="9762" y="691"/>
                    <a:pt x="9576" y="1803"/>
                  </a:cubicBezTo>
                  <a:cubicBezTo>
                    <a:pt x="8399" y="1962"/>
                    <a:pt x="7292" y="2348"/>
                    <a:pt x="6297" y="2918"/>
                  </a:cubicBezTo>
                  <a:cubicBezTo>
                    <a:pt x="5274" y="1926"/>
                    <a:pt x="4595" y="1292"/>
                    <a:pt x="4595" y="1292"/>
                  </a:cubicBezTo>
                  <a:lnTo>
                    <a:pt x="2136" y="3620"/>
                  </a:lnTo>
                  <a:cubicBezTo>
                    <a:pt x="2136" y="3620"/>
                    <a:pt x="2656" y="4338"/>
                    <a:pt x="3481" y="5429"/>
                  </a:cubicBezTo>
                  <a:cubicBezTo>
                    <a:pt x="2812" y="6339"/>
                    <a:pt x="2304" y="7379"/>
                    <a:pt x="2010" y="8511"/>
                  </a:cubicBezTo>
                  <a:cubicBezTo>
                    <a:pt x="965" y="8555"/>
                    <a:pt x="324" y="8598"/>
                    <a:pt x="324" y="8598"/>
                  </a:cubicBezTo>
                  <a:lnTo>
                    <a:pt x="0" y="11702"/>
                  </a:lnTo>
                  <a:cubicBezTo>
                    <a:pt x="0" y="11702"/>
                    <a:pt x="691" y="11837"/>
                    <a:pt x="1802" y="12022"/>
                  </a:cubicBezTo>
                  <a:cubicBezTo>
                    <a:pt x="1961" y="13199"/>
                    <a:pt x="2348" y="14308"/>
                    <a:pt x="2918" y="15303"/>
                  </a:cubicBezTo>
                  <a:cubicBezTo>
                    <a:pt x="1925" y="16326"/>
                    <a:pt x="1292" y="17005"/>
                    <a:pt x="1292" y="17005"/>
                  </a:cubicBezTo>
                  <a:lnTo>
                    <a:pt x="3619" y="19464"/>
                  </a:lnTo>
                  <a:cubicBezTo>
                    <a:pt x="3619" y="19464"/>
                    <a:pt x="4337" y="18944"/>
                    <a:pt x="5428" y="18118"/>
                  </a:cubicBezTo>
                  <a:cubicBezTo>
                    <a:pt x="6339" y="18788"/>
                    <a:pt x="7379" y="19296"/>
                    <a:pt x="8511" y="19590"/>
                  </a:cubicBezTo>
                  <a:cubicBezTo>
                    <a:pt x="8555" y="20635"/>
                    <a:pt x="8598" y="21276"/>
                    <a:pt x="8598" y="21276"/>
                  </a:cubicBezTo>
                  <a:lnTo>
                    <a:pt x="11702" y="21600"/>
                  </a:lnTo>
                  <a:cubicBezTo>
                    <a:pt x="11702" y="21600"/>
                    <a:pt x="11837" y="20909"/>
                    <a:pt x="12023" y="19798"/>
                  </a:cubicBezTo>
                  <a:cubicBezTo>
                    <a:pt x="13196" y="19640"/>
                    <a:pt x="14301" y="19254"/>
                    <a:pt x="15293" y="18688"/>
                  </a:cubicBezTo>
                  <a:cubicBezTo>
                    <a:pt x="16322" y="19677"/>
                    <a:pt x="17005" y="20308"/>
                    <a:pt x="17005" y="20308"/>
                  </a:cubicBezTo>
                  <a:lnTo>
                    <a:pt x="19464" y="17981"/>
                  </a:lnTo>
                  <a:cubicBezTo>
                    <a:pt x="19464" y="17981"/>
                    <a:pt x="18941" y="17267"/>
                    <a:pt x="18112" y="16181"/>
                  </a:cubicBezTo>
                  <a:cubicBezTo>
                    <a:pt x="18785" y="15268"/>
                    <a:pt x="19295" y="14226"/>
                    <a:pt x="19590" y="1309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08" name="Shape"/>
            <p:cNvSpPr/>
            <p:nvPr/>
          </p:nvSpPr>
          <p:spPr>
            <a:xfrm>
              <a:off x="-1" y="180112"/>
              <a:ext cx="209972" cy="209973"/>
            </a:xfrm>
            <a:custGeom>
              <a:avLst/>
              <a:gdLst/>
              <a:ahLst/>
              <a:cxnLst>
                <a:cxn ang="0">
                  <a:pos x="wd2" y="hd2"/>
                </a:cxn>
                <a:cxn ang="5400000">
                  <a:pos x="wd2" y="hd2"/>
                </a:cxn>
                <a:cxn ang="10800000">
                  <a:pos x="wd2" y="hd2"/>
                </a:cxn>
                <a:cxn ang="16200000">
                  <a:pos x="wd2" y="hd2"/>
                </a:cxn>
              </a:cxnLst>
              <a:rect l="0" t="0" r="r" b="b"/>
              <a:pathLst>
                <a:path w="21600" h="21600" extrusionOk="0">
                  <a:moveTo>
                    <a:pt x="9748" y="14468"/>
                  </a:moveTo>
                  <a:cubicBezTo>
                    <a:pt x="7722" y="13887"/>
                    <a:pt x="6551" y="11774"/>
                    <a:pt x="7132" y="9748"/>
                  </a:cubicBezTo>
                  <a:cubicBezTo>
                    <a:pt x="7713" y="7722"/>
                    <a:pt x="9826" y="6551"/>
                    <a:pt x="11852" y="7132"/>
                  </a:cubicBezTo>
                  <a:cubicBezTo>
                    <a:pt x="13878" y="7713"/>
                    <a:pt x="15049" y="9826"/>
                    <a:pt x="14468" y="11852"/>
                  </a:cubicBezTo>
                  <a:cubicBezTo>
                    <a:pt x="13887" y="13878"/>
                    <a:pt x="11774" y="15049"/>
                    <a:pt x="9748" y="14468"/>
                  </a:cubicBezTo>
                  <a:close/>
                  <a:moveTo>
                    <a:pt x="19802" y="12485"/>
                  </a:moveTo>
                  <a:cubicBezTo>
                    <a:pt x="20851" y="12367"/>
                    <a:pt x="21492" y="12278"/>
                    <a:pt x="21492" y="12278"/>
                  </a:cubicBezTo>
                  <a:lnTo>
                    <a:pt x="21600" y="9133"/>
                  </a:lnTo>
                  <a:cubicBezTo>
                    <a:pt x="21600" y="9133"/>
                    <a:pt x="20895" y="9045"/>
                    <a:pt x="19764" y="8936"/>
                  </a:cubicBezTo>
                  <a:cubicBezTo>
                    <a:pt x="19523" y="7768"/>
                    <a:pt x="19058" y="6685"/>
                    <a:pt x="18419" y="5727"/>
                  </a:cubicBezTo>
                  <a:cubicBezTo>
                    <a:pt x="19341" y="4622"/>
                    <a:pt x="19928" y="3889"/>
                    <a:pt x="19928" y="3889"/>
                  </a:cubicBezTo>
                  <a:lnTo>
                    <a:pt x="17414" y="1580"/>
                  </a:lnTo>
                  <a:cubicBezTo>
                    <a:pt x="17414" y="1580"/>
                    <a:pt x="16733" y="2157"/>
                    <a:pt x="15699" y="3067"/>
                  </a:cubicBezTo>
                  <a:cubicBezTo>
                    <a:pt x="14734" y="2454"/>
                    <a:pt x="13649" y="2014"/>
                    <a:pt x="12485" y="1798"/>
                  </a:cubicBezTo>
                  <a:cubicBezTo>
                    <a:pt x="12367" y="749"/>
                    <a:pt x="12278" y="108"/>
                    <a:pt x="12278" y="108"/>
                  </a:cubicBezTo>
                  <a:lnTo>
                    <a:pt x="9133" y="0"/>
                  </a:lnTo>
                  <a:cubicBezTo>
                    <a:pt x="9133" y="0"/>
                    <a:pt x="9045" y="705"/>
                    <a:pt x="8936" y="1836"/>
                  </a:cubicBezTo>
                  <a:cubicBezTo>
                    <a:pt x="7764" y="2079"/>
                    <a:pt x="6676" y="2545"/>
                    <a:pt x="5716" y="3188"/>
                  </a:cubicBezTo>
                  <a:cubicBezTo>
                    <a:pt x="4617" y="2262"/>
                    <a:pt x="3889" y="1672"/>
                    <a:pt x="3889" y="1672"/>
                  </a:cubicBezTo>
                  <a:lnTo>
                    <a:pt x="1580" y="4187"/>
                  </a:lnTo>
                  <a:cubicBezTo>
                    <a:pt x="1580" y="4187"/>
                    <a:pt x="2153" y="4873"/>
                    <a:pt x="3061" y="5912"/>
                  </a:cubicBezTo>
                  <a:cubicBezTo>
                    <a:pt x="2451" y="6875"/>
                    <a:pt x="2013" y="7956"/>
                    <a:pt x="1798" y="9116"/>
                  </a:cubicBezTo>
                  <a:cubicBezTo>
                    <a:pt x="750" y="9234"/>
                    <a:pt x="108" y="9322"/>
                    <a:pt x="108" y="9322"/>
                  </a:cubicBezTo>
                  <a:lnTo>
                    <a:pt x="0" y="12467"/>
                  </a:lnTo>
                  <a:cubicBezTo>
                    <a:pt x="0" y="12467"/>
                    <a:pt x="705" y="12554"/>
                    <a:pt x="1836" y="12662"/>
                  </a:cubicBezTo>
                  <a:cubicBezTo>
                    <a:pt x="2078" y="13835"/>
                    <a:pt x="2545" y="14923"/>
                    <a:pt x="3188" y="15883"/>
                  </a:cubicBezTo>
                  <a:cubicBezTo>
                    <a:pt x="2262" y="16983"/>
                    <a:pt x="1672" y="17711"/>
                    <a:pt x="1672" y="17711"/>
                  </a:cubicBezTo>
                  <a:lnTo>
                    <a:pt x="4186" y="20020"/>
                  </a:lnTo>
                  <a:cubicBezTo>
                    <a:pt x="4186" y="20020"/>
                    <a:pt x="4872" y="19446"/>
                    <a:pt x="5911" y="18539"/>
                  </a:cubicBezTo>
                  <a:cubicBezTo>
                    <a:pt x="6874" y="19149"/>
                    <a:pt x="7956" y="19587"/>
                    <a:pt x="9116" y="19802"/>
                  </a:cubicBezTo>
                  <a:cubicBezTo>
                    <a:pt x="9234" y="20850"/>
                    <a:pt x="9322" y="21492"/>
                    <a:pt x="9322" y="21492"/>
                  </a:cubicBezTo>
                  <a:lnTo>
                    <a:pt x="12467" y="21600"/>
                  </a:lnTo>
                  <a:cubicBezTo>
                    <a:pt x="12467" y="21600"/>
                    <a:pt x="12554" y="20895"/>
                    <a:pt x="12663" y="19764"/>
                  </a:cubicBezTo>
                  <a:cubicBezTo>
                    <a:pt x="13831" y="19523"/>
                    <a:pt x="14916" y="19058"/>
                    <a:pt x="15874" y="18418"/>
                  </a:cubicBezTo>
                  <a:cubicBezTo>
                    <a:pt x="16979" y="19341"/>
                    <a:pt x="17711" y="19928"/>
                    <a:pt x="17711" y="19928"/>
                  </a:cubicBezTo>
                  <a:lnTo>
                    <a:pt x="20020" y="17414"/>
                  </a:lnTo>
                  <a:cubicBezTo>
                    <a:pt x="20020" y="17414"/>
                    <a:pt x="19444" y="16733"/>
                    <a:pt x="18533" y="15699"/>
                  </a:cubicBezTo>
                  <a:cubicBezTo>
                    <a:pt x="19146" y="14733"/>
                    <a:pt x="19586" y="13649"/>
                    <a:pt x="19802" y="12485"/>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412" name="Group"/>
          <p:cNvGrpSpPr/>
          <p:nvPr/>
        </p:nvGrpSpPr>
        <p:grpSpPr>
          <a:xfrm>
            <a:off x="4667417" y="3136639"/>
            <a:ext cx="703755" cy="703757"/>
            <a:chOff x="0" y="0"/>
            <a:chExt cx="703753" cy="703756"/>
          </a:xfrm>
        </p:grpSpPr>
        <p:sp>
          <p:nvSpPr>
            <p:cNvPr id="410" name="Circle"/>
            <p:cNvSpPr/>
            <p:nvPr/>
          </p:nvSpPr>
          <p:spPr>
            <a:xfrm>
              <a:off x="0" y="0"/>
              <a:ext cx="703754" cy="703757"/>
            </a:xfrm>
            <a:prstGeom prst="ellipse">
              <a:avLst/>
            </a:prstGeom>
            <a:solidFill>
              <a:srgbClr val="72B1D7"/>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11" name="Shape"/>
            <p:cNvSpPr/>
            <p:nvPr/>
          </p:nvSpPr>
          <p:spPr>
            <a:xfrm>
              <a:off x="240741" y="161711"/>
              <a:ext cx="222274" cy="380333"/>
            </a:xfrm>
            <a:custGeom>
              <a:avLst/>
              <a:gdLst/>
              <a:ahLst/>
              <a:cxnLst>
                <a:cxn ang="0">
                  <a:pos x="wd2" y="hd2"/>
                </a:cxn>
                <a:cxn ang="5400000">
                  <a:pos x="wd2" y="hd2"/>
                </a:cxn>
                <a:cxn ang="10800000">
                  <a:pos x="wd2" y="hd2"/>
                </a:cxn>
                <a:cxn ang="16200000">
                  <a:pos x="wd2" y="hd2"/>
                </a:cxn>
              </a:cxnLst>
              <a:rect l="0" t="0" r="r" b="b"/>
              <a:pathLst>
                <a:path w="21600" h="21600" extrusionOk="0">
                  <a:moveTo>
                    <a:pt x="14011" y="14246"/>
                  </a:moveTo>
                  <a:cubicBezTo>
                    <a:pt x="13463" y="14465"/>
                    <a:pt x="12788" y="14597"/>
                    <a:pt x="11985" y="14642"/>
                  </a:cubicBezTo>
                  <a:lnTo>
                    <a:pt x="11985" y="11787"/>
                  </a:lnTo>
                  <a:cubicBezTo>
                    <a:pt x="12979" y="11898"/>
                    <a:pt x="13702" y="12073"/>
                    <a:pt x="14155" y="12311"/>
                  </a:cubicBezTo>
                  <a:cubicBezTo>
                    <a:pt x="14607" y="12549"/>
                    <a:pt x="14833" y="12854"/>
                    <a:pt x="14833" y="13225"/>
                  </a:cubicBezTo>
                  <a:cubicBezTo>
                    <a:pt x="14833" y="13686"/>
                    <a:pt x="14559" y="14027"/>
                    <a:pt x="14011" y="14246"/>
                  </a:cubicBezTo>
                  <a:close/>
                  <a:moveTo>
                    <a:pt x="9309" y="8118"/>
                  </a:moveTo>
                  <a:cubicBezTo>
                    <a:pt x="8162" y="7962"/>
                    <a:pt x="7436" y="7780"/>
                    <a:pt x="7130" y="7572"/>
                  </a:cubicBezTo>
                  <a:cubicBezTo>
                    <a:pt x="6824" y="7364"/>
                    <a:pt x="6671" y="7100"/>
                    <a:pt x="6671" y="6780"/>
                  </a:cubicBezTo>
                  <a:cubicBezTo>
                    <a:pt x="6671" y="6386"/>
                    <a:pt x="6932" y="6085"/>
                    <a:pt x="7455" y="5877"/>
                  </a:cubicBezTo>
                  <a:cubicBezTo>
                    <a:pt x="7977" y="5669"/>
                    <a:pt x="8595" y="5546"/>
                    <a:pt x="9309" y="5509"/>
                  </a:cubicBezTo>
                  <a:cubicBezTo>
                    <a:pt x="9309" y="5509"/>
                    <a:pt x="9309" y="8118"/>
                    <a:pt x="9309" y="8118"/>
                  </a:cubicBezTo>
                  <a:close/>
                  <a:moveTo>
                    <a:pt x="19688" y="10008"/>
                  </a:moveTo>
                  <a:cubicBezTo>
                    <a:pt x="18414" y="9365"/>
                    <a:pt x="16451" y="8876"/>
                    <a:pt x="13801" y="8542"/>
                  </a:cubicBezTo>
                  <a:lnTo>
                    <a:pt x="12119" y="8330"/>
                  </a:lnTo>
                  <a:lnTo>
                    <a:pt x="12119" y="5498"/>
                  </a:lnTo>
                  <a:cubicBezTo>
                    <a:pt x="13559" y="5542"/>
                    <a:pt x="14827" y="5661"/>
                    <a:pt x="15923" y="5854"/>
                  </a:cubicBezTo>
                  <a:cubicBezTo>
                    <a:pt x="17019" y="6048"/>
                    <a:pt x="18032" y="6312"/>
                    <a:pt x="18962" y="6646"/>
                  </a:cubicBezTo>
                  <a:lnTo>
                    <a:pt x="19574" y="6646"/>
                  </a:lnTo>
                  <a:lnTo>
                    <a:pt x="19574" y="3435"/>
                  </a:lnTo>
                  <a:cubicBezTo>
                    <a:pt x="18783" y="3234"/>
                    <a:pt x="17646" y="3046"/>
                    <a:pt x="16162" y="2872"/>
                  </a:cubicBezTo>
                  <a:cubicBezTo>
                    <a:pt x="14677" y="2697"/>
                    <a:pt x="13361" y="2598"/>
                    <a:pt x="12215" y="2576"/>
                  </a:cubicBezTo>
                  <a:lnTo>
                    <a:pt x="12215" y="0"/>
                  </a:lnTo>
                  <a:lnTo>
                    <a:pt x="9080" y="0"/>
                  </a:lnTo>
                  <a:lnTo>
                    <a:pt x="9080" y="2598"/>
                  </a:lnTo>
                  <a:cubicBezTo>
                    <a:pt x="6225" y="2762"/>
                    <a:pt x="3998" y="3236"/>
                    <a:pt x="2399" y="4020"/>
                  </a:cubicBezTo>
                  <a:cubicBezTo>
                    <a:pt x="800" y="4804"/>
                    <a:pt x="0" y="5754"/>
                    <a:pt x="0" y="6869"/>
                  </a:cubicBezTo>
                  <a:cubicBezTo>
                    <a:pt x="0" y="7635"/>
                    <a:pt x="201" y="8261"/>
                    <a:pt x="602" y="8748"/>
                  </a:cubicBezTo>
                  <a:cubicBezTo>
                    <a:pt x="1003" y="9235"/>
                    <a:pt x="1555" y="9650"/>
                    <a:pt x="2256" y="9992"/>
                  </a:cubicBezTo>
                  <a:cubicBezTo>
                    <a:pt x="2969" y="10341"/>
                    <a:pt x="3772" y="10616"/>
                    <a:pt x="4664" y="10817"/>
                  </a:cubicBezTo>
                  <a:cubicBezTo>
                    <a:pt x="5556" y="11017"/>
                    <a:pt x="6492" y="11189"/>
                    <a:pt x="7474" y="11330"/>
                  </a:cubicBezTo>
                  <a:lnTo>
                    <a:pt x="9175" y="11575"/>
                  </a:lnTo>
                  <a:lnTo>
                    <a:pt x="9175" y="14664"/>
                  </a:lnTo>
                  <a:cubicBezTo>
                    <a:pt x="7595" y="14627"/>
                    <a:pt x="6009" y="14458"/>
                    <a:pt x="4416" y="14157"/>
                  </a:cubicBezTo>
                  <a:cubicBezTo>
                    <a:pt x="2823" y="13855"/>
                    <a:pt x="1720" y="13590"/>
                    <a:pt x="1109" y="13359"/>
                  </a:cubicBezTo>
                  <a:lnTo>
                    <a:pt x="497" y="13359"/>
                  </a:lnTo>
                  <a:lnTo>
                    <a:pt x="497" y="16593"/>
                  </a:lnTo>
                  <a:cubicBezTo>
                    <a:pt x="1478" y="16883"/>
                    <a:pt x="2810" y="17125"/>
                    <a:pt x="4492" y="17318"/>
                  </a:cubicBezTo>
                  <a:cubicBezTo>
                    <a:pt x="6174" y="17511"/>
                    <a:pt x="7703" y="17612"/>
                    <a:pt x="9080" y="17619"/>
                  </a:cubicBezTo>
                  <a:lnTo>
                    <a:pt x="9080" y="21600"/>
                  </a:lnTo>
                  <a:lnTo>
                    <a:pt x="12215" y="21600"/>
                  </a:lnTo>
                  <a:lnTo>
                    <a:pt x="12215" y="17563"/>
                  </a:lnTo>
                  <a:cubicBezTo>
                    <a:pt x="13667" y="17519"/>
                    <a:pt x="14973" y="17357"/>
                    <a:pt x="16133" y="17078"/>
                  </a:cubicBezTo>
                  <a:cubicBezTo>
                    <a:pt x="17292" y="16799"/>
                    <a:pt x="18274" y="16448"/>
                    <a:pt x="19077" y="16024"/>
                  </a:cubicBezTo>
                  <a:cubicBezTo>
                    <a:pt x="19867" y="15608"/>
                    <a:pt x="20485" y="15121"/>
                    <a:pt x="20931" y="14564"/>
                  </a:cubicBezTo>
                  <a:cubicBezTo>
                    <a:pt x="21377" y="14006"/>
                    <a:pt x="21600" y="13415"/>
                    <a:pt x="21600" y="12790"/>
                  </a:cubicBezTo>
                  <a:cubicBezTo>
                    <a:pt x="21600" y="11579"/>
                    <a:pt x="20963" y="10651"/>
                    <a:pt x="19688" y="10008"/>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415" name="Group"/>
          <p:cNvGrpSpPr/>
          <p:nvPr/>
        </p:nvGrpSpPr>
        <p:grpSpPr>
          <a:xfrm>
            <a:off x="8417396" y="4095878"/>
            <a:ext cx="200259" cy="249680"/>
            <a:chOff x="0" y="0"/>
            <a:chExt cx="200257" cy="249678"/>
          </a:xfrm>
        </p:grpSpPr>
        <p:sp>
          <p:nvSpPr>
            <p:cNvPr id="413" name="Square"/>
            <p:cNvSpPr/>
            <p:nvPr/>
          </p:nvSpPr>
          <p:spPr>
            <a:xfrm>
              <a:off x="1895" y="51316"/>
              <a:ext cx="198363" cy="198363"/>
            </a:xfrm>
            <a:prstGeom prst="rect">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14" name="Triangle"/>
            <p:cNvSpPr/>
            <p:nvPr/>
          </p:nvSpPr>
          <p:spPr>
            <a:xfrm rot="2700000" flipH="1">
              <a:off x="15611" y="15611"/>
              <a:ext cx="75379" cy="753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grpSp>
        <p:nvGrpSpPr>
          <p:cNvPr id="430" name="Group"/>
          <p:cNvGrpSpPr/>
          <p:nvPr/>
        </p:nvGrpSpPr>
        <p:grpSpPr>
          <a:xfrm>
            <a:off x="7460092" y="4114615"/>
            <a:ext cx="202483" cy="249680"/>
            <a:chOff x="0" y="0"/>
            <a:chExt cx="202481" cy="249678"/>
          </a:xfrm>
        </p:grpSpPr>
        <p:sp>
          <p:nvSpPr>
            <p:cNvPr id="416" name="Rounded Rectangle"/>
            <p:cNvSpPr/>
            <p:nvPr/>
          </p:nvSpPr>
          <p:spPr>
            <a:xfrm>
              <a:off x="0" y="0"/>
              <a:ext cx="202482" cy="249679"/>
            </a:xfrm>
            <a:prstGeom prst="roundRect">
              <a:avLst>
                <a:gd name="adj" fmla="val 3939"/>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17" name="Rounded Rectangle"/>
            <p:cNvSpPr/>
            <p:nvPr/>
          </p:nvSpPr>
          <p:spPr>
            <a:xfrm>
              <a:off x="6634" y="6804"/>
              <a:ext cx="189214" cy="236070"/>
            </a:xfrm>
            <a:prstGeom prst="roundRect">
              <a:avLst>
                <a:gd name="adj" fmla="val 2704"/>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18" name="Rounded Rectangle"/>
            <p:cNvSpPr/>
            <p:nvPr/>
          </p:nvSpPr>
          <p:spPr>
            <a:xfrm>
              <a:off x="15545" y="76365"/>
              <a:ext cx="128633" cy="21482"/>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19" name="Rounded Rectangle"/>
            <p:cNvSpPr/>
            <p:nvPr/>
          </p:nvSpPr>
          <p:spPr>
            <a:xfrm>
              <a:off x="165380" y="76365"/>
              <a:ext cx="21400" cy="21482"/>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0" name="Rounded Rectangle"/>
            <p:cNvSpPr/>
            <p:nvPr/>
          </p:nvSpPr>
          <p:spPr>
            <a:xfrm>
              <a:off x="15545" y="115525"/>
              <a:ext cx="128633" cy="21481"/>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1" name="Rounded Rectangle"/>
            <p:cNvSpPr/>
            <p:nvPr/>
          </p:nvSpPr>
          <p:spPr>
            <a:xfrm>
              <a:off x="165380" y="115525"/>
              <a:ext cx="21400" cy="21481"/>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2" name="Rounded Rectangle"/>
            <p:cNvSpPr/>
            <p:nvPr/>
          </p:nvSpPr>
          <p:spPr>
            <a:xfrm>
              <a:off x="15545" y="154685"/>
              <a:ext cx="128633" cy="21481"/>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3" name="Rounded Rectangle"/>
            <p:cNvSpPr/>
            <p:nvPr/>
          </p:nvSpPr>
          <p:spPr>
            <a:xfrm>
              <a:off x="165380" y="154685"/>
              <a:ext cx="21400" cy="21481"/>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4" name="Rounded Rectangle"/>
            <p:cNvSpPr/>
            <p:nvPr/>
          </p:nvSpPr>
          <p:spPr>
            <a:xfrm>
              <a:off x="15545" y="193844"/>
              <a:ext cx="128633" cy="21482"/>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5" name="Rounded Rectangle"/>
            <p:cNvSpPr/>
            <p:nvPr/>
          </p:nvSpPr>
          <p:spPr>
            <a:xfrm>
              <a:off x="165380" y="193844"/>
              <a:ext cx="21400" cy="21482"/>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6" name="Rounded Rectangle"/>
            <p:cNvSpPr/>
            <p:nvPr/>
          </p:nvSpPr>
          <p:spPr>
            <a:xfrm>
              <a:off x="15623" y="37206"/>
              <a:ext cx="128633" cy="21481"/>
            </a:xfrm>
            <a:prstGeom prst="roundRect">
              <a:avLst>
                <a:gd name="adj" fmla="val 11169"/>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7" name="Rounded Rectangle"/>
            <p:cNvSpPr/>
            <p:nvPr/>
          </p:nvSpPr>
          <p:spPr>
            <a:xfrm>
              <a:off x="165458" y="37206"/>
              <a:ext cx="21400" cy="21481"/>
            </a:xfrm>
            <a:prstGeom prst="roundRect">
              <a:avLst>
                <a:gd name="adj" fmla="val 11211"/>
              </a:avLst>
            </a:prstGeom>
            <a:solidFill>
              <a:srgbClr val="E5E5E5"/>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8" name="Shape"/>
            <p:cNvSpPr/>
            <p:nvPr/>
          </p:nvSpPr>
          <p:spPr>
            <a:xfrm rot="16200000" flipH="1">
              <a:off x="165302" y="32429"/>
              <a:ext cx="21060" cy="24906"/>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29" name="Shape"/>
            <p:cNvSpPr/>
            <p:nvPr/>
          </p:nvSpPr>
          <p:spPr>
            <a:xfrm rot="16200000" flipH="1">
              <a:off x="163411" y="70533"/>
              <a:ext cx="21059" cy="24906"/>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3197E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435" name="Group"/>
          <p:cNvGrpSpPr/>
          <p:nvPr/>
        </p:nvGrpSpPr>
        <p:grpSpPr>
          <a:xfrm>
            <a:off x="7450519" y="4993840"/>
            <a:ext cx="221629" cy="156415"/>
            <a:chOff x="0" y="0"/>
            <a:chExt cx="221628" cy="156414"/>
          </a:xfrm>
        </p:grpSpPr>
        <p:sp>
          <p:nvSpPr>
            <p:cNvPr id="431" name="Triangle"/>
            <p:cNvSpPr/>
            <p:nvPr/>
          </p:nvSpPr>
          <p:spPr>
            <a:xfrm>
              <a:off x="3" y="0"/>
              <a:ext cx="110816" cy="1547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lnTo>
                    <a:pt x="0" y="0"/>
                  </a:lnTo>
                  <a:close/>
                </a:path>
              </a:pathLst>
            </a:custGeom>
            <a:solidFill>
              <a:srgbClr val="99999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32" name="Triangle"/>
            <p:cNvSpPr/>
            <p:nvPr/>
          </p:nvSpPr>
          <p:spPr>
            <a:xfrm flipH="1">
              <a:off x="110813" y="0"/>
              <a:ext cx="110816" cy="1547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lnTo>
                    <a:pt x="0" y="0"/>
                  </a:lnTo>
                  <a:close/>
                </a:path>
              </a:pathLst>
            </a:custGeom>
            <a:solidFill>
              <a:srgbClr val="99999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33" name="Triangle"/>
            <p:cNvSpPr/>
            <p:nvPr/>
          </p:nvSpPr>
          <p:spPr>
            <a:xfrm>
              <a:off x="-1" y="40387"/>
              <a:ext cx="221630" cy="1160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B9B9B9"/>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34" name="Triangle"/>
            <p:cNvSpPr/>
            <p:nvPr/>
          </p:nvSpPr>
          <p:spPr>
            <a:xfrm rot="10800000" flipH="1">
              <a:off x="-1" y="-1"/>
              <a:ext cx="221630" cy="1160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nvGrpSpPr>
          <p:cNvPr id="443" name="Group"/>
          <p:cNvGrpSpPr/>
          <p:nvPr/>
        </p:nvGrpSpPr>
        <p:grpSpPr>
          <a:xfrm>
            <a:off x="2609737" y="4476492"/>
            <a:ext cx="904078" cy="1124139"/>
            <a:chOff x="0" y="0"/>
            <a:chExt cx="904076" cy="1124138"/>
          </a:xfrm>
        </p:grpSpPr>
        <p:sp>
          <p:nvSpPr>
            <p:cNvPr id="436" name="Circle"/>
            <p:cNvSpPr/>
            <p:nvPr/>
          </p:nvSpPr>
          <p:spPr>
            <a:xfrm>
              <a:off x="106471" y="0"/>
              <a:ext cx="691135" cy="691134"/>
            </a:xfrm>
            <a:prstGeom prst="ellipse">
              <a:avLst/>
            </a:prstGeom>
            <a:solidFill>
              <a:srgbClr val="3197E0"/>
            </a:solidFill>
            <a:ln w="38100" cap="flat">
              <a:solidFill>
                <a:srgbClr val="FFFF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37" name="Website     (My account)"/>
            <p:cNvSpPr txBox="1"/>
            <p:nvPr/>
          </p:nvSpPr>
          <p:spPr>
            <a:xfrm>
              <a:off x="0" y="806548"/>
              <a:ext cx="904077" cy="317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defTabSz="584200">
                <a:lnSpc>
                  <a:spcPct val="110000"/>
                </a:lnSpc>
                <a:spcBef>
                  <a:spcPts val="3000"/>
                </a:spcBef>
                <a:defRPr sz="1100" b="1">
                  <a:solidFill>
                    <a:srgbClr val="FFFFFF"/>
                  </a:solidFill>
                  <a:latin typeface="Helvetica Neue"/>
                  <a:ea typeface="Helvetica Neue"/>
                  <a:cs typeface="Helvetica Neue"/>
                  <a:sym typeface="Helvetica Neue"/>
                </a:defRPr>
              </a:pPr>
              <a:r>
                <a:t>Website     </a:t>
              </a:r>
              <a:r>
                <a:rPr sz="900"/>
                <a:t>(My account)</a:t>
              </a:r>
            </a:p>
          </p:txBody>
        </p:sp>
        <p:grpSp>
          <p:nvGrpSpPr>
            <p:cNvPr id="442" name="Group"/>
            <p:cNvGrpSpPr/>
            <p:nvPr/>
          </p:nvGrpSpPr>
          <p:grpSpPr>
            <a:xfrm>
              <a:off x="261097" y="197480"/>
              <a:ext cx="381885" cy="296175"/>
              <a:chOff x="0" y="0"/>
              <a:chExt cx="381883" cy="296173"/>
            </a:xfrm>
          </p:grpSpPr>
          <p:sp>
            <p:nvSpPr>
              <p:cNvPr id="438" name="Shape"/>
              <p:cNvSpPr/>
              <p:nvPr/>
            </p:nvSpPr>
            <p:spPr>
              <a:xfrm>
                <a:off x="0" y="0"/>
                <a:ext cx="381879" cy="229196"/>
              </a:xfrm>
              <a:custGeom>
                <a:avLst/>
                <a:gdLst/>
                <a:ahLst/>
                <a:cxnLst>
                  <a:cxn ang="0">
                    <a:pos x="wd2" y="hd2"/>
                  </a:cxn>
                  <a:cxn ang="5400000">
                    <a:pos x="wd2" y="hd2"/>
                  </a:cxn>
                  <a:cxn ang="10800000">
                    <a:pos x="wd2" y="hd2"/>
                  </a:cxn>
                  <a:cxn ang="16200000">
                    <a:pos x="wd2" y="hd2"/>
                  </a:cxn>
                </a:cxnLst>
                <a:rect l="0" t="0" r="r" b="b"/>
                <a:pathLst>
                  <a:path w="21600" h="21600" extrusionOk="0">
                    <a:moveTo>
                      <a:pt x="20984" y="0"/>
                    </a:moveTo>
                    <a:lnTo>
                      <a:pt x="616" y="0"/>
                    </a:lnTo>
                    <a:cubicBezTo>
                      <a:pt x="277" y="0"/>
                      <a:pt x="0" y="464"/>
                      <a:pt x="0" y="1030"/>
                    </a:cubicBezTo>
                    <a:lnTo>
                      <a:pt x="0" y="21600"/>
                    </a:lnTo>
                    <a:lnTo>
                      <a:pt x="21600" y="21600"/>
                    </a:lnTo>
                    <a:lnTo>
                      <a:pt x="21600" y="1030"/>
                    </a:lnTo>
                    <a:cubicBezTo>
                      <a:pt x="21600" y="464"/>
                      <a:pt x="21323" y="0"/>
                      <a:pt x="20984" y="0"/>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39" name="Shape"/>
              <p:cNvSpPr/>
              <p:nvPr/>
            </p:nvSpPr>
            <p:spPr>
              <a:xfrm>
                <a:off x="-1" y="228022"/>
                <a:ext cx="381885" cy="342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09"/>
                    </a:lnTo>
                    <a:cubicBezTo>
                      <a:pt x="0" y="18498"/>
                      <a:pt x="277" y="21600"/>
                      <a:pt x="615" y="21600"/>
                    </a:cubicBezTo>
                    <a:lnTo>
                      <a:pt x="20985" y="21600"/>
                    </a:lnTo>
                    <a:cubicBezTo>
                      <a:pt x="21323" y="21600"/>
                      <a:pt x="21600" y="18498"/>
                      <a:pt x="21600" y="14709"/>
                    </a:cubicBezTo>
                    <a:lnTo>
                      <a:pt x="21600" y="0"/>
                    </a:lnTo>
                    <a:cubicBezTo>
                      <a:pt x="21600" y="0"/>
                      <a:pt x="0" y="0"/>
                      <a:pt x="0" y="0"/>
                    </a:cubicBezTo>
                    <a:close/>
                    <a:moveTo>
                      <a:pt x="10798" y="7131"/>
                    </a:moveTo>
                    <a:cubicBezTo>
                      <a:pt x="10883" y="7131"/>
                      <a:pt x="10971" y="7474"/>
                      <a:pt x="11035" y="8194"/>
                    </a:cubicBezTo>
                    <a:cubicBezTo>
                      <a:pt x="11165" y="9635"/>
                      <a:pt x="11165" y="11965"/>
                      <a:pt x="11035" y="13406"/>
                    </a:cubicBezTo>
                    <a:cubicBezTo>
                      <a:pt x="10906" y="14846"/>
                      <a:pt x="10694" y="14846"/>
                      <a:pt x="10565" y="13406"/>
                    </a:cubicBezTo>
                    <a:cubicBezTo>
                      <a:pt x="10435" y="11965"/>
                      <a:pt x="10435" y="9635"/>
                      <a:pt x="10565" y="8194"/>
                    </a:cubicBezTo>
                    <a:cubicBezTo>
                      <a:pt x="10629" y="7474"/>
                      <a:pt x="10714" y="7131"/>
                      <a:pt x="10798" y="7131"/>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40" name="Rectangle"/>
              <p:cNvSpPr/>
              <p:nvPr/>
            </p:nvSpPr>
            <p:spPr>
              <a:xfrm>
                <a:off x="13613" y="13131"/>
                <a:ext cx="354653" cy="202934"/>
              </a:xfrm>
              <a:prstGeom prst="rect">
                <a:avLst/>
              </a:prstGeom>
              <a:solidFill>
                <a:srgbClr val="DCDCDC"/>
              </a:solidFill>
              <a:ln w="12700" cap="flat">
                <a:noFill/>
                <a:miter lim="400000"/>
              </a:ln>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41" name="Shape"/>
              <p:cNvSpPr/>
              <p:nvPr/>
            </p:nvSpPr>
            <p:spPr>
              <a:xfrm>
                <a:off x="133630" y="262046"/>
                <a:ext cx="114597" cy="34129"/>
              </a:xfrm>
              <a:custGeom>
                <a:avLst/>
                <a:gdLst/>
                <a:ahLst/>
                <a:cxnLst>
                  <a:cxn ang="0">
                    <a:pos x="wd2" y="hd2"/>
                  </a:cxn>
                  <a:cxn ang="5400000">
                    <a:pos x="wd2" y="hd2"/>
                  </a:cxn>
                  <a:cxn ang="10800000">
                    <a:pos x="wd2" y="hd2"/>
                  </a:cxn>
                  <a:cxn ang="16200000">
                    <a:pos x="wd2" y="hd2"/>
                  </a:cxn>
                </a:cxnLst>
                <a:rect l="0" t="0" r="r" b="b"/>
                <a:pathLst>
                  <a:path w="21600" h="21600" extrusionOk="0">
                    <a:moveTo>
                      <a:pt x="3531" y="0"/>
                    </a:moveTo>
                    <a:cubicBezTo>
                      <a:pt x="3453" y="1513"/>
                      <a:pt x="3348" y="5058"/>
                      <a:pt x="2959" y="8662"/>
                    </a:cubicBezTo>
                    <a:cubicBezTo>
                      <a:pt x="2396" y="13878"/>
                      <a:pt x="1333" y="18318"/>
                      <a:pt x="0" y="21600"/>
                    </a:cubicBezTo>
                    <a:lnTo>
                      <a:pt x="21600" y="21600"/>
                    </a:lnTo>
                    <a:cubicBezTo>
                      <a:pt x="20267" y="18319"/>
                      <a:pt x="19204" y="13878"/>
                      <a:pt x="18641" y="8662"/>
                    </a:cubicBezTo>
                    <a:cubicBezTo>
                      <a:pt x="18252" y="5058"/>
                      <a:pt x="18147" y="1513"/>
                      <a:pt x="18069" y="0"/>
                    </a:cubicBezTo>
                    <a:lnTo>
                      <a:pt x="3531" y="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grpSp>
      <p:sp>
        <p:nvSpPr>
          <p:cNvPr id="444" name="IVR (Payments)"/>
          <p:cNvSpPr txBox="1"/>
          <p:nvPr/>
        </p:nvSpPr>
        <p:spPr>
          <a:xfrm>
            <a:off x="2659059" y="3940675"/>
            <a:ext cx="729234" cy="317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1100" b="1">
                <a:solidFill>
                  <a:srgbClr val="FFFFFF"/>
                </a:solidFill>
                <a:latin typeface="Helvetica Neue"/>
                <a:ea typeface="Helvetica Neue"/>
                <a:cs typeface="Helvetica Neue"/>
                <a:sym typeface="Helvetica Neue"/>
              </a:defRPr>
            </a:pPr>
            <a:r>
              <a:t>IVR </a:t>
            </a:r>
            <a:r>
              <a:rPr sz="900"/>
              <a:t>(Payments)</a:t>
            </a:r>
          </a:p>
        </p:txBody>
      </p:sp>
      <p:sp>
        <p:nvSpPr>
          <p:cNvPr id="445" name="Circle"/>
          <p:cNvSpPr/>
          <p:nvPr/>
        </p:nvSpPr>
        <p:spPr>
          <a:xfrm>
            <a:off x="2691369" y="3136639"/>
            <a:ext cx="691135" cy="691135"/>
          </a:xfrm>
          <a:prstGeom prst="ellipse">
            <a:avLst/>
          </a:prstGeom>
          <a:solidFill>
            <a:srgbClr val="3197E0"/>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46" name="Press"/>
          <p:cNvSpPr txBox="1"/>
          <p:nvPr/>
        </p:nvSpPr>
        <p:spPr>
          <a:xfrm>
            <a:off x="2840744" y="3274314"/>
            <a:ext cx="381884" cy="136385"/>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900" b="1">
                <a:solidFill>
                  <a:srgbClr val="FFFFFF"/>
                </a:solidFill>
                <a:latin typeface="Helvetica Neue"/>
                <a:ea typeface="Helvetica Neue"/>
                <a:cs typeface="Helvetica Neue"/>
                <a:sym typeface="Helvetica Neue"/>
              </a:defRPr>
            </a:lvl1pPr>
          </a:lstStyle>
          <a:p>
            <a:r>
              <a:t>Press</a:t>
            </a:r>
          </a:p>
        </p:txBody>
      </p:sp>
      <p:sp>
        <p:nvSpPr>
          <p:cNvPr id="447" name="1"/>
          <p:cNvSpPr txBox="1"/>
          <p:nvPr/>
        </p:nvSpPr>
        <p:spPr>
          <a:xfrm>
            <a:off x="2924923" y="3380606"/>
            <a:ext cx="224021" cy="358139"/>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FFFFFF"/>
                </a:solidFill>
                <a:latin typeface="+mn-lt"/>
                <a:ea typeface="+mn-ea"/>
                <a:cs typeface="+mn-cs"/>
                <a:sym typeface="Calibri"/>
              </a:defRPr>
            </a:lvl1pPr>
          </a:lstStyle>
          <a:p>
            <a:r>
              <a:t>1</a:t>
            </a:r>
          </a:p>
        </p:txBody>
      </p:sp>
      <p:sp>
        <p:nvSpPr>
          <p:cNvPr id="448" name="Shape"/>
          <p:cNvSpPr/>
          <p:nvPr/>
        </p:nvSpPr>
        <p:spPr>
          <a:xfrm rot="13560000">
            <a:off x="8386440" y="4937852"/>
            <a:ext cx="252247" cy="249249"/>
          </a:xfrm>
          <a:custGeom>
            <a:avLst/>
            <a:gdLst/>
            <a:ahLst/>
            <a:cxnLst>
              <a:cxn ang="0">
                <a:pos x="wd2" y="hd2"/>
              </a:cxn>
              <a:cxn ang="5400000">
                <a:pos x="wd2" y="hd2"/>
              </a:cxn>
              <a:cxn ang="10800000">
                <a:pos x="wd2" y="hd2"/>
              </a:cxn>
              <a:cxn ang="16200000">
                <a:pos x="wd2" y="hd2"/>
              </a:cxn>
            </a:cxnLst>
            <a:rect l="0" t="0" r="r" b="b"/>
            <a:pathLst>
              <a:path w="21588" h="21588" extrusionOk="0">
                <a:moveTo>
                  <a:pt x="10865" y="17991"/>
                </a:moveTo>
                <a:lnTo>
                  <a:pt x="11568" y="14294"/>
                </a:lnTo>
                <a:lnTo>
                  <a:pt x="11564" y="14275"/>
                </a:lnTo>
                <a:cubicBezTo>
                  <a:pt x="9795" y="12709"/>
                  <a:pt x="8045" y="11128"/>
                  <a:pt x="6305" y="9528"/>
                </a:cubicBezTo>
                <a:cubicBezTo>
                  <a:pt x="4566" y="7929"/>
                  <a:pt x="2839" y="6312"/>
                  <a:pt x="1120" y="4691"/>
                </a:cubicBezTo>
                <a:cubicBezTo>
                  <a:pt x="885" y="4470"/>
                  <a:pt x="649" y="4250"/>
                  <a:pt x="462" y="3988"/>
                </a:cubicBezTo>
                <a:cubicBezTo>
                  <a:pt x="178" y="3592"/>
                  <a:pt x="9" y="3109"/>
                  <a:pt x="0" y="2595"/>
                </a:cubicBezTo>
                <a:cubicBezTo>
                  <a:pt x="-12" y="1874"/>
                  <a:pt x="287" y="1228"/>
                  <a:pt x="767" y="763"/>
                </a:cubicBezTo>
                <a:lnTo>
                  <a:pt x="770" y="767"/>
                </a:lnTo>
                <a:cubicBezTo>
                  <a:pt x="1235" y="287"/>
                  <a:pt x="1881" y="-12"/>
                  <a:pt x="2602" y="0"/>
                </a:cubicBezTo>
                <a:cubicBezTo>
                  <a:pt x="3115" y="9"/>
                  <a:pt x="3598" y="178"/>
                  <a:pt x="3994" y="462"/>
                </a:cubicBezTo>
                <a:cubicBezTo>
                  <a:pt x="4256" y="649"/>
                  <a:pt x="4476" y="886"/>
                  <a:pt x="4697" y="1121"/>
                </a:cubicBezTo>
                <a:cubicBezTo>
                  <a:pt x="6318" y="2840"/>
                  <a:pt x="7933" y="4568"/>
                  <a:pt x="9532" y="6307"/>
                </a:cubicBezTo>
                <a:cubicBezTo>
                  <a:pt x="11131" y="8047"/>
                  <a:pt x="12712" y="9798"/>
                  <a:pt x="14278" y="11568"/>
                </a:cubicBezTo>
                <a:lnTo>
                  <a:pt x="14296" y="11565"/>
                </a:lnTo>
                <a:lnTo>
                  <a:pt x="17989" y="10865"/>
                </a:lnTo>
                <a:lnTo>
                  <a:pt x="21588" y="14711"/>
                </a:lnTo>
                <a:lnTo>
                  <a:pt x="20881" y="17697"/>
                </a:lnTo>
                <a:lnTo>
                  <a:pt x="18048" y="14633"/>
                </a:lnTo>
                <a:lnTo>
                  <a:pt x="15837" y="15839"/>
                </a:lnTo>
                <a:lnTo>
                  <a:pt x="14631" y="18051"/>
                </a:lnTo>
                <a:lnTo>
                  <a:pt x="17695" y="20884"/>
                </a:lnTo>
                <a:lnTo>
                  <a:pt x="14713" y="21588"/>
                </a:lnTo>
                <a:lnTo>
                  <a:pt x="10865" y="17991"/>
                </a:lnTo>
                <a:close/>
                <a:moveTo>
                  <a:pt x="1671" y="3485"/>
                </a:moveTo>
                <a:cubicBezTo>
                  <a:pt x="1899" y="3713"/>
                  <a:pt x="2213" y="3854"/>
                  <a:pt x="2561" y="3854"/>
                </a:cubicBezTo>
                <a:cubicBezTo>
                  <a:pt x="3256" y="3854"/>
                  <a:pt x="3819" y="3291"/>
                  <a:pt x="3819" y="2595"/>
                </a:cubicBezTo>
                <a:cubicBezTo>
                  <a:pt x="3819" y="1900"/>
                  <a:pt x="3256" y="1337"/>
                  <a:pt x="2561" y="1337"/>
                </a:cubicBezTo>
                <a:cubicBezTo>
                  <a:pt x="1865" y="1337"/>
                  <a:pt x="1303" y="1900"/>
                  <a:pt x="1303" y="2595"/>
                </a:cubicBezTo>
                <a:cubicBezTo>
                  <a:pt x="1303" y="2943"/>
                  <a:pt x="1443" y="3257"/>
                  <a:pt x="1671" y="3485"/>
                </a:cubicBezTo>
                <a:close/>
              </a:path>
            </a:pathLst>
          </a:custGeom>
          <a:solidFill>
            <a:srgbClr val="FFFFFF"/>
          </a:solidFill>
          <a:ln w="12700">
            <a:miter lim="400000"/>
          </a:ln>
          <a:effectLst>
            <a:outerShdw blurRad="63500" dist="25400" dir="5400000" rotWithShape="0">
              <a:srgbClr val="000000">
                <a:alpha val="50000"/>
              </a:srgbClr>
            </a:outerShdw>
          </a:effectLst>
        </p:spPr>
        <p:txBody>
          <a:bodyPr lIns="45718" tIns="45718" rIns="45718" bIns="45718" anchor="ct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49" name="Face to Face"/>
          <p:cNvSpPr txBox="1"/>
          <p:nvPr/>
        </p:nvSpPr>
        <p:spPr>
          <a:xfrm>
            <a:off x="8106350" y="5383656"/>
            <a:ext cx="813820" cy="34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100" b="1">
                <a:solidFill>
                  <a:srgbClr val="FFFFFF"/>
                </a:solidFill>
                <a:latin typeface="Helvetica Neue"/>
                <a:ea typeface="Helvetica Neue"/>
                <a:cs typeface="Helvetica Neue"/>
                <a:sym typeface="Helvetica Neue"/>
              </a:defRPr>
            </a:lvl1pPr>
          </a:lstStyle>
          <a:p>
            <a:r>
              <a:t>Face to Face</a:t>
            </a:r>
          </a:p>
        </p:txBody>
      </p:sp>
      <p:sp>
        <p:nvSpPr>
          <p:cNvPr id="450" name="Slide Number"/>
          <p:cNvSpPr txBox="1">
            <a:spLocks noGrp="1"/>
          </p:cNvSpPr>
          <p:nvPr>
            <p:ph type="sldNum" sz="quarter" idx="2"/>
          </p:nvPr>
        </p:nvSpPr>
        <p:spPr>
          <a:xfrm>
            <a:off x="8938993" y="5989272"/>
            <a:ext cx="179607"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FFFFFF"/>
                </a:solidFill>
                <a:latin typeface="Arial Rounded MT Bold"/>
                <a:ea typeface="Arial Rounded MT Bold"/>
                <a:cs typeface="Arial Rounded MT Bold"/>
                <a:sym typeface="Arial Rounded MT Bold"/>
              </a:defRPr>
            </a:lvl1pPr>
          </a:lstStyle>
          <a:p>
            <a:fld id="{86CB4B4D-7CA3-9044-876B-883B54F8677D}" type="slidenum">
              <a:t>9</a:t>
            </a:fld>
            <a:endParaRPr/>
          </a:p>
        </p:txBody>
      </p:sp>
      <p:sp>
        <p:nvSpPr>
          <p:cNvPr id="451" name="Arrow"/>
          <p:cNvSpPr/>
          <p:nvPr/>
        </p:nvSpPr>
        <p:spPr>
          <a:xfrm flipH="1">
            <a:off x="5945508" y="4506471"/>
            <a:ext cx="1149097" cy="639173"/>
          </a:xfrm>
          <a:prstGeom prst="rightArrow">
            <a:avLst>
              <a:gd name="adj1" fmla="val 32000"/>
              <a:gd name="adj2" fmla="val 64000"/>
            </a:avLst>
          </a:prstGeom>
          <a:solidFill>
            <a:srgbClr val="000000"/>
          </a:solidFill>
          <a:ln w="12700">
            <a:miter lim="400000"/>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452" name="Data Transfer"/>
          <p:cNvSpPr txBox="1"/>
          <p:nvPr/>
        </p:nvSpPr>
        <p:spPr>
          <a:xfrm>
            <a:off x="6103978" y="4005919"/>
            <a:ext cx="840531" cy="31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584200">
              <a:lnSpc>
                <a:spcPct val="110000"/>
              </a:lnSpc>
              <a:spcBef>
                <a:spcPts val="3000"/>
              </a:spcBef>
              <a:defRPr sz="1000" b="1">
                <a:solidFill>
                  <a:srgbClr val="3483C9"/>
                </a:solidFill>
                <a:latin typeface="Helvetica Neue"/>
                <a:ea typeface="Helvetica Neue"/>
                <a:cs typeface="Helvetica Neue"/>
                <a:sym typeface="Helvetica Neue"/>
              </a:defRPr>
            </a:lvl1pPr>
          </a:lstStyle>
          <a:p>
            <a:r>
              <a:t>Channel Migration</a:t>
            </a:r>
          </a:p>
        </p:txBody>
      </p:sp>
      <p:sp>
        <p:nvSpPr>
          <p:cNvPr id="453" name="Circle"/>
          <p:cNvSpPr/>
          <p:nvPr/>
        </p:nvSpPr>
        <p:spPr>
          <a:xfrm>
            <a:off x="752377" y="3136639"/>
            <a:ext cx="703757" cy="703757"/>
          </a:xfrm>
          <a:prstGeom prst="ellipse">
            <a:avLst/>
          </a:prstGeom>
          <a:solidFill>
            <a:srgbClr val="3484C9"/>
          </a:solidFill>
          <a:ln w="38100">
            <a:solidFill>
              <a:srgbClr val="FFFFFF"/>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grpSp>
        <p:nvGrpSpPr>
          <p:cNvPr id="456" name="Group"/>
          <p:cNvGrpSpPr/>
          <p:nvPr/>
        </p:nvGrpSpPr>
        <p:grpSpPr>
          <a:xfrm>
            <a:off x="955977" y="3271861"/>
            <a:ext cx="296555" cy="369740"/>
            <a:chOff x="0" y="0"/>
            <a:chExt cx="296553" cy="369739"/>
          </a:xfrm>
        </p:grpSpPr>
        <p:sp>
          <p:nvSpPr>
            <p:cNvPr id="454" name="Square"/>
            <p:cNvSpPr/>
            <p:nvPr/>
          </p:nvSpPr>
          <p:spPr>
            <a:xfrm>
              <a:off x="2806" y="75992"/>
              <a:ext cx="293748" cy="293747"/>
            </a:xfrm>
            <a:prstGeom prst="rect">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455" name="Triangle"/>
            <p:cNvSpPr/>
            <p:nvPr/>
          </p:nvSpPr>
          <p:spPr>
            <a:xfrm rot="2700000" flipH="1">
              <a:off x="23117" y="23117"/>
              <a:ext cx="111626" cy="111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sp>
        <p:nvSpPr>
          <p:cNvPr id="457" name="Automated Payments"/>
          <p:cNvSpPr txBox="1"/>
          <p:nvPr/>
        </p:nvSpPr>
        <p:spPr>
          <a:xfrm>
            <a:off x="441982" y="3914516"/>
            <a:ext cx="1340015" cy="49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1100" b="1">
                <a:solidFill>
                  <a:srgbClr val="FFFFFF"/>
                </a:solidFill>
                <a:latin typeface="Helvetica Neue"/>
                <a:ea typeface="Helvetica Neue"/>
                <a:cs typeface="Helvetica Neue"/>
                <a:sym typeface="Helvetica Neue"/>
              </a:defRPr>
            </a:pPr>
            <a:r>
              <a:t>Customer Communications </a:t>
            </a:r>
            <a:r>
              <a:rPr sz="900"/>
              <a:t>(Post or Drop Cards)</a:t>
            </a:r>
          </a:p>
        </p:txBody>
      </p:sp>
      <p:sp>
        <p:nvSpPr>
          <p:cNvPr id="458" name="Rounded Rectangle"/>
          <p:cNvSpPr/>
          <p:nvPr/>
        </p:nvSpPr>
        <p:spPr>
          <a:xfrm>
            <a:off x="1467224" y="844665"/>
            <a:ext cx="6209552" cy="887986"/>
          </a:xfrm>
          <a:prstGeom prst="roundRect">
            <a:avLst>
              <a:gd name="adj" fmla="val 21453"/>
            </a:avLst>
          </a:prstGeom>
          <a:solidFill>
            <a:srgbClr val="FFFFFF"/>
          </a:solidFill>
          <a:ln w="12700">
            <a:solidFill>
              <a:srgbClr val="999999"/>
            </a:solidFill>
          </a:ln>
          <a:effectLst>
            <a:outerShdw blurRad="190500" dist="8455" dir="5400000" rotWithShape="0">
              <a:srgbClr val="000000"/>
            </a:outerShdw>
          </a:effectLst>
        </p:spPr>
        <p:txBody>
          <a:bodyPr lIns="45718" tIns="45718" rIns="45718" bIns="45718" anchor="ctr"/>
          <a:lstStyle/>
          <a:p>
            <a:endParaRPr/>
          </a:p>
        </p:txBody>
      </p:sp>
      <p:sp>
        <p:nvSpPr>
          <p:cNvPr id="459" name="The communication channels Watercare offer customers today lean heavily towards Human Assisted services. By understanding customer channel preferences we will be able to consider, plan and implement additional channels that provide customers with greater autonomy and flexibility."/>
          <p:cNvSpPr txBox="1"/>
          <p:nvPr/>
        </p:nvSpPr>
        <p:spPr>
          <a:xfrm>
            <a:off x="1711064" y="819701"/>
            <a:ext cx="5721872" cy="937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defRPr sz="1100">
                <a:latin typeface="Helvetica Neue Light"/>
                <a:ea typeface="Helvetica Neue Light"/>
                <a:cs typeface="Helvetica Neue Light"/>
                <a:sym typeface="Helvetica Neue Light"/>
              </a:defRPr>
            </a:lvl1pPr>
          </a:lstStyle>
          <a:p>
            <a:r>
              <a:t>The communication channels Watercare offers customers today lean heavily towards Personal Care. By understanding customer channel preferences we will be able to consider, plan and implement additional channels that provide customers with greater choice and control.</a:t>
            </a:r>
          </a:p>
        </p:txBody>
      </p:sp>
      <p:sp>
        <p:nvSpPr>
          <p:cNvPr id="460" name="Shape"/>
          <p:cNvSpPr/>
          <p:nvPr/>
        </p:nvSpPr>
        <p:spPr>
          <a:xfrm>
            <a:off x="321617" y="824891"/>
            <a:ext cx="730045" cy="729748"/>
          </a:xfrm>
          <a:custGeom>
            <a:avLst/>
            <a:gdLst/>
            <a:ahLst/>
            <a:cxnLst>
              <a:cxn ang="0">
                <a:pos x="wd2" y="hd2"/>
              </a:cxn>
              <a:cxn ang="5400000">
                <a:pos x="wd2" y="hd2"/>
              </a:cxn>
              <a:cxn ang="10800000">
                <a:pos x="wd2" y="hd2"/>
              </a:cxn>
              <a:cxn ang="16200000">
                <a:pos x="wd2" y="hd2"/>
              </a:cxn>
            </a:cxnLst>
            <a:rect l="0" t="0" r="r" b="b"/>
            <a:pathLst>
              <a:path w="20496" h="21591" extrusionOk="0">
                <a:moveTo>
                  <a:pt x="10252" y="0"/>
                </a:moveTo>
                <a:cubicBezTo>
                  <a:pt x="7628" y="1"/>
                  <a:pt x="5008" y="1059"/>
                  <a:pt x="3008" y="3162"/>
                </a:cubicBezTo>
                <a:cubicBezTo>
                  <a:pt x="913" y="5366"/>
                  <a:pt x="-104" y="8212"/>
                  <a:pt x="8" y="11223"/>
                </a:cubicBezTo>
                <a:lnTo>
                  <a:pt x="8" y="21591"/>
                </a:lnTo>
                <a:lnTo>
                  <a:pt x="10222" y="21591"/>
                </a:lnTo>
                <a:cubicBezTo>
                  <a:pt x="12854" y="21599"/>
                  <a:pt x="15488" y="20545"/>
                  <a:pt x="17496" y="18429"/>
                </a:cubicBezTo>
                <a:cubicBezTo>
                  <a:pt x="21496" y="14213"/>
                  <a:pt x="21496" y="7378"/>
                  <a:pt x="17496" y="3162"/>
                </a:cubicBezTo>
                <a:cubicBezTo>
                  <a:pt x="15495" y="1054"/>
                  <a:pt x="12874" y="-1"/>
                  <a:pt x="10252" y="0"/>
                </a:cubicBezTo>
                <a:close/>
              </a:path>
            </a:pathLst>
          </a:custGeom>
          <a:solidFill>
            <a:srgbClr val="B9B9B9"/>
          </a:solidFill>
          <a:ln w="12700">
            <a:miter lim="400000"/>
          </a:ln>
          <a:effectLst>
            <a:outerShdw blurRad="38100" dist="20000" dir="5400000" rotWithShape="0">
              <a:srgbClr val="000000">
                <a:alpha val="38000"/>
              </a:srgbClr>
            </a:outerShdw>
          </a:effectLst>
        </p:spPr>
        <p:txBody>
          <a:bodyPr lIns="45718" tIns="45718" rIns="45718" bIns="45718"/>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nvGrpSpPr>
          <p:cNvPr id="464" name="Group"/>
          <p:cNvGrpSpPr/>
          <p:nvPr/>
        </p:nvGrpSpPr>
        <p:grpSpPr>
          <a:xfrm>
            <a:off x="450238" y="1092054"/>
            <a:ext cx="472759" cy="195421"/>
            <a:chOff x="0" y="0"/>
            <a:chExt cx="472757" cy="195419"/>
          </a:xfrm>
        </p:grpSpPr>
        <p:sp>
          <p:nvSpPr>
            <p:cNvPr id="461" name="Shape"/>
            <p:cNvSpPr/>
            <p:nvPr/>
          </p:nvSpPr>
          <p:spPr>
            <a:xfrm>
              <a:off x="145287" y="0"/>
              <a:ext cx="182183" cy="195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18" y="0"/>
                    <a:pt x="8037" y="490"/>
                    <a:pt x="6983" y="1473"/>
                  </a:cubicBezTo>
                  <a:cubicBezTo>
                    <a:pt x="4874" y="3438"/>
                    <a:pt x="4874" y="6627"/>
                    <a:pt x="6983" y="8593"/>
                  </a:cubicBezTo>
                  <a:cubicBezTo>
                    <a:pt x="9092" y="10559"/>
                    <a:pt x="12508" y="10559"/>
                    <a:pt x="14617" y="8593"/>
                  </a:cubicBezTo>
                  <a:cubicBezTo>
                    <a:pt x="16726" y="6627"/>
                    <a:pt x="16726" y="3439"/>
                    <a:pt x="14617" y="1473"/>
                  </a:cubicBezTo>
                  <a:cubicBezTo>
                    <a:pt x="13563" y="490"/>
                    <a:pt x="12182" y="0"/>
                    <a:pt x="10800" y="0"/>
                  </a:cubicBezTo>
                  <a:close/>
                  <a:moveTo>
                    <a:pt x="3301" y="10515"/>
                  </a:moveTo>
                  <a:cubicBezTo>
                    <a:pt x="2353" y="10515"/>
                    <a:pt x="1870" y="10517"/>
                    <a:pt x="1364" y="10666"/>
                  </a:cubicBezTo>
                  <a:cubicBezTo>
                    <a:pt x="805" y="10856"/>
                    <a:pt x="365" y="11266"/>
                    <a:pt x="162" y="11786"/>
                  </a:cubicBezTo>
                  <a:cubicBezTo>
                    <a:pt x="0" y="12262"/>
                    <a:pt x="0" y="12710"/>
                    <a:pt x="0" y="13592"/>
                  </a:cubicBezTo>
                  <a:lnTo>
                    <a:pt x="0" y="18510"/>
                  </a:lnTo>
                  <a:cubicBezTo>
                    <a:pt x="0" y="19406"/>
                    <a:pt x="0" y="19853"/>
                    <a:pt x="162" y="20329"/>
                  </a:cubicBezTo>
                  <a:cubicBezTo>
                    <a:pt x="365" y="20850"/>
                    <a:pt x="805" y="21259"/>
                    <a:pt x="1364" y="21449"/>
                  </a:cubicBezTo>
                  <a:cubicBezTo>
                    <a:pt x="1874" y="21600"/>
                    <a:pt x="2354" y="21600"/>
                    <a:pt x="3301" y="21600"/>
                  </a:cubicBezTo>
                  <a:lnTo>
                    <a:pt x="18282" y="21600"/>
                  </a:lnTo>
                  <a:cubicBezTo>
                    <a:pt x="19244" y="21600"/>
                    <a:pt x="19726" y="21600"/>
                    <a:pt x="20236" y="21449"/>
                  </a:cubicBezTo>
                  <a:cubicBezTo>
                    <a:pt x="20795" y="21259"/>
                    <a:pt x="21235" y="20850"/>
                    <a:pt x="21438" y="20329"/>
                  </a:cubicBezTo>
                  <a:cubicBezTo>
                    <a:pt x="21600" y="19853"/>
                    <a:pt x="21600" y="19405"/>
                    <a:pt x="21600" y="18523"/>
                  </a:cubicBezTo>
                  <a:lnTo>
                    <a:pt x="21600" y="13608"/>
                  </a:lnTo>
                  <a:cubicBezTo>
                    <a:pt x="21600" y="12712"/>
                    <a:pt x="21600" y="12262"/>
                    <a:pt x="21438" y="11786"/>
                  </a:cubicBezTo>
                  <a:cubicBezTo>
                    <a:pt x="21235" y="11266"/>
                    <a:pt x="20795" y="10856"/>
                    <a:pt x="20236" y="10666"/>
                  </a:cubicBezTo>
                  <a:cubicBezTo>
                    <a:pt x="19726" y="10515"/>
                    <a:pt x="19246" y="10515"/>
                    <a:pt x="18299" y="10515"/>
                  </a:cubicBezTo>
                  <a:lnTo>
                    <a:pt x="14658" y="10515"/>
                  </a:lnTo>
                  <a:cubicBezTo>
                    <a:pt x="12323" y="11947"/>
                    <a:pt x="9277" y="11947"/>
                    <a:pt x="6942" y="10515"/>
                  </a:cubicBezTo>
                  <a:lnTo>
                    <a:pt x="3301"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62" name="Shape"/>
            <p:cNvSpPr/>
            <p:nvPr/>
          </p:nvSpPr>
          <p:spPr>
            <a:xfrm>
              <a:off x="328748"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sp>
          <p:nvSpPr>
            <p:cNvPr id="463" name="Shape"/>
            <p:cNvSpPr/>
            <p:nvPr/>
          </p:nvSpPr>
          <p:spPr>
            <a:xfrm flipH="1">
              <a:off x="-1" y="28977"/>
              <a:ext cx="144010" cy="164365"/>
            </a:xfrm>
            <a:custGeom>
              <a:avLst/>
              <a:gdLst/>
              <a:ahLst/>
              <a:cxnLst>
                <a:cxn ang="0">
                  <a:pos x="wd2" y="hd2"/>
                </a:cxn>
                <a:cxn ang="5400000">
                  <a:pos x="wd2" y="hd2"/>
                </a:cxn>
                <a:cxn ang="10800000">
                  <a:pos x="wd2" y="hd2"/>
                </a:cxn>
                <a:cxn ang="16200000">
                  <a:pos x="wd2" y="hd2"/>
                </a:cxn>
              </a:cxnLst>
              <a:rect l="0" t="0" r="r" b="b"/>
              <a:pathLst>
                <a:path w="21599" h="21599" extrusionOk="0">
                  <a:moveTo>
                    <a:pt x="10110" y="0"/>
                  </a:moveTo>
                  <a:cubicBezTo>
                    <a:pt x="8639" y="0"/>
                    <a:pt x="7167" y="491"/>
                    <a:pt x="6045" y="1474"/>
                  </a:cubicBezTo>
                  <a:cubicBezTo>
                    <a:pt x="3802" y="3440"/>
                    <a:pt x="3802" y="6626"/>
                    <a:pt x="6045" y="8592"/>
                  </a:cubicBezTo>
                  <a:cubicBezTo>
                    <a:pt x="8289" y="10558"/>
                    <a:pt x="11926" y="10558"/>
                    <a:pt x="14170" y="8592"/>
                  </a:cubicBezTo>
                  <a:cubicBezTo>
                    <a:pt x="16414" y="6626"/>
                    <a:pt x="16414" y="3440"/>
                    <a:pt x="14170" y="1474"/>
                  </a:cubicBezTo>
                  <a:cubicBezTo>
                    <a:pt x="13048" y="491"/>
                    <a:pt x="11580" y="0"/>
                    <a:pt x="10110" y="0"/>
                  </a:cubicBezTo>
                  <a:close/>
                  <a:moveTo>
                    <a:pt x="2130" y="10515"/>
                  </a:moveTo>
                  <a:cubicBezTo>
                    <a:pt x="1924" y="10515"/>
                    <a:pt x="1805" y="10521"/>
                    <a:pt x="1635" y="10523"/>
                  </a:cubicBezTo>
                  <a:cubicBezTo>
                    <a:pt x="1697" y="10929"/>
                    <a:pt x="1721" y="11383"/>
                    <a:pt x="1721" y="12097"/>
                  </a:cubicBezTo>
                  <a:lnTo>
                    <a:pt x="1721" y="17940"/>
                  </a:lnTo>
                  <a:cubicBezTo>
                    <a:pt x="1721" y="18990"/>
                    <a:pt x="1720" y="19522"/>
                    <a:pt x="1516" y="20088"/>
                  </a:cubicBezTo>
                  <a:cubicBezTo>
                    <a:pt x="1259" y="20706"/>
                    <a:pt x="705" y="21193"/>
                    <a:pt x="0" y="21419"/>
                  </a:cubicBezTo>
                  <a:cubicBezTo>
                    <a:pt x="24" y="21428"/>
                    <a:pt x="44" y="21441"/>
                    <a:pt x="68" y="21449"/>
                  </a:cubicBezTo>
                  <a:cubicBezTo>
                    <a:pt x="612" y="21600"/>
                    <a:pt x="1123" y="21599"/>
                    <a:pt x="2130" y="21599"/>
                  </a:cubicBezTo>
                  <a:lnTo>
                    <a:pt x="18072" y="21599"/>
                  </a:lnTo>
                  <a:cubicBezTo>
                    <a:pt x="19095" y="21599"/>
                    <a:pt x="19608" y="21600"/>
                    <a:pt x="20151" y="21449"/>
                  </a:cubicBezTo>
                  <a:cubicBezTo>
                    <a:pt x="20746" y="21260"/>
                    <a:pt x="21211" y="20848"/>
                    <a:pt x="21428" y="20327"/>
                  </a:cubicBezTo>
                  <a:cubicBezTo>
                    <a:pt x="21600" y="19851"/>
                    <a:pt x="21599" y="19406"/>
                    <a:pt x="21599" y="18524"/>
                  </a:cubicBezTo>
                  <a:lnTo>
                    <a:pt x="21599" y="13609"/>
                  </a:lnTo>
                  <a:cubicBezTo>
                    <a:pt x="21599" y="12712"/>
                    <a:pt x="21600" y="12263"/>
                    <a:pt x="21428" y="11787"/>
                  </a:cubicBezTo>
                  <a:cubicBezTo>
                    <a:pt x="21211" y="11266"/>
                    <a:pt x="20746" y="10854"/>
                    <a:pt x="20151" y="10665"/>
                  </a:cubicBezTo>
                  <a:cubicBezTo>
                    <a:pt x="19608" y="10514"/>
                    <a:pt x="19096" y="10515"/>
                    <a:pt x="18089" y="10515"/>
                  </a:cubicBezTo>
                  <a:lnTo>
                    <a:pt x="14213" y="10515"/>
                  </a:lnTo>
                  <a:cubicBezTo>
                    <a:pt x="11729" y="11947"/>
                    <a:pt x="8487" y="11947"/>
                    <a:pt x="6003" y="10515"/>
                  </a:cubicBezTo>
                  <a:lnTo>
                    <a:pt x="2130" y="10515"/>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lgn="ctr" defTabSz="457200">
                <a:lnSpc>
                  <a:spcPct val="80000"/>
                </a:lnSpc>
                <a:spcBef>
                  <a:spcPts val="5500"/>
                </a:spcBef>
                <a:defRPr sz="5000">
                  <a:solidFill>
                    <a:srgbClr val="333333"/>
                  </a:solidFill>
                  <a:latin typeface="Helvetica Neue Thin"/>
                  <a:ea typeface="Helvetica Neue Thin"/>
                  <a:cs typeface="Helvetica Neue Thin"/>
                  <a:sym typeface="Helvetica Neue Thin"/>
                </a:defRPr>
              </a:pPr>
              <a:endParaRPr/>
            </a:p>
          </p:txBody>
        </p:sp>
      </p:grpSp>
      <p:sp>
        <p:nvSpPr>
          <p:cNvPr id="465" name="Customer Expectations"/>
          <p:cNvSpPr txBox="1"/>
          <p:nvPr/>
        </p:nvSpPr>
        <p:spPr>
          <a:xfrm>
            <a:off x="183776" y="1634573"/>
            <a:ext cx="904078" cy="28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584200">
              <a:lnSpc>
                <a:spcPct val="110000"/>
              </a:lnSpc>
              <a:spcBef>
                <a:spcPts val="3000"/>
              </a:spcBef>
              <a:defRPr sz="900" b="1">
                <a:solidFill>
                  <a:srgbClr val="3483C9"/>
                </a:solidFill>
                <a:latin typeface="Helvetica Neue"/>
                <a:ea typeface="Helvetica Neue"/>
                <a:cs typeface="Helvetica Neue"/>
                <a:sym typeface="Helvetica Neue"/>
              </a:defRPr>
            </a:pPr>
            <a:r>
              <a:t>Customer Engagement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686d94b6-c28f-4116-9057-f1934874a23d}" enabled="1" method="Standard" siteId="{c743833b-ae18-44a0-9e7c-675bffb00f19}" removed="0"/>
</clbl:labelList>
</file>

<file path=docProps/app.xml><?xml version="1.0" encoding="utf-8"?>
<Properties xmlns="http://schemas.openxmlformats.org/officeDocument/2006/extended-properties" xmlns:vt="http://schemas.openxmlformats.org/officeDocument/2006/docPropsVTypes">
  <TotalTime>243</TotalTime>
  <Words>5468</Words>
  <Application>Microsoft Office PowerPoint</Application>
  <PresentationFormat>On-screen Show (4:3)</PresentationFormat>
  <Paragraphs>801</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Customer strategy</vt:lpstr>
      <vt:lpstr>Customer Strategy - Our Journey</vt:lpstr>
      <vt:lpstr>Our existing state</vt:lpstr>
      <vt:lpstr>Our strategic framework</vt:lpstr>
      <vt:lpstr>What industry challenges do we face?</vt:lpstr>
      <vt:lpstr>Who are our customers and what are their expectations?</vt:lpstr>
      <vt:lpstr>How do our customers feel about us?</vt:lpstr>
      <vt:lpstr>Our relationship needs to evolve.</vt:lpstr>
      <vt:lpstr>How do our customers connect with us?</vt:lpstr>
      <vt:lpstr>PowerPoint Presentation</vt:lpstr>
      <vt:lpstr>PowerPoint Presentation</vt:lpstr>
      <vt:lpstr>PowerPoint Presentation</vt:lpstr>
      <vt:lpstr>Customer of the future</vt:lpstr>
      <vt:lpstr>PowerPoint Presentation</vt:lpstr>
      <vt:lpstr>PowerPoint Presentation</vt:lpstr>
      <vt:lpstr>PowerPoint Presentation</vt:lpstr>
      <vt:lpstr>PowerPoint Presentation</vt:lpstr>
      <vt:lpstr>PowerPoint Presentation</vt:lpstr>
      <vt:lpstr>Delivering customer value.</vt:lpstr>
      <vt:lpstr>Future customer personas. </vt:lpstr>
      <vt:lpstr>PowerPoint Presentation</vt:lpstr>
      <vt:lpstr>PowerPoint Presentation</vt:lpstr>
      <vt:lpstr>PowerPoint Presentation</vt:lpstr>
      <vt:lpstr>Our customer strategy</vt:lpstr>
      <vt:lpstr>Our strategic framework</vt:lpstr>
      <vt:lpstr>We provide great value to our customers by connecting with the individual, providing affordable and reliable services to enable a sustainable future.</vt:lpstr>
      <vt:lpstr>PowerPoint Presentation</vt:lpstr>
      <vt:lpstr>Contribute to the creation of a customer-centric culture at Watercare.</vt:lpstr>
      <vt:lpstr>Review the existing operating models of our customer facing teams.</vt:lpstr>
      <vt:lpstr>Create a single view of the customer.</vt:lpstr>
      <vt:lpstr>Reviewing our existing customer segmentation will enable us to obtain a deeper understanding of who our customers are.</vt:lpstr>
      <vt:lpstr>Co-design journeys with customers to create relevant and personalised customer experiences. </vt:lpstr>
      <vt:lpstr>We need to establish the communication channels our customers prefer?</vt:lpstr>
      <vt:lpstr>Customers enjoy having greater choice and control, providing additional payment options will provide greater flexibility.</vt:lpstr>
      <vt:lpstr>Customers are people, just like us. Lets engage and reassure them that we’re as passionate about the environment as they are!</vt:lpstr>
      <vt:lpstr>Utilise insights and co-design effortless experiences with our customers.</vt:lpstr>
      <vt:lpstr>Our people are our greatest asset, lets keep them safe and work with them to identify and eliminate the enemies of employee engagement!</vt:lpstr>
      <vt:lpstr>Embrace and invest in technology to proactively identify leaks, automate processes to inform customers and set accurate expectations. </vt:lpstr>
      <vt:lpstr>Customer Metrics and Implementation Roadmap</vt:lpstr>
      <vt:lpstr>Customer Metrics</vt:lpstr>
      <vt:lpstr>Implementation Roadmap</vt:lpstr>
      <vt:lpstr>VoC programme</vt:lpstr>
      <vt:lpstr>Background</vt:lpstr>
      <vt:lpstr>Our current VoC construct is complex and rendering low survey volumes and insights.</vt:lpstr>
      <vt:lpstr>NPS or service experience; which resonates better with our customers and aligns with our vision.</vt:lpstr>
      <vt:lpstr>Revise survey to capture better insights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strategy</dc:title>
  <cp:lastModifiedBy>PThuraisundaram (Priya)</cp:lastModifiedBy>
  <cp:revision>3</cp:revision>
  <dcterms:modified xsi:type="dcterms:W3CDTF">2025-07-10T22:05:17Z</dcterms:modified>
</cp:coreProperties>
</file>